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6" r:id="rId1"/>
  </p:sldMasterIdLst>
  <p:notesMasterIdLst>
    <p:notesMasterId r:id="rId117"/>
  </p:notesMasterIdLst>
  <p:sldIdLst>
    <p:sldId id="256" r:id="rId2"/>
    <p:sldId id="346" r:id="rId3"/>
    <p:sldId id="355" r:id="rId4"/>
    <p:sldId id="347" r:id="rId5"/>
    <p:sldId id="348" r:id="rId6"/>
    <p:sldId id="349" r:id="rId7"/>
    <p:sldId id="359" r:id="rId8"/>
    <p:sldId id="350" r:id="rId9"/>
    <p:sldId id="274" r:id="rId10"/>
    <p:sldId id="275" r:id="rId11"/>
    <p:sldId id="276" r:id="rId12"/>
    <p:sldId id="351" r:id="rId13"/>
    <p:sldId id="352" r:id="rId14"/>
    <p:sldId id="353" r:id="rId15"/>
    <p:sldId id="354" r:id="rId16"/>
    <p:sldId id="356" r:id="rId17"/>
    <p:sldId id="357" r:id="rId18"/>
    <p:sldId id="360" r:id="rId19"/>
    <p:sldId id="264" r:id="rId20"/>
    <p:sldId id="265" r:id="rId21"/>
    <p:sldId id="266" r:id="rId22"/>
    <p:sldId id="270" r:id="rId23"/>
    <p:sldId id="366" r:id="rId24"/>
    <p:sldId id="271" r:id="rId25"/>
    <p:sldId id="361" r:id="rId26"/>
    <p:sldId id="362" r:id="rId27"/>
    <p:sldId id="363" r:id="rId28"/>
    <p:sldId id="365" r:id="rId29"/>
    <p:sldId id="364" r:id="rId30"/>
    <p:sldId id="277" r:id="rId31"/>
    <p:sldId id="278" r:id="rId32"/>
    <p:sldId id="299" r:id="rId33"/>
    <p:sldId id="300" r:id="rId34"/>
    <p:sldId id="279" r:id="rId35"/>
    <p:sldId id="280" r:id="rId36"/>
    <p:sldId id="281" r:id="rId37"/>
    <p:sldId id="282" r:id="rId38"/>
    <p:sldId id="284" r:id="rId39"/>
    <p:sldId id="285" r:id="rId40"/>
    <p:sldId id="286" r:id="rId41"/>
    <p:sldId id="287" r:id="rId42"/>
    <p:sldId id="288" r:id="rId43"/>
    <p:sldId id="289" r:id="rId44"/>
    <p:sldId id="290" r:id="rId45"/>
    <p:sldId id="291" r:id="rId46"/>
    <p:sldId id="292" r:id="rId47"/>
    <p:sldId id="257" r:id="rId48"/>
    <p:sldId id="258" r:id="rId49"/>
    <p:sldId id="259" r:id="rId50"/>
    <p:sldId id="260" r:id="rId51"/>
    <p:sldId id="262" r:id="rId52"/>
    <p:sldId id="263" r:id="rId53"/>
    <p:sldId id="367" r:id="rId54"/>
    <p:sldId id="368" r:id="rId55"/>
    <p:sldId id="369" r:id="rId56"/>
    <p:sldId id="267" r:id="rId57"/>
    <p:sldId id="268" r:id="rId58"/>
    <p:sldId id="269" r:id="rId59"/>
    <p:sldId id="370" r:id="rId60"/>
    <p:sldId id="371" r:id="rId61"/>
    <p:sldId id="372" r:id="rId62"/>
    <p:sldId id="373" r:id="rId63"/>
    <p:sldId id="374" r:id="rId64"/>
    <p:sldId id="375" r:id="rId65"/>
    <p:sldId id="261" r:id="rId66"/>
    <p:sldId id="387" r:id="rId67"/>
    <p:sldId id="388" r:id="rId68"/>
    <p:sldId id="389" r:id="rId69"/>
    <p:sldId id="390" r:id="rId70"/>
    <p:sldId id="391" r:id="rId71"/>
    <p:sldId id="392" r:id="rId72"/>
    <p:sldId id="393" r:id="rId73"/>
    <p:sldId id="394" r:id="rId74"/>
    <p:sldId id="395" r:id="rId75"/>
    <p:sldId id="396" r:id="rId76"/>
    <p:sldId id="397" r:id="rId77"/>
    <p:sldId id="398" r:id="rId78"/>
    <p:sldId id="399" r:id="rId79"/>
    <p:sldId id="400" r:id="rId80"/>
    <p:sldId id="401" r:id="rId81"/>
    <p:sldId id="376" r:id="rId82"/>
    <p:sldId id="377" r:id="rId83"/>
    <p:sldId id="378" r:id="rId84"/>
    <p:sldId id="379" r:id="rId85"/>
    <p:sldId id="380" r:id="rId86"/>
    <p:sldId id="381" r:id="rId87"/>
    <p:sldId id="382" r:id="rId88"/>
    <p:sldId id="383" r:id="rId89"/>
    <p:sldId id="384" r:id="rId90"/>
    <p:sldId id="385" r:id="rId91"/>
    <p:sldId id="402" r:id="rId92"/>
    <p:sldId id="403" r:id="rId93"/>
    <p:sldId id="404" r:id="rId94"/>
    <p:sldId id="405" r:id="rId95"/>
    <p:sldId id="406" r:id="rId96"/>
    <p:sldId id="408" r:id="rId97"/>
    <p:sldId id="272" r:id="rId98"/>
    <p:sldId id="409" r:id="rId99"/>
    <p:sldId id="411" r:id="rId100"/>
    <p:sldId id="410" r:id="rId101"/>
    <p:sldId id="412" r:id="rId102"/>
    <p:sldId id="413" r:id="rId103"/>
    <p:sldId id="414" r:id="rId104"/>
    <p:sldId id="415" r:id="rId105"/>
    <p:sldId id="416" r:id="rId106"/>
    <p:sldId id="417" r:id="rId107"/>
    <p:sldId id="418" r:id="rId108"/>
    <p:sldId id="419" r:id="rId109"/>
    <p:sldId id="420" r:id="rId110"/>
    <p:sldId id="421" r:id="rId111"/>
    <p:sldId id="422" r:id="rId112"/>
    <p:sldId id="423" r:id="rId113"/>
    <p:sldId id="424" r:id="rId114"/>
    <p:sldId id="425" r:id="rId115"/>
    <p:sldId id="426" r:id="rId11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E0000"/>
    <a:srgbClr val="66FFFF"/>
    <a:srgbClr val="47051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7" autoAdjust="0"/>
    <p:restoredTop sz="98352" autoAdjust="0"/>
  </p:normalViewPr>
  <p:slideViewPr>
    <p:cSldViewPr>
      <p:cViewPr varScale="1">
        <p:scale>
          <a:sx n="78" d="100"/>
          <a:sy n="78" d="100"/>
        </p:scale>
        <p:origin x="14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ustomXml" Target="../customXml/item3.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GB"/>
          </a:p>
        </p:txBody>
      </p:sp>
      <p:sp>
        <p:nvSpPr>
          <p:cNvPr id="22531" name="Rectangle 3"/>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2534" name="Rectangle 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GB"/>
          </a:p>
        </p:txBody>
      </p:sp>
      <p:sp>
        <p:nvSpPr>
          <p:cNvPr id="22535" name="Rectangle 7"/>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534D524E-8BB8-4E14-B9F9-89B5C7BB35F8}" type="slidenum">
              <a:rPr lang="en-GB"/>
              <a:pPr>
                <a:defRPr/>
              </a:pPr>
              <a:t>‹#›</a:t>
            </a:fld>
            <a:endParaRPr lang="en-GB"/>
          </a:p>
        </p:txBody>
      </p:sp>
    </p:spTree>
    <p:extLst>
      <p:ext uri="{BB962C8B-B14F-4D97-AF65-F5344CB8AC3E}">
        <p14:creationId xmlns:p14="http://schemas.microsoft.com/office/powerpoint/2010/main" val="40654367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4D524E-8BB8-4E14-B9F9-89B5C7BB35F8}"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pPr>
              <a:defRPr/>
            </a:pPr>
            <a:fld id="{53693FCB-9B3B-4CDA-BB7A-88CE79AACD34}" type="datetime5">
              <a:rPr lang="en-US" smtClean="0"/>
              <a:pPr>
                <a:defRPr/>
              </a:pPr>
              <a:t>6-Nov-24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11" name="Slide Number Placeholder 10"/>
          <p:cNvSpPr>
            <a:spLocks noGrp="1"/>
          </p:cNvSpPr>
          <p:nvPr>
            <p:ph type="sldNum" sz="quarter" idx="12"/>
          </p:nvPr>
        </p:nvSpPr>
        <p:spPr/>
        <p:txBody>
          <a:bodyPr/>
          <a:lstStyle/>
          <a:p>
            <a:pPr>
              <a:defRPr/>
            </a:pPr>
            <a:fld id="{2C413337-5AB8-4471-B365-87C82114C0A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E0D25DA0-E8D4-4935-9572-22E6DBC3E489}" type="datetime5">
              <a:rPr lang="en-US" smtClean="0"/>
              <a:pPr>
                <a:defRPr/>
              </a:pPr>
              <a:t>6-Nov-24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B44FA3E-A8E1-4F6C-9EDD-67FAE68F445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12E68F8C-E6E5-4BAC-9AF6-EFF253C1FB78}" type="datetime5">
              <a:rPr lang="en-US" smtClean="0"/>
              <a:pPr>
                <a:defRPr/>
              </a:pPr>
              <a:t>6-Nov-24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99EB5D9-8F7B-4A3A-A9C6-FD4366251E66}"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9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452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8086A112-BC0A-4983-854B-FD71A6EA0D9A}" type="datetime5">
              <a:rPr lang="en-US" smtClean="0"/>
              <a:pPr>
                <a:defRPr/>
              </a:pPr>
              <a:t>6-Nov-24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E307171-084A-4588-B93F-AB170E61AF4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83240129-788F-4296-972E-7AAB48269493}" type="datetime5">
              <a:rPr lang="en-US" smtClean="0"/>
              <a:pPr>
                <a:defRPr/>
              </a:pPr>
              <a:t>6-Nov-24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0C4BFC8-7B00-4869-B84A-9C5FA15037C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3A8E4F58-494A-4D9A-A1BE-925E48984B36}" type="datetime5">
              <a:rPr lang="en-US" smtClean="0"/>
              <a:pPr>
                <a:defRPr/>
              </a:pPr>
              <a:t>6-Nov-24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F797122-01CA-458A-B198-73EEC2D6CE07}"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AAB7D22B-23C7-444C-909F-58E5C2D6289D}" type="datetime5">
              <a:rPr lang="en-US" smtClean="0"/>
              <a:pPr>
                <a:defRPr/>
              </a:pPr>
              <a:t>6-Nov-24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F99506E-DE80-412E-A926-A2EB0118E4FE}"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C5D0B010-82AB-410D-B807-D143A79C41CD}" type="datetime5">
              <a:rPr lang="en-US" smtClean="0"/>
              <a:pPr>
                <a:defRPr/>
              </a:pPr>
              <a:t>6-Nov-24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ABAC7EC-ACE8-4910-BB62-96BE4BA4A4FF}"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pPr>
              <a:defRPr/>
            </a:pPr>
            <a:fld id="{82B1640D-FE34-45D6-A35B-280D194DDFEE}" type="datetime5">
              <a:rPr lang="en-US" smtClean="0"/>
              <a:pPr>
                <a:defRPr/>
              </a:pPr>
              <a:t>6-Nov-24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52B0D8A-F293-4E87-801C-3AF4F92F4A0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E320DFE0-94D7-4227-AA7B-D91FAE3B7570}" type="datetime5">
              <a:rPr lang="en-US" smtClean="0"/>
              <a:pPr>
                <a:defRPr/>
              </a:pPr>
              <a:t>6-Nov-24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73FA44D-50C4-4772-869E-A7D93BE9BE54}"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B37ED311-C9BA-428B-863E-4C8DBA433B6F}" type="datetime5">
              <a:rPr lang="en-US" smtClean="0"/>
              <a:pPr>
                <a:defRPr/>
              </a:pPr>
              <a:t>6-Nov-24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A67B6C7-359C-4359-8917-F3FC103F8594}" type="slidenum">
              <a:rPr lang="en-US" smtClean="0"/>
              <a:pPr>
                <a:defRPr/>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gs>
            <a:gs pos="45000">
              <a:schemeClr val="accent6">
                <a:lumMod val="20000"/>
                <a:lumOff val="80000"/>
              </a:schemeClr>
            </a:gs>
            <a:gs pos="100000">
              <a:schemeClr val="accent4">
                <a:lumMod val="20000"/>
                <a:lumOff val="80000"/>
              </a:schemeClr>
            </a:gs>
          </a:gsLst>
          <a:lin ang="16200000" scaled="0"/>
          <a:tileRect/>
        </a:gradFill>
        <a:effectLst/>
      </p:bgPr>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fld id="{30890258-5592-4E07-AB9D-B48FEF29804A}" type="datetime5">
              <a:rPr lang="en-US" smtClean="0"/>
              <a:pPr>
                <a:defRPr/>
              </a:pPr>
              <a:t>6-Nov-24</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a:defRPr/>
            </a:pPr>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fld id="{8818AF3D-D850-40EC-9A1E-8B0542BDD29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slideshare.net/HariniRaja4/surface-plasmon-resonance-sprpptx"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ki/Data_word"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6.xml"/><Relationship Id="rId5" Type="http://schemas.openxmlformats.org/officeDocument/2006/relationships/image" Target="../media/image51.jpg"/><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Homing_(mechanical)" TargetMode="External"/><Relationship Id="rId2" Type="http://schemas.openxmlformats.org/officeDocument/2006/relationships/hyperlink" Target="https://en.wikipedia.org/wiki/Incremental_encoder"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tcm.phy.cam.ac.uk/~bdj10/"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albanet.com.mx/articulos/josephson.gif"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cr.physics.ed.ynu.ac.jp/labs/magne/shimazu/031101/results.html" TargetMode="External"/><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Phase_difference" TargetMode="External"/><Relationship Id="rId7" Type="http://schemas.openxmlformats.org/officeDocument/2006/relationships/image" Target="../media/image15.png"/><Relationship Id="rId2" Type="http://schemas.openxmlformats.org/officeDocument/2006/relationships/hyperlink" Target="https://en.wikipedia.org/wiki/Square_wave" TargetMode="External"/><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hyperlink" Target="https://en.wikipedia.org/wiki/Linear_encoder" TargetMode="External"/><Relationship Id="rId4" Type="http://schemas.openxmlformats.org/officeDocument/2006/relationships/hyperlink" Target="https://en.wikipedia.org/wiki/Rotary_encode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cmp.liv.ac.uk/frink/thesis/thesis/node47.html"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cr.physics.ed.ynu.ac.jp/labs/magne/shimazu/031101/results.html" TargetMode="External"/><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neuromag.com/products/122hw.html" TargetMode="External"/><Relationship Id="rId2" Type="http://schemas.openxmlformats.org/officeDocument/2006/relationships/image" Target="../media/image91.jpg"/><Relationship Id="rId1" Type="http://schemas.openxmlformats.org/officeDocument/2006/relationships/slideLayout" Target="../slideLayouts/slideLayout12.xml"/><Relationship Id="rId5" Type="http://schemas.openxmlformats.org/officeDocument/2006/relationships/hyperlink" Target="http://www.neuromag.com/pdf/viivibrochyr_apr03_v4.pdf" TargetMode="External"/><Relationship Id="rId4" Type="http://schemas.openxmlformats.org/officeDocument/2006/relationships/image" Target="../media/image9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gps.caltech.edu/tempfiles/magnetic_microscopy/SQUIDmicro" TargetMode="External"/><Relationship Id="rId2" Type="http://schemas.openxmlformats.org/officeDocument/2006/relationships/image" Target="../media/image93.jpg"/><Relationship Id="rId1" Type="http://schemas.openxmlformats.org/officeDocument/2006/relationships/slideLayout" Target="../slideLayouts/slideLayout2.xml"/><Relationship Id="rId5" Type="http://schemas.openxmlformats.org/officeDocument/2006/relationships/hyperlink" Target="http://www.gps.caltech.edu/tempfiles/magnetic_microscopy/" TargetMode="External"/><Relationship Id="rId4" Type="http://schemas.openxmlformats.org/officeDocument/2006/relationships/image" Target="../media/image94.jp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jpg"/></Relationships>
</file>

<file path=ppt/slides/_rels/slide9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685800" y="876181"/>
            <a:ext cx="7848600" cy="892552"/>
          </a:xfrm>
          <a:prstGeom prst="rect">
            <a:avLst/>
          </a:prstGeom>
          <a:noFill/>
          <a:ln w="9525">
            <a:noFill/>
            <a:miter lim="800000"/>
            <a:headEnd/>
            <a:tailEnd/>
          </a:ln>
        </p:spPr>
        <p:txBody>
          <a:bodyPr wrap="square">
            <a:spAutoFit/>
          </a:bodyPr>
          <a:lstStyle/>
          <a:p>
            <a:pPr algn="ctr"/>
            <a:r>
              <a:rPr lang="en-IN" sz="3600" b="1" dirty="0">
                <a:solidFill>
                  <a:srgbClr val="8E0000"/>
                </a:solidFill>
              </a:rPr>
              <a:t>Module 5</a:t>
            </a:r>
          </a:p>
          <a:p>
            <a:pPr algn="ctr"/>
            <a:endParaRPr lang="en-US" sz="1600" b="1" dirty="0">
              <a:solidFill>
                <a:srgbClr val="8E0000"/>
              </a:solidFill>
              <a:latin typeface="+mn-lt"/>
            </a:endParaRPr>
          </a:p>
        </p:txBody>
      </p:sp>
      <p:cxnSp>
        <p:nvCxnSpPr>
          <p:cNvPr id="6" name="Straight Connector 5"/>
          <p:cNvCxnSpPr/>
          <p:nvPr/>
        </p:nvCxnSpPr>
        <p:spPr>
          <a:xfrm>
            <a:off x="457200" y="2895600"/>
            <a:ext cx="8229600" cy="1588"/>
          </a:xfrm>
          <a:prstGeom prst="line">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066800" y="5029200"/>
            <a:ext cx="30480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7663657" y="1719262"/>
            <a:ext cx="2047084" cy="797"/>
          </a:xfrm>
          <a:prstGeom prst="line">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8382000" y="54292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p:cNvCxnSpPr/>
          <p:nvPr/>
        </p:nvCxnSpPr>
        <p:spPr>
          <a:xfrm rot="10800000">
            <a:off x="7924801" y="533401"/>
            <a:ext cx="619919" cy="11113"/>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32" name="Arc 31"/>
          <p:cNvSpPr/>
          <p:nvPr/>
        </p:nvSpPr>
        <p:spPr>
          <a:xfrm rot="10800000">
            <a:off x="457200" y="6096000"/>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p:nvPr/>
        </p:nvCxnSpPr>
        <p:spPr>
          <a:xfrm>
            <a:off x="609600" y="6400800"/>
            <a:ext cx="7620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228600" y="6019800"/>
            <a:ext cx="457200" cy="1588"/>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5400000">
            <a:off x="8382000" y="608647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p:cNvCxnSpPr/>
          <p:nvPr/>
        </p:nvCxnSpPr>
        <p:spPr>
          <a:xfrm rot="10800000" flipV="1">
            <a:off x="1828801" y="6391274"/>
            <a:ext cx="6715133" cy="9526"/>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7010400" y="4572000"/>
            <a:ext cx="3352802" cy="2"/>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sp>
        <p:nvSpPr>
          <p:cNvPr id="55" name="Arc 54"/>
          <p:cNvSpPr/>
          <p:nvPr/>
        </p:nvSpPr>
        <p:spPr>
          <a:xfrm rot="16200000">
            <a:off x="438150" y="466725"/>
            <a:ext cx="304800" cy="304800"/>
          </a:xfrm>
          <a:prstGeom prst="arc">
            <a:avLst/>
          </a:prstGeom>
          <a:ln w="28575">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p:cNvCxnSpPr/>
          <p:nvPr/>
        </p:nvCxnSpPr>
        <p:spPr>
          <a:xfrm rot="16200000" flipH="1">
            <a:off x="-584994" y="1624806"/>
            <a:ext cx="2066926" cy="17462"/>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579917" y="457200"/>
            <a:ext cx="4819650" cy="9525"/>
          </a:xfrm>
          <a:prstGeom prst="line">
            <a:avLst/>
          </a:prstGeom>
          <a:ln w="28575">
            <a:gradFill>
              <a:gsLst>
                <a:gs pos="0">
                  <a:schemeClr val="bg1"/>
                </a:gs>
                <a:gs pos="100000">
                  <a:schemeClr val="accent6">
                    <a:lumMod val="50000"/>
                  </a:schemeClr>
                </a:gs>
                <a:gs pos="100000">
                  <a:schemeClr val="accent1">
                    <a:tint val="23500"/>
                    <a:satMod val="160000"/>
                  </a:schemeClr>
                </a:gs>
              </a:gsLst>
              <a:lin ang="10800000" scaled="0"/>
            </a:gra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71600" y="1676400"/>
            <a:ext cx="6934200" cy="1588"/>
          </a:xfrm>
          <a:prstGeom prst="line">
            <a:avLst/>
          </a:prstGeom>
          <a:ln>
            <a:solidFill>
              <a:srgbClr val="8E0000"/>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14400" y="1828800"/>
            <a:ext cx="7543800" cy="646331"/>
          </a:xfrm>
          <a:prstGeom prst="rect">
            <a:avLst/>
          </a:prstGeom>
        </p:spPr>
        <p:txBody>
          <a:bodyPr wrap="square">
            <a:spAutoFit/>
          </a:bodyPr>
          <a:lstStyle/>
          <a:p>
            <a:pPr algn="ctr"/>
            <a:r>
              <a:rPr lang="en-IN" sz="3600" b="1" dirty="0">
                <a:solidFill>
                  <a:srgbClr val="FF0000"/>
                </a:solidFill>
              </a:rPr>
              <a:t>Advanced Sensors</a:t>
            </a:r>
          </a:p>
        </p:txBody>
      </p:sp>
      <p:pic>
        <p:nvPicPr>
          <p:cNvPr id="1026" name="Picture 2" descr="E:\6. VIT Vellore\VIT new logo-No background.png"/>
          <p:cNvPicPr>
            <a:picLocks noChangeAspect="1" noChangeArrowheads="1"/>
          </p:cNvPicPr>
          <p:nvPr/>
        </p:nvPicPr>
        <p:blipFill>
          <a:blip r:embed="rId3" cstate="print"/>
          <a:srcRect/>
          <a:stretch>
            <a:fillRect/>
          </a:stretch>
        </p:blipFill>
        <p:spPr bwMode="auto">
          <a:xfrm>
            <a:off x="685800" y="609600"/>
            <a:ext cx="2286000" cy="776226"/>
          </a:xfrm>
          <a:prstGeom prst="rect">
            <a:avLst/>
          </a:prstGeom>
          <a:noFill/>
        </p:spPr>
      </p:pic>
      <p:sp>
        <p:nvSpPr>
          <p:cNvPr id="21" name="Rectangle 20"/>
          <p:cNvSpPr/>
          <p:nvPr/>
        </p:nvSpPr>
        <p:spPr>
          <a:xfrm>
            <a:off x="590550" y="3916463"/>
            <a:ext cx="8382000" cy="2462213"/>
          </a:xfrm>
          <a:prstGeom prst="rect">
            <a:avLst/>
          </a:prstGeom>
        </p:spPr>
        <p:txBody>
          <a:bodyPr wrap="square">
            <a:spAutoFit/>
          </a:bodyPr>
          <a:lstStyle/>
          <a:p>
            <a:r>
              <a:rPr lang="en-IN" sz="1400" b="1" dirty="0"/>
              <a:t>Text Book(s)</a:t>
            </a:r>
          </a:p>
          <a:p>
            <a:r>
              <a:rPr lang="en-IN" sz="1400" dirty="0"/>
              <a:t>1. </a:t>
            </a:r>
            <a:r>
              <a:rPr lang="en-IN" sz="1400" dirty="0" err="1"/>
              <a:t>Winncy</a:t>
            </a:r>
            <a:r>
              <a:rPr lang="en-IN" sz="1400" dirty="0"/>
              <a:t> Y. Du, “Resistive, Capacitive, Inductive, and Magnetic Sensor Technologies”, 2019, 1st Edition, CRC press, London.</a:t>
            </a:r>
          </a:p>
          <a:p>
            <a:r>
              <a:rPr lang="en-IN" sz="1400" dirty="0"/>
              <a:t>2. B. C. </a:t>
            </a:r>
            <a:r>
              <a:rPr lang="en-IN" sz="1400" dirty="0" err="1"/>
              <a:t>Nakra</a:t>
            </a:r>
            <a:r>
              <a:rPr lang="en-IN" sz="1400" dirty="0"/>
              <a:t> and K. K. </a:t>
            </a:r>
            <a:r>
              <a:rPr lang="en-IN" sz="1400" dirty="0" err="1"/>
              <a:t>Chaudhary</a:t>
            </a:r>
            <a:r>
              <a:rPr lang="en-IN" sz="1400" dirty="0"/>
              <a:t>, “Instrumentation, Measurement and Analysis”, 2016, 4th Edition, McGraw Hill Education India Private Limited.</a:t>
            </a:r>
          </a:p>
          <a:p>
            <a:r>
              <a:rPr lang="en-IN" sz="1400" b="1" dirty="0"/>
              <a:t>Reference Books</a:t>
            </a:r>
          </a:p>
          <a:p>
            <a:r>
              <a:rPr lang="en-IN" sz="1400" dirty="0"/>
              <a:t>3. </a:t>
            </a:r>
            <a:r>
              <a:rPr lang="en-IN" sz="1400" dirty="0" err="1"/>
              <a:t>Pethuru</a:t>
            </a:r>
            <a:r>
              <a:rPr lang="en-IN" sz="1400" dirty="0"/>
              <a:t> Raj and </a:t>
            </a:r>
            <a:r>
              <a:rPr lang="en-IN" sz="1400" dirty="0" err="1"/>
              <a:t>Anupama</a:t>
            </a:r>
            <a:r>
              <a:rPr lang="en-IN" sz="1400" dirty="0"/>
              <a:t> C. Raman, "The Internet of Things: Enabling Technologies, Platforms, and Use Cases", CRC Press, 2017.</a:t>
            </a:r>
          </a:p>
          <a:p>
            <a:r>
              <a:rPr lang="en-IN" sz="1400" dirty="0"/>
              <a:t>4. </a:t>
            </a:r>
            <a:r>
              <a:rPr lang="en-IN" sz="1400" dirty="0" err="1"/>
              <a:t>Nihtianov</a:t>
            </a:r>
            <a:r>
              <a:rPr lang="en-IN" sz="1400" dirty="0"/>
              <a:t>, </a:t>
            </a:r>
            <a:r>
              <a:rPr lang="en-IN" sz="1400" dirty="0" err="1"/>
              <a:t>Stoyan</a:t>
            </a:r>
            <a:r>
              <a:rPr lang="en-IN" sz="1400" dirty="0"/>
              <a:t>, and Antonio </a:t>
            </a:r>
            <a:r>
              <a:rPr lang="en-IN" sz="1400" dirty="0" err="1"/>
              <a:t>Luque</a:t>
            </a:r>
            <a:r>
              <a:rPr lang="en-IN" sz="1400" dirty="0"/>
              <a:t>, eds. Smart sensors and MEMS: Intelligent sensing devices and </a:t>
            </a:r>
            <a:r>
              <a:rPr lang="en-IN" sz="1400" dirty="0" err="1"/>
              <a:t>microsystems</a:t>
            </a:r>
            <a:r>
              <a:rPr lang="en-IN" sz="1400" dirty="0"/>
              <a:t> for industrial applications. </a:t>
            </a:r>
            <a:r>
              <a:rPr lang="en-IN" sz="1400" dirty="0" err="1"/>
              <a:t>Woodhead</a:t>
            </a:r>
            <a:r>
              <a:rPr lang="en-IN" sz="1400" dirty="0"/>
              <a:t> Publishing, 2018.</a:t>
            </a:r>
          </a:p>
          <a:p>
            <a:r>
              <a:rPr lang="en-IN" sz="1400" dirty="0"/>
              <a:t>5. R.S. </a:t>
            </a:r>
            <a:r>
              <a:rPr lang="en-IN" sz="1400" dirty="0" err="1"/>
              <a:t>Sedha</a:t>
            </a:r>
            <a:r>
              <a:rPr lang="en-IN" sz="1400" dirty="0"/>
              <a:t>-Electronic Measurement and Instrumentation-S </a:t>
            </a:r>
            <a:r>
              <a:rPr lang="en-IN" sz="1400" dirty="0" err="1"/>
              <a:t>Chand</a:t>
            </a:r>
            <a:r>
              <a:rPr lang="en-IN" sz="1400" dirty="0"/>
              <a:t> &amp; Co Ltd (2013)</a:t>
            </a:r>
          </a:p>
        </p:txBody>
      </p:sp>
      <p:graphicFrame>
        <p:nvGraphicFramePr>
          <p:cNvPr id="2" name="Table 1">
            <a:extLst>
              <a:ext uri="{FF2B5EF4-FFF2-40B4-BE49-F238E27FC236}">
                <a16:creationId xmlns:a16="http://schemas.microsoft.com/office/drawing/2014/main" id="{9B8483E9-C622-E5AC-AE73-2F72E59DE3C6}"/>
              </a:ext>
            </a:extLst>
          </p:cNvPr>
          <p:cNvGraphicFramePr>
            <a:graphicFrameLocks noGrp="1"/>
          </p:cNvGraphicFramePr>
          <p:nvPr>
            <p:extLst>
              <p:ext uri="{D42A27DB-BD31-4B8C-83A1-F6EECF244321}">
                <p14:modId xmlns:p14="http://schemas.microsoft.com/office/powerpoint/2010/main" val="3711876651"/>
              </p:ext>
            </p:extLst>
          </p:nvPr>
        </p:nvGraphicFramePr>
        <p:xfrm>
          <a:off x="494507" y="2392860"/>
          <a:ext cx="8154986" cy="457200"/>
        </p:xfrm>
        <a:graphic>
          <a:graphicData uri="http://schemas.openxmlformats.org/drawingml/2006/table">
            <a:tbl>
              <a:tblPr/>
              <a:tblGrid>
                <a:gridCol w="8154986">
                  <a:extLst>
                    <a:ext uri="{9D8B030D-6E8A-4147-A177-3AD203B41FA5}">
                      <a16:colId xmlns:a16="http://schemas.microsoft.com/office/drawing/2014/main" val="107624642"/>
                    </a:ext>
                  </a:extLst>
                </a:gridCol>
              </a:tblGrid>
              <a:tr h="0">
                <a:tc>
                  <a:txBody>
                    <a:bodyPr/>
                    <a:lstStyle/>
                    <a:p>
                      <a:pPr algn="just"/>
                      <a:r>
                        <a:rPr lang="en-IN" sz="1200" b="1" i="0" dirty="0">
                          <a:solidFill>
                            <a:srgbClr val="000000"/>
                          </a:solidFill>
                          <a:effectLst/>
                          <a:latin typeface="ArialMT"/>
                        </a:rPr>
                        <a:t>Position Encoders, Resonant Sensors, Sensors Based on Semiconductor Junctions, Fiber-Optic Sensors, Ultrasonic-Based Sensors, Biosensors, Superconducting Quantum Interference Devices (SQUIDs).</a:t>
                      </a:r>
                      <a:endParaRPr lang="en-IN" b="1" dirty="0">
                        <a:effectLst/>
                      </a:endParaRPr>
                    </a:p>
                  </a:txBody>
                  <a:tcPr anchor="ctr">
                    <a:lnL>
                      <a:noFill/>
                    </a:lnL>
                    <a:lnR>
                      <a:noFill/>
                    </a:lnR>
                    <a:lnT>
                      <a:noFill/>
                    </a:lnT>
                    <a:lnB>
                      <a:noFill/>
                    </a:lnB>
                    <a:noFill/>
                  </a:tcPr>
                </a:tc>
                <a:extLst>
                  <a:ext uri="{0D108BD9-81ED-4DB2-BD59-A6C34878D82A}">
                    <a16:rowId xmlns:a16="http://schemas.microsoft.com/office/drawing/2014/main" val="2526734122"/>
                  </a:ext>
                </a:extLst>
              </a:tr>
            </a:tbl>
          </a:graphicData>
        </a:graphic>
      </p:graphicFrame>
      <p:sp>
        <p:nvSpPr>
          <p:cNvPr id="3" name="Rectangle 1">
            <a:extLst>
              <a:ext uri="{FF2B5EF4-FFF2-40B4-BE49-F238E27FC236}">
                <a16:creationId xmlns:a16="http://schemas.microsoft.com/office/drawing/2014/main" id="{AC3DCBA7-89F9-60A3-4525-BD805C9357A3}"/>
              </a:ext>
            </a:extLst>
          </p:cNvPr>
          <p:cNvSpPr>
            <a:spLocks noChangeArrowheads="1"/>
          </p:cNvSpPr>
          <p:nvPr/>
        </p:nvSpPr>
        <p:spPr bwMode="auto">
          <a:xfrm>
            <a:off x="3833813" y="1389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999" y="23875"/>
            <a:ext cx="8553449" cy="5951629"/>
          </a:xfrm>
          <a:prstGeom prst="rect">
            <a:avLst/>
          </a:prstGeom>
        </p:spPr>
        <p:txBody>
          <a:bodyPr vert="horz" wrap="square" lIns="0" tIns="11430" rIns="0" bIns="0" rtlCol="0">
            <a:spAutoFit/>
          </a:bodyPr>
          <a:lstStyle/>
          <a:p>
            <a:pPr marL="12700" algn="just">
              <a:lnSpc>
                <a:spcPct val="100000"/>
              </a:lnSpc>
              <a:spcBef>
                <a:spcPts val="90"/>
              </a:spcBef>
            </a:pPr>
            <a:r>
              <a:rPr sz="2000" b="1" dirty="0">
                <a:latin typeface="Times New Roman"/>
                <a:cs typeface="Times New Roman"/>
              </a:rPr>
              <a:t>Absolute</a:t>
            </a:r>
            <a:r>
              <a:rPr sz="2000" b="1" spc="-100" dirty="0">
                <a:latin typeface="Times New Roman"/>
                <a:cs typeface="Times New Roman"/>
              </a:rPr>
              <a:t> </a:t>
            </a:r>
            <a:r>
              <a:rPr sz="2000" b="1" spc="-10" dirty="0">
                <a:latin typeface="Times New Roman"/>
                <a:cs typeface="Times New Roman"/>
              </a:rPr>
              <a:t>Encoders:</a:t>
            </a:r>
            <a:endParaRPr sz="2000" dirty="0">
              <a:latin typeface="Times New Roman"/>
              <a:cs typeface="Times New Roman"/>
            </a:endParaRPr>
          </a:p>
          <a:p>
            <a:pPr marL="468630" marR="615950" indent="-456565" algn="just">
              <a:lnSpc>
                <a:spcPct val="100000"/>
              </a:lnSpc>
              <a:spcBef>
                <a:spcPts val="5"/>
              </a:spcBef>
              <a:buFont typeface="Wingdings"/>
              <a:buChar char=""/>
              <a:tabLst>
                <a:tab pos="469900" algn="l"/>
              </a:tabLst>
            </a:pPr>
            <a:r>
              <a:rPr sz="2000" dirty="0">
                <a:latin typeface="Times New Roman"/>
                <a:cs typeface="Times New Roman"/>
              </a:rPr>
              <a:t>Absolute</a:t>
            </a:r>
            <a:r>
              <a:rPr sz="2000" spc="-45" dirty="0">
                <a:latin typeface="Times New Roman"/>
                <a:cs typeface="Times New Roman"/>
              </a:rPr>
              <a:t> </a:t>
            </a:r>
            <a:r>
              <a:rPr sz="2000" dirty="0">
                <a:latin typeface="Times New Roman"/>
                <a:cs typeface="Times New Roman"/>
              </a:rPr>
              <a:t>encoders</a:t>
            </a:r>
            <a:r>
              <a:rPr sz="2000" spc="-50" dirty="0">
                <a:latin typeface="Times New Roman"/>
                <a:cs typeface="Times New Roman"/>
              </a:rPr>
              <a:t> </a:t>
            </a:r>
            <a:r>
              <a:rPr sz="2000" dirty="0">
                <a:latin typeface="Times New Roman"/>
                <a:cs typeface="Times New Roman"/>
              </a:rPr>
              <a:t>have</a:t>
            </a:r>
            <a:r>
              <a:rPr sz="2000" spc="-25" dirty="0">
                <a:latin typeface="Times New Roman"/>
                <a:cs typeface="Times New Roman"/>
              </a:rPr>
              <a:t> </a:t>
            </a:r>
            <a:r>
              <a:rPr sz="2000" dirty="0">
                <a:latin typeface="Times New Roman"/>
                <a:cs typeface="Times New Roman"/>
              </a:rPr>
              <a:t>a</a:t>
            </a:r>
            <a:r>
              <a:rPr sz="2000" spc="-40" dirty="0">
                <a:latin typeface="Times New Roman"/>
                <a:cs typeface="Times New Roman"/>
              </a:rPr>
              <a:t> </a:t>
            </a:r>
            <a:r>
              <a:rPr sz="2000" dirty="0">
                <a:latin typeface="Times New Roman"/>
                <a:cs typeface="Times New Roman"/>
              </a:rPr>
              <a:t>unique</a:t>
            </a:r>
            <a:r>
              <a:rPr sz="2000" spc="-20" dirty="0">
                <a:latin typeface="Times New Roman"/>
                <a:cs typeface="Times New Roman"/>
              </a:rPr>
              <a:t> </a:t>
            </a:r>
            <a:r>
              <a:rPr sz="2000" dirty="0">
                <a:latin typeface="Times New Roman"/>
                <a:cs typeface="Times New Roman"/>
              </a:rPr>
              <a:t>code</a:t>
            </a:r>
            <a:r>
              <a:rPr sz="2000" spc="-65"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can</a:t>
            </a:r>
            <a:r>
              <a:rPr sz="2000" spc="-55" dirty="0">
                <a:latin typeface="Times New Roman"/>
                <a:cs typeface="Times New Roman"/>
              </a:rPr>
              <a:t> </a:t>
            </a:r>
            <a:r>
              <a:rPr sz="2000" dirty="0">
                <a:latin typeface="Times New Roman"/>
                <a:cs typeface="Times New Roman"/>
              </a:rPr>
              <a:t>be</a:t>
            </a:r>
            <a:r>
              <a:rPr sz="2000" spc="-40" dirty="0">
                <a:latin typeface="Times New Roman"/>
                <a:cs typeface="Times New Roman"/>
              </a:rPr>
              <a:t> </a:t>
            </a:r>
            <a:r>
              <a:rPr sz="2000" dirty="0">
                <a:latin typeface="Times New Roman"/>
                <a:cs typeface="Times New Roman"/>
              </a:rPr>
              <a:t>detected</a:t>
            </a:r>
            <a:r>
              <a:rPr sz="2000" spc="-55" dirty="0">
                <a:latin typeface="Times New Roman"/>
                <a:cs typeface="Times New Roman"/>
              </a:rPr>
              <a:t> </a:t>
            </a:r>
            <a:r>
              <a:rPr sz="2000" dirty="0">
                <a:latin typeface="Times New Roman"/>
                <a:cs typeface="Times New Roman"/>
              </a:rPr>
              <a:t>for</a:t>
            </a:r>
            <a:r>
              <a:rPr sz="2000" spc="-60" dirty="0">
                <a:latin typeface="Times New Roman"/>
                <a:cs typeface="Times New Roman"/>
              </a:rPr>
              <a:t> </a:t>
            </a:r>
            <a:r>
              <a:rPr sz="2000" dirty="0">
                <a:latin typeface="Times New Roman"/>
                <a:cs typeface="Times New Roman"/>
              </a:rPr>
              <a:t>every</a:t>
            </a:r>
            <a:r>
              <a:rPr sz="2000" spc="-35" dirty="0">
                <a:latin typeface="Times New Roman"/>
                <a:cs typeface="Times New Roman"/>
              </a:rPr>
              <a:t> </a:t>
            </a:r>
            <a:r>
              <a:rPr sz="2000" spc="-10" dirty="0">
                <a:latin typeface="Times New Roman"/>
                <a:cs typeface="Times New Roman"/>
              </a:rPr>
              <a:t>angular 	position.</a:t>
            </a:r>
            <a:endParaRPr sz="2000" dirty="0">
              <a:latin typeface="Times New Roman"/>
              <a:cs typeface="Times New Roman"/>
            </a:endParaRPr>
          </a:p>
          <a:p>
            <a:pPr marL="468630" marR="5080" indent="-456565" algn="just">
              <a:lnSpc>
                <a:spcPct val="100000"/>
              </a:lnSpc>
              <a:buFont typeface="Wingdings"/>
              <a:buChar char=""/>
              <a:tabLst>
                <a:tab pos="469900" algn="l"/>
              </a:tabLst>
            </a:pPr>
            <a:r>
              <a:rPr sz="2000" dirty="0">
                <a:latin typeface="Times New Roman"/>
                <a:cs typeface="Times New Roman"/>
              </a:rPr>
              <a:t>The</a:t>
            </a:r>
            <a:r>
              <a:rPr sz="2000" spc="-75" dirty="0">
                <a:latin typeface="Times New Roman"/>
                <a:cs typeface="Times New Roman"/>
              </a:rPr>
              <a:t> </a:t>
            </a:r>
            <a:r>
              <a:rPr sz="2000" dirty="0">
                <a:latin typeface="Times New Roman"/>
                <a:cs typeface="Times New Roman"/>
              </a:rPr>
              <a:t>optical</a:t>
            </a:r>
            <a:r>
              <a:rPr sz="2000" spc="-95" dirty="0">
                <a:latin typeface="Times New Roman"/>
                <a:cs typeface="Times New Roman"/>
              </a:rPr>
              <a:t> </a:t>
            </a:r>
            <a:r>
              <a:rPr sz="2000" dirty="0">
                <a:latin typeface="Times New Roman"/>
                <a:cs typeface="Times New Roman"/>
              </a:rPr>
              <a:t>absolute</a:t>
            </a:r>
            <a:r>
              <a:rPr sz="2000" spc="-60" dirty="0">
                <a:latin typeface="Times New Roman"/>
                <a:cs typeface="Times New Roman"/>
              </a:rPr>
              <a:t> </a:t>
            </a:r>
            <a:r>
              <a:rPr sz="2000" dirty="0">
                <a:latin typeface="Times New Roman"/>
                <a:cs typeface="Times New Roman"/>
              </a:rPr>
              <a:t>encoder's</a:t>
            </a:r>
            <a:r>
              <a:rPr sz="2000" spc="-40" dirty="0">
                <a:latin typeface="Times New Roman"/>
                <a:cs typeface="Times New Roman"/>
              </a:rPr>
              <a:t> </a:t>
            </a:r>
            <a:r>
              <a:rPr sz="2000" dirty="0">
                <a:latin typeface="Times New Roman"/>
                <a:cs typeface="Times New Roman"/>
              </a:rPr>
              <a:t>disc</a:t>
            </a:r>
            <a:r>
              <a:rPr sz="2000" spc="-55" dirty="0">
                <a:latin typeface="Times New Roman"/>
                <a:cs typeface="Times New Roman"/>
              </a:rPr>
              <a:t> </a:t>
            </a:r>
            <a:r>
              <a:rPr sz="2000" dirty="0">
                <a:latin typeface="Times New Roman"/>
                <a:cs typeface="Times New Roman"/>
              </a:rPr>
              <a:t>is</a:t>
            </a:r>
            <a:r>
              <a:rPr sz="2000" spc="-65" dirty="0">
                <a:latin typeface="Times New Roman"/>
                <a:cs typeface="Times New Roman"/>
              </a:rPr>
              <a:t> </a:t>
            </a:r>
            <a:r>
              <a:rPr sz="2000" dirty="0">
                <a:latin typeface="Times New Roman"/>
                <a:cs typeface="Times New Roman"/>
              </a:rPr>
              <a:t>made</a:t>
            </a:r>
            <a:r>
              <a:rPr sz="2000" spc="-30" dirty="0">
                <a:latin typeface="Times New Roman"/>
                <a:cs typeface="Times New Roman"/>
              </a:rPr>
              <a:t> </a:t>
            </a:r>
            <a:r>
              <a:rPr sz="2000" dirty="0">
                <a:latin typeface="Times New Roman"/>
                <a:cs typeface="Times New Roman"/>
              </a:rPr>
              <a:t>of</a:t>
            </a:r>
            <a:r>
              <a:rPr sz="2000" spc="-75" dirty="0">
                <a:latin typeface="Times New Roman"/>
                <a:cs typeface="Times New Roman"/>
              </a:rPr>
              <a:t> </a:t>
            </a:r>
            <a:r>
              <a:rPr sz="2000" dirty="0">
                <a:latin typeface="Times New Roman"/>
                <a:cs typeface="Times New Roman"/>
              </a:rPr>
              <a:t>glass</a:t>
            </a:r>
            <a:r>
              <a:rPr sz="2000" spc="-40" dirty="0">
                <a:latin typeface="Times New Roman"/>
                <a:cs typeface="Times New Roman"/>
              </a:rPr>
              <a:t> </a:t>
            </a:r>
            <a:r>
              <a:rPr sz="2000" dirty="0">
                <a:latin typeface="Times New Roman"/>
                <a:cs typeface="Times New Roman"/>
              </a:rPr>
              <a:t>or</a:t>
            </a:r>
            <a:r>
              <a:rPr sz="2000" spc="-65" dirty="0">
                <a:latin typeface="Times New Roman"/>
                <a:cs typeface="Times New Roman"/>
              </a:rPr>
              <a:t> </a:t>
            </a:r>
            <a:r>
              <a:rPr sz="2000" dirty="0">
                <a:latin typeface="Times New Roman"/>
                <a:cs typeface="Times New Roman"/>
              </a:rPr>
              <a:t>plastic</a:t>
            </a:r>
            <a:r>
              <a:rPr sz="2000" spc="-60" dirty="0">
                <a:latin typeface="Times New Roman"/>
                <a:cs typeface="Times New Roman"/>
              </a:rPr>
              <a:t> </a:t>
            </a:r>
            <a:r>
              <a:rPr sz="2000" dirty="0">
                <a:latin typeface="Times New Roman"/>
                <a:cs typeface="Times New Roman"/>
              </a:rPr>
              <a:t>with</a:t>
            </a:r>
            <a:r>
              <a:rPr sz="2000" spc="-25" dirty="0">
                <a:latin typeface="Times New Roman"/>
                <a:cs typeface="Times New Roman"/>
              </a:rPr>
              <a:t> </a:t>
            </a:r>
            <a:r>
              <a:rPr sz="2000" dirty="0">
                <a:latin typeface="Times New Roman"/>
                <a:cs typeface="Times New Roman"/>
              </a:rPr>
              <a:t>transparent</a:t>
            </a:r>
            <a:r>
              <a:rPr sz="2000" spc="-60" dirty="0">
                <a:latin typeface="Times New Roman"/>
                <a:cs typeface="Times New Roman"/>
              </a:rPr>
              <a:t> </a:t>
            </a:r>
            <a:r>
              <a:rPr sz="2000" spc="-25" dirty="0">
                <a:latin typeface="Times New Roman"/>
                <a:cs typeface="Times New Roman"/>
              </a:rPr>
              <a:t>and 	</a:t>
            </a:r>
            <a:r>
              <a:rPr sz="2000" dirty="0">
                <a:latin typeface="Times New Roman"/>
                <a:cs typeface="Times New Roman"/>
              </a:rPr>
              <a:t>opaque</a:t>
            </a:r>
            <a:r>
              <a:rPr sz="2000" spc="-80" dirty="0">
                <a:latin typeface="Times New Roman"/>
                <a:cs typeface="Times New Roman"/>
              </a:rPr>
              <a:t> </a:t>
            </a:r>
            <a:r>
              <a:rPr sz="2000" dirty="0">
                <a:latin typeface="Times New Roman"/>
                <a:cs typeface="Times New Roman"/>
              </a:rPr>
              <a:t>areas.</a:t>
            </a:r>
            <a:r>
              <a:rPr sz="2000" spc="325" dirty="0">
                <a:latin typeface="Times New Roman"/>
                <a:cs typeface="Times New Roman"/>
              </a:rPr>
              <a:t> </a:t>
            </a:r>
            <a:r>
              <a:rPr sz="2000" dirty="0">
                <a:latin typeface="Times New Roman"/>
                <a:cs typeface="Times New Roman"/>
              </a:rPr>
              <a:t>A</a:t>
            </a:r>
            <a:r>
              <a:rPr sz="2000" spc="-125" dirty="0">
                <a:latin typeface="Times New Roman"/>
                <a:cs typeface="Times New Roman"/>
              </a:rPr>
              <a:t> </a:t>
            </a:r>
            <a:r>
              <a:rPr sz="2000" dirty="0">
                <a:latin typeface="Times New Roman"/>
                <a:cs typeface="Times New Roman"/>
              </a:rPr>
              <a:t>light</a:t>
            </a:r>
            <a:r>
              <a:rPr sz="2000" spc="-20" dirty="0">
                <a:latin typeface="Times New Roman"/>
                <a:cs typeface="Times New Roman"/>
              </a:rPr>
              <a:t> </a:t>
            </a:r>
            <a:r>
              <a:rPr sz="2000" dirty="0">
                <a:latin typeface="Times New Roman"/>
                <a:cs typeface="Times New Roman"/>
              </a:rPr>
              <a:t>source</a:t>
            </a:r>
            <a:r>
              <a:rPr sz="2000" spc="-35" dirty="0">
                <a:latin typeface="Times New Roman"/>
                <a:cs typeface="Times New Roman"/>
              </a:rPr>
              <a:t> </a:t>
            </a:r>
            <a:r>
              <a:rPr sz="2000" dirty="0">
                <a:latin typeface="Times New Roman"/>
                <a:cs typeface="Times New Roman"/>
              </a:rPr>
              <a:t>and</a:t>
            </a:r>
            <a:r>
              <a:rPr sz="2000" spc="-30" dirty="0">
                <a:latin typeface="Times New Roman"/>
                <a:cs typeface="Times New Roman"/>
              </a:rPr>
              <a:t> </a:t>
            </a:r>
            <a:r>
              <a:rPr sz="2000" dirty="0">
                <a:latin typeface="Times New Roman"/>
                <a:cs typeface="Times New Roman"/>
              </a:rPr>
              <a:t>photo</a:t>
            </a:r>
            <a:r>
              <a:rPr sz="2000" spc="-50" dirty="0">
                <a:latin typeface="Times New Roman"/>
                <a:cs typeface="Times New Roman"/>
              </a:rPr>
              <a:t> </a:t>
            </a:r>
            <a:r>
              <a:rPr sz="2000" dirty="0">
                <a:latin typeface="Times New Roman"/>
                <a:cs typeface="Times New Roman"/>
              </a:rPr>
              <a:t>detector</a:t>
            </a:r>
            <a:r>
              <a:rPr sz="2000" spc="-55" dirty="0">
                <a:latin typeface="Times New Roman"/>
                <a:cs typeface="Times New Roman"/>
              </a:rPr>
              <a:t> </a:t>
            </a:r>
            <a:r>
              <a:rPr sz="2000" dirty="0">
                <a:latin typeface="Times New Roman"/>
                <a:cs typeface="Times New Roman"/>
              </a:rPr>
              <a:t>array</a:t>
            </a:r>
            <a:r>
              <a:rPr sz="2000" spc="-45" dirty="0">
                <a:latin typeface="Times New Roman"/>
                <a:cs typeface="Times New Roman"/>
              </a:rPr>
              <a:t> </a:t>
            </a:r>
            <a:r>
              <a:rPr sz="2000" dirty="0">
                <a:latin typeface="Times New Roman"/>
                <a:cs typeface="Times New Roman"/>
              </a:rPr>
              <a:t>reads</a:t>
            </a:r>
            <a:r>
              <a:rPr sz="2000" spc="-70" dirty="0">
                <a:latin typeface="Times New Roman"/>
                <a:cs typeface="Times New Roman"/>
              </a:rPr>
              <a:t> </a:t>
            </a:r>
            <a:r>
              <a:rPr sz="2000" dirty="0">
                <a:latin typeface="Times New Roman"/>
                <a:cs typeface="Times New Roman"/>
              </a:rPr>
              <a:t>the</a:t>
            </a:r>
            <a:r>
              <a:rPr sz="2000" spc="-30" dirty="0">
                <a:latin typeface="Times New Roman"/>
                <a:cs typeface="Times New Roman"/>
              </a:rPr>
              <a:t> </a:t>
            </a:r>
            <a:r>
              <a:rPr sz="2000" dirty="0">
                <a:latin typeface="Times New Roman"/>
                <a:cs typeface="Times New Roman"/>
              </a:rPr>
              <a:t>optical</a:t>
            </a:r>
            <a:r>
              <a:rPr sz="2000" spc="-60" dirty="0">
                <a:latin typeface="Times New Roman"/>
                <a:cs typeface="Times New Roman"/>
              </a:rPr>
              <a:t> </a:t>
            </a:r>
            <a:r>
              <a:rPr sz="2000" dirty="0">
                <a:latin typeface="Times New Roman"/>
                <a:cs typeface="Times New Roman"/>
              </a:rPr>
              <a:t>pattern</a:t>
            </a:r>
            <a:r>
              <a:rPr sz="2000" spc="-45" dirty="0">
                <a:latin typeface="Times New Roman"/>
                <a:cs typeface="Times New Roman"/>
              </a:rPr>
              <a:t> </a:t>
            </a:r>
            <a:r>
              <a:rPr sz="2000" spc="-20" dirty="0">
                <a:latin typeface="Times New Roman"/>
                <a:cs typeface="Times New Roman"/>
              </a:rPr>
              <a:t>that 	</a:t>
            </a:r>
            <a:r>
              <a:rPr sz="2000" dirty="0">
                <a:latin typeface="Times New Roman"/>
                <a:cs typeface="Times New Roman"/>
              </a:rPr>
              <a:t>results</a:t>
            </a:r>
            <a:r>
              <a:rPr sz="2000" spc="-65" dirty="0">
                <a:latin typeface="Times New Roman"/>
                <a:cs typeface="Times New Roman"/>
              </a:rPr>
              <a:t> </a:t>
            </a:r>
            <a:r>
              <a:rPr sz="2000" dirty="0">
                <a:latin typeface="Times New Roman"/>
                <a:cs typeface="Times New Roman"/>
              </a:rPr>
              <a:t>from</a:t>
            </a:r>
            <a:r>
              <a:rPr sz="2000" spc="-60" dirty="0">
                <a:latin typeface="Times New Roman"/>
                <a:cs typeface="Times New Roman"/>
              </a:rPr>
              <a:t> </a:t>
            </a:r>
            <a:r>
              <a:rPr sz="2000" dirty="0">
                <a:latin typeface="Times New Roman"/>
                <a:cs typeface="Times New Roman"/>
              </a:rPr>
              <a:t>the</a:t>
            </a:r>
            <a:r>
              <a:rPr sz="2000" spc="-45" dirty="0">
                <a:latin typeface="Times New Roman"/>
                <a:cs typeface="Times New Roman"/>
              </a:rPr>
              <a:t> </a:t>
            </a:r>
            <a:r>
              <a:rPr sz="2000" dirty="0">
                <a:latin typeface="Times New Roman"/>
                <a:cs typeface="Times New Roman"/>
              </a:rPr>
              <a:t>disc's</a:t>
            </a:r>
            <a:r>
              <a:rPr sz="2000" spc="-35" dirty="0">
                <a:latin typeface="Times New Roman"/>
                <a:cs typeface="Times New Roman"/>
              </a:rPr>
              <a:t> </a:t>
            </a:r>
            <a:r>
              <a:rPr sz="2000" dirty="0">
                <a:latin typeface="Times New Roman"/>
                <a:cs typeface="Times New Roman"/>
              </a:rPr>
              <a:t>position</a:t>
            </a:r>
            <a:r>
              <a:rPr sz="2000" spc="-65" dirty="0">
                <a:latin typeface="Times New Roman"/>
                <a:cs typeface="Times New Roman"/>
              </a:rPr>
              <a:t> </a:t>
            </a:r>
            <a:r>
              <a:rPr sz="2000" dirty="0">
                <a:latin typeface="Times New Roman"/>
                <a:cs typeface="Times New Roman"/>
              </a:rPr>
              <a:t>at</a:t>
            </a:r>
            <a:r>
              <a:rPr sz="2000" spc="-55" dirty="0">
                <a:latin typeface="Times New Roman"/>
                <a:cs typeface="Times New Roman"/>
              </a:rPr>
              <a:t> </a:t>
            </a:r>
            <a:r>
              <a:rPr sz="2000" dirty="0">
                <a:latin typeface="Times New Roman"/>
                <a:cs typeface="Times New Roman"/>
              </a:rPr>
              <a:t>any</a:t>
            </a:r>
            <a:r>
              <a:rPr sz="2000" spc="-35" dirty="0">
                <a:latin typeface="Times New Roman"/>
                <a:cs typeface="Times New Roman"/>
              </a:rPr>
              <a:t> </a:t>
            </a:r>
            <a:r>
              <a:rPr sz="2000" dirty="0">
                <a:latin typeface="Times New Roman"/>
                <a:cs typeface="Times New Roman"/>
              </a:rPr>
              <a:t>one</a:t>
            </a:r>
            <a:r>
              <a:rPr sz="2000" spc="-50" dirty="0">
                <a:latin typeface="Times New Roman"/>
                <a:cs typeface="Times New Roman"/>
              </a:rPr>
              <a:t> </a:t>
            </a:r>
            <a:r>
              <a:rPr sz="2000" spc="-10" dirty="0">
                <a:latin typeface="Times New Roman"/>
                <a:cs typeface="Times New Roman"/>
              </a:rPr>
              <a:t>time.</a:t>
            </a:r>
            <a:endParaRPr sz="2000" dirty="0">
              <a:latin typeface="Times New Roman"/>
              <a:cs typeface="Times New Roman"/>
            </a:endParaRPr>
          </a:p>
          <a:p>
            <a:pPr marL="469265" indent="-456565" algn="just">
              <a:lnSpc>
                <a:spcPct val="100000"/>
              </a:lnSpc>
              <a:spcBef>
                <a:spcPts val="5"/>
              </a:spcBef>
              <a:buFont typeface="Wingdings"/>
              <a:buChar char=""/>
              <a:tabLst>
                <a:tab pos="469265" algn="l"/>
              </a:tabLst>
            </a:pPr>
            <a:r>
              <a:rPr sz="2000" dirty="0">
                <a:latin typeface="Times New Roman"/>
                <a:cs typeface="Times New Roman"/>
              </a:rPr>
              <a:t>They</a:t>
            </a:r>
            <a:r>
              <a:rPr sz="2000" spc="-70" dirty="0">
                <a:latin typeface="Times New Roman"/>
                <a:cs typeface="Times New Roman"/>
              </a:rPr>
              <a:t> </a:t>
            </a:r>
            <a:r>
              <a:rPr sz="2000" dirty="0">
                <a:latin typeface="Times New Roman"/>
                <a:cs typeface="Times New Roman"/>
              </a:rPr>
              <a:t>are</a:t>
            </a:r>
            <a:r>
              <a:rPr sz="2000" spc="-35" dirty="0">
                <a:latin typeface="Times New Roman"/>
                <a:cs typeface="Times New Roman"/>
              </a:rPr>
              <a:t> </a:t>
            </a:r>
            <a:r>
              <a:rPr sz="2000" dirty="0">
                <a:latin typeface="Times New Roman"/>
                <a:cs typeface="Times New Roman"/>
              </a:rPr>
              <a:t>available</a:t>
            </a:r>
            <a:r>
              <a:rPr sz="2000" spc="-55" dirty="0">
                <a:latin typeface="Times New Roman"/>
                <a:cs typeface="Times New Roman"/>
              </a:rPr>
              <a:t> </a:t>
            </a:r>
            <a:r>
              <a:rPr sz="2000" dirty="0">
                <a:latin typeface="Times New Roman"/>
                <a:cs typeface="Times New Roman"/>
              </a:rPr>
              <a:t>in</a:t>
            </a:r>
            <a:r>
              <a:rPr sz="2000" spc="-30" dirty="0">
                <a:latin typeface="Times New Roman"/>
                <a:cs typeface="Times New Roman"/>
              </a:rPr>
              <a:t> </a:t>
            </a:r>
            <a:r>
              <a:rPr sz="2000" dirty="0">
                <a:latin typeface="Times New Roman"/>
                <a:cs typeface="Times New Roman"/>
              </a:rPr>
              <a:t>the</a:t>
            </a:r>
            <a:r>
              <a:rPr sz="2000" spc="-35" dirty="0">
                <a:latin typeface="Times New Roman"/>
                <a:cs typeface="Times New Roman"/>
              </a:rPr>
              <a:t> </a:t>
            </a:r>
            <a:r>
              <a:rPr sz="2000" dirty="0">
                <a:latin typeface="Times New Roman"/>
                <a:cs typeface="Times New Roman"/>
              </a:rPr>
              <a:t>form</a:t>
            </a:r>
            <a:r>
              <a:rPr sz="2000" spc="-25" dirty="0">
                <a:latin typeface="Times New Roman"/>
                <a:cs typeface="Times New Roman"/>
              </a:rPr>
              <a:t> </a:t>
            </a:r>
            <a:r>
              <a:rPr sz="2000" dirty="0">
                <a:latin typeface="Times New Roman"/>
                <a:cs typeface="Times New Roman"/>
              </a:rPr>
              <a:t>of</a:t>
            </a:r>
            <a:r>
              <a:rPr sz="2000" spc="-55" dirty="0">
                <a:latin typeface="Times New Roman"/>
                <a:cs typeface="Times New Roman"/>
              </a:rPr>
              <a:t> </a:t>
            </a:r>
            <a:r>
              <a:rPr sz="2000" dirty="0">
                <a:latin typeface="Times New Roman"/>
                <a:cs typeface="Times New Roman"/>
              </a:rPr>
              <a:t>a</a:t>
            </a:r>
            <a:r>
              <a:rPr sz="2000" spc="-55" dirty="0">
                <a:latin typeface="Times New Roman"/>
                <a:cs typeface="Times New Roman"/>
              </a:rPr>
              <a:t> </a:t>
            </a:r>
            <a:r>
              <a:rPr sz="2000" dirty="0">
                <a:latin typeface="Times New Roman"/>
                <a:cs typeface="Times New Roman"/>
              </a:rPr>
              <a:t>“grey</a:t>
            </a:r>
            <a:r>
              <a:rPr sz="2000" spc="-5" dirty="0">
                <a:latin typeface="Times New Roman"/>
                <a:cs typeface="Times New Roman"/>
              </a:rPr>
              <a:t> </a:t>
            </a:r>
            <a:r>
              <a:rPr sz="2000" dirty="0">
                <a:latin typeface="Times New Roman"/>
                <a:cs typeface="Times New Roman"/>
              </a:rPr>
              <a:t>code”;</a:t>
            </a:r>
            <a:r>
              <a:rPr sz="2000" spc="-60" dirty="0">
                <a:latin typeface="Times New Roman"/>
                <a:cs typeface="Times New Roman"/>
              </a:rPr>
              <a:t> </a:t>
            </a:r>
            <a:r>
              <a:rPr sz="2000" dirty="0">
                <a:latin typeface="Times New Roman"/>
                <a:cs typeface="Times New Roman"/>
              </a:rPr>
              <a:t>a</a:t>
            </a:r>
            <a:r>
              <a:rPr sz="2000" spc="-35" dirty="0">
                <a:latin typeface="Times New Roman"/>
                <a:cs typeface="Times New Roman"/>
              </a:rPr>
              <a:t> </a:t>
            </a:r>
            <a:r>
              <a:rPr sz="2000" dirty="0">
                <a:latin typeface="Times New Roman"/>
                <a:cs typeface="Times New Roman"/>
              </a:rPr>
              <a:t>binary</a:t>
            </a:r>
            <a:r>
              <a:rPr sz="2000" spc="-45" dirty="0">
                <a:latin typeface="Times New Roman"/>
                <a:cs typeface="Times New Roman"/>
              </a:rPr>
              <a:t> </a:t>
            </a:r>
            <a:r>
              <a:rPr sz="2000" dirty="0">
                <a:latin typeface="Times New Roman"/>
                <a:cs typeface="Times New Roman"/>
              </a:rPr>
              <a:t>code</a:t>
            </a:r>
            <a:r>
              <a:rPr sz="2000" spc="-60" dirty="0">
                <a:latin typeface="Times New Roman"/>
                <a:cs typeface="Times New Roman"/>
              </a:rPr>
              <a:t> </a:t>
            </a:r>
            <a:r>
              <a:rPr sz="2000" dirty="0">
                <a:latin typeface="Times New Roman"/>
                <a:cs typeface="Times New Roman"/>
              </a:rPr>
              <a:t>of</a:t>
            </a:r>
            <a:r>
              <a:rPr sz="2000" spc="-35" dirty="0">
                <a:latin typeface="Times New Roman"/>
                <a:cs typeface="Times New Roman"/>
              </a:rPr>
              <a:t> </a:t>
            </a:r>
            <a:r>
              <a:rPr sz="2000" dirty="0">
                <a:latin typeface="Times New Roman"/>
                <a:cs typeface="Times New Roman"/>
              </a:rPr>
              <a:t>minimal</a:t>
            </a:r>
            <a:r>
              <a:rPr sz="2000" spc="35" dirty="0">
                <a:latin typeface="Times New Roman"/>
                <a:cs typeface="Times New Roman"/>
              </a:rPr>
              <a:t> </a:t>
            </a:r>
            <a:r>
              <a:rPr sz="2000" spc="-10" dirty="0">
                <a:latin typeface="Times New Roman"/>
                <a:cs typeface="Times New Roman"/>
              </a:rPr>
              <a:t>change.</a:t>
            </a:r>
            <a:endParaRPr sz="2000" dirty="0">
              <a:latin typeface="Times New Roman"/>
              <a:cs typeface="Times New Roman"/>
            </a:endParaRPr>
          </a:p>
          <a:p>
            <a:pPr marL="469265" indent="-456565" algn="just">
              <a:lnSpc>
                <a:spcPct val="100000"/>
              </a:lnSpc>
              <a:buFont typeface="Wingdings"/>
              <a:buChar char=""/>
              <a:tabLst>
                <a:tab pos="469265" algn="l"/>
              </a:tabLst>
            </a:pPr>
            <a:r>
              <a:rPr sz="2000" dirty="0">
                <a:latin typeface="Times New Roman"/>
                <a:cs typeface="Times New Roman"/>
              </a:rPr>
              <a:t>Absolute</a:t>
            </a:r>
            <a:r>
              <a:rPr sz="2000" spc="-80" dirty="0">
                <a:latin typeface="Times New Roman"/>
                <a:cs typeface="Times New Roman"/>
              </a:rPr>
              <a:t> </a:t>
            </a:r>
            <a:r>
              <a:rPr sz="2000" dirty="0">
                <a:latin typeface="Times New Roman"/>
                <a:cs typeface="Times New Roman"/>
              </a:rPr>
              <a:t>encoders</a:t>
            </a:r>
            <a:r>
              <a:rPr sz="2000" spc="-80" dirty="0">
                <a:latin typeface="Times New Roman"/>
                <a:cs typeface="Times New Roman"/>
              </a:rPr>
              <a:t> </a:t>
            </a:r>
            <a:r>
              <a:rPr sz="2000" dirty="0">
                <a:latin typeface="Times New Roman"/>
                <a:cs typeface="Times New Roman"/>
              </a:rPr>
              <a:t>are</a:t>
            </a:r>
            <a:r>
              <a:rPr sz="2000" spc="-90" dirty="0">
                <a:latin typeface="Times New Roman"/>
                <a:cs typeface="Times New Roman"/>
              </a:rPr>
              <a:t> </a:t>
            </a:r>
            <a:r>
              <a:rPr sz="2000" dirty="0">
                <a:latin typeface="Times New Roman"/>
                <a:cs typeface="Times New Roman"/>
              </a:rPr>
              <a:t>much</a:t>
            </a:r>
            <a:r>
              <a:rPr sz="2000" spc="-25" dirty="0">
                <a:latin typeface="Times New Roman"/>
                <a:cs typeface="Times New Roman"/>
              </a:rPr>
              <a:t> </a:t>
            </a:r>
            <a:r>
              <a:rPr sz="2000" dirty="0">
                <a:latin typeface="Times New Roman"/>
                <a:cs typeface="Times New Roman"/>
              </a:rPr>
              <a:t>more</a:t>
            </a:r>
            <a:r>
              <a:rPr sz="2000" spc="-50" dirty="0">
                <a:latin typeface="Times New Roman"/>
                <a:cs typeface="Times New Roman"/>
              </a:rPr>
              <a:t> </a:t>
            </a:r>
            <a:r>
              <a:rPr sz="2000" dirty="0">
                <a:latin typeface="Times New Roman"/>
                <a:cs typeface="Times New Roman"/>
              </a:rPr>
              <a:t>complex</a:t>
            </a:r>
            <a:r>
              <a:rPr sz="2000" spc="-65" dirty="0">
                <a:latin typeface="Times New Roman"/>
                <a:cs typeface="Times New Roman"/>
              </a:rPr>
              <a:t> </a:t>
            </a:r>
            <a:r>
              <a:rPr sz="2000" dirty="0">
                <a:latin typeface="Times New Roman"/>
                <a:cs typeface="Times New Roman"/>
              </a:rPr>
              <a:t>and</a:t>
            </a:r>
            <a:r>
              <a:rPr sz="2000" spc="-65" dirty="0">
                <a:latin typeface="Times New Roman"/>
                <a:cs typeface="Times New Roman"/>
              </a:rPr>
              <a:t> </a:t>
            </a:r>
            <a:r>
              <a:rPr sz="2000" dirty="0">
                <a:latin typeface="Times New Roman"/>
                <a:cs typeface="Times New Roman"/>
              </a:rPr>
              <a:t>expensive</a:t>
            </a:r>
            <a:r>
              <a:rPr sz="2000" spc="-35" dirty="0">
                <a:latin typeface="Times New Roman"/>
                <a:cs typeface="Times New Roman"/>
              </a:rPr>
              <a:t> </a:t>
            </a:r>
            <a:r>
              <a:rPr sz="2000" dirty="0">
                <a:latin typeface="Times New Roman"/>
                <a:cs typeface="Times New Roman"/>
              </a:rPr>
              <a:t>than</a:t>
            </a:r>
            <a:r>
              <a:rPr sz="2000" spc="-60" dirty="0">
                <a:latin typeface="Times New Roman"/>
                <a:cs typeface="Times New Roman"/>
              </a:rPr>
              <a:t> </a:t>
            </a:r>
            <a:r>
              <a:rPr sz="2000" spc="-10" dirty="0">
                <a:latin typeface="Times New Roman"/>
                <a:cs typeface="Times New Roman"/>
              </a:rPr>
              <a:t>incremental</a:t>
            </a:r>
            <a:endParaRPr sz="2000" dirty="0">
              <a:latin typeface="Times New Roman"/>
              <a:cs typeface="Times New Roman"/>
            </a:endParaRPr>
          </a:p>
          <a:p>
            <a:pPr marL="469900">
              <a:lnSpc>
                <a:spcPct val="100000"/>
              </a:lnSpc>
            </a:pPr>
            <a:r>
              <a:rPr sz="2000" spc="-10" dirty="0">
                <a:latin typeface="Times New Roman"/>
                <a:cs typeface="Times New Roman"/>
              </a:rPr>
              <a:t>encoders.</a:t>
            </a:r>
            <a:endParaRPr sz="2000" dirty="0">
              <a:latin typeface="Times New Roman"/>
              <a:cs typeface="Times New Roman"/>
            </a:endParaRPr>
          </a:p>
          <a:p>
            <a:pPr>
              <a:lnSpc>
                <a:spcPct val="100000"/>
              </a:lnSpc>
              <a:spcBef>
                <a:spcPts val="10"/>
              </a:spcBef>
            </a:pPr>
            <a:endParaRPr sz="2600" dirty="0">
              <a:latin typeface="Times New Roman"/>
              <a:cs typeface="Times New Roman"/>
            </a:endParaRPr>
          </a:p>
          <a:p>
            <a:pPr marL="12700">
              <a:lnSpc>
                <a:spcPct val="100000"/>
              </a:lnSpc>
              <a:spcBef>
                <a:spcPts val="5"/>
              </a:spcBef>
            </a:pPr>
            <a:r>
              <a:rPr sz="2000" b="1" dirty="0">
                <a:latin typeface="Times New Roman"/>
                <a:cs typeface="Times New Roman"/>
              </a:rPr>
              <a:t>When</a:t>
            </a:r>
            <a:r>
              <a:rPr sz="2000" b="1" spc="-45" dirty="0">
                <a:latin typeface="Times New Roman"/>
                <a:cs typeface="Times New Roman"/>
              </a:rPr>
              <a:t> </a:t>
            </a:r>
            <a:r>
              <a:rPr sz="2000" b="1" dirty="0">
                <a:latin typeface="Times New Roman"/>
                <a:cs typeface="Times New Roman"/>
              </a:rPr>
              <a:t>to</a:t>
            </a:r>
            <a:r>
              <a:rPr sz="2000" b="1" spc="-30" dirty="0">
                <a:latin typeface="Times New Roman"/>
                <a:cs typeface="Times New Roman"/>
              </a:rPr>
              <a:t> </a:t>
            </a:r>
            <a:r>
              <a:rPr sz="2000" b="1" dirty="0">
                <a:latin typeface="Times New Roman"/>
                <a:cs typeface="Times New Roman"/>
              </a:rPr>
              <a:t>Use</a:t>
            </a:r>
            <a:r>
              <a:rPr sz="2000" b="1" spc="-30" dirty="0">
                <a:latin typeface="Times New Roman"/>
                <a:cs typeface="Times New Roman"/>
              </a:rPr>
              <a:t> </a:t>
            </a:r>
            <a:r>
              <a:rPr sz="2000" b="1" dirty="0">
                <a:latin typeface="Times New Roman"/>
                <a:cs typeface="Times New Roman"/>
              </a:rPr>
              <a:t>an</a:t>
            </a:r>
            <a:r>
              <a:rPr sz="2000" b="1" spc="-30" dirty="0">
                <a:latin typeface="Times New Roman"/>
                <a:cs typeface="Times New Roman"/>
              </a:rPr>
              <a:t> </a:t>
            </a:r>
            <a:r>
              <a:rPr sz="2000" b="1" spc="-10" dirty="0">
                <a:latin typeface="Times New Roman"/>
                <a:cs typeface="Times New Roman"/>
              </a:rPr>
              <a:t>Encoder:</a:t>
            </a:r>
            <a:endParaRPr sz="2000" dirty="0">
              <a:latin typeface="Times New Roman"/>
              <a:cs typeface="Times New Roman"/>
            </a:endParaRPr>
          </a:p>
          <a:p>
            <a:pPr marL="469900" indent="-457200">
              <a:lnSpc>
                <a:spcPct val="100000"/>
              </a:lnSpc>
              <a:buFont typeface="Wingdings"/>
              <a:buChar char=""/>
              <a:tabLst>
                <a:tab pos="469900" algn="l"/>
              </a:tabLst>
            </a:pPr>
            <a:r>
              <a:rPr sz="2000" dirty="0">
                <a:latin typeface="Times New Roman"/>
                <a:cs typeface="Times New Roman"/>
              </a:rPr>
              <a:t>Require</a:t>
            </a:r>
            <a:r>
              <a:rPr sz="2000" spc="-90" dirty="0">
                <a:latin typeface="Times New Roman"/>
                <a:cs typeface="Times New Roman"/>
              </a:rPr>
              <a:t> </a:t>
            </a:r>
            <a:r>
              <a:rPr sz="2000" dirty="0">
                <a:latin typeface="Times New Roman"/>
                <a:cs typeface="Times New Roman"/>
              </a:rPr>
              <a:t>accurate</a:t>
            </a:r>
            <a:r>
              <a:rPr sz="2000" spc="-75" dirty="0">
                <a:latin typeface="Times New Roman"/>
                <a:cs typeface="Times New Roman"/>
              </a:rPr>
              <a:t> </a:t>
            </a:r>
            <a:r>
              <a:rPr sz="2000" spc="-10" dirty="0">
                <a:latin typeface="Times New Roman"/>
                <a:cs typeface="Times New Roman"/>
              </a:rPr>
              <a:t>position</a:t>
            </a:r>
            <a:endParaRPr sz="2000" dirty="0">
              <a:latin typeface="Times New Roman"/>
              <a:cs typeface="Times New Roman"/>
            </a:endParaRPr>
          </a:p>
          <a:p>
            <a:pPr marL="469900">
              <a:lnSpc>
                <a:spcPct val="100000"/>
              </a:lnSpc>
            </a:pPr>
            <a:r>
              <a:rPr sz="2000" spc="-10" dirty="0">
                <a:latin typeface="Times New Roman"/>
                <a:cs typeface="Times New Roman"/>
              </a:rPr>
              <a:t>information:</a:t>
            </a:r>
            <a:endParaRPr sz="2000" dirty="0">
              <a:latin typeface="Times New Roman"/>
              <a:cs typeface="Times New Roman"/>
            </a:endParaRPr>
          </a:p>
          <a:p>
            <a:pPr marL="469900">
              <a:lnSpc>
                <a:spcPct val="100000"/>
              </a:lnSpc>
            </a:pPr>
            <a:r>
              <a:rPr sz="2000" dirty="0">
                <a:latin typeface="Times New Roman"/>
                <a:cs typeface="Times New Roman"/>
              </a:rPr>
              <a:t>10,000</a:t>
            </a:r>
            <a:r>
              <a:rPr sz="2000" spc="-85" dirty="0">
                <a:latin typeface="Times New Roman"/>
                <a:cs typeface="Times New Roman"/>
              </a:rPr>
              <a:t> </a:t>
            </a:r>
            <a:r>
              <a:rPr sz="2000" dirty="0">
                <a:latin typeface="Times New Roman"/>
                <a:cs typeface="Times New Roman"/>
              </a:rPr>
              <a:t>line</a:t>
            </a:r>
            <a:r>
              <a:rPr sz="2000" spc="-30" dirty="0">
                <a:latin typeface="Times New Roman"/>
                <a:cs typeface="Times New Roman"/>
              </a:rPr>
              <a:t> </a:t>
            </a:r>
            <a:r>
              <a:rPr sz="2000" spc="-10" dirty="0">
                <a:latin typeface="Times New Roman"/>
                <a:cs typeface="Times New Roman"/>
              </a:rPr>
              <a:t>incremental</a:t>
            </a:r>
            <a:endParaRPr sz="2000" dirty="0">
              <a:latin typeface="Times New Roman"/>
              <a:cs typeface="Times New Roman"/>
            </a:endParaRPr>
          </a:p>
          <a:p>
            <a:pPr marL="469900">
              <a:lnSpc>
                <a:spcPct val="100000"/>
              </a:lnSpc>
              <a:spcBef>
                <a:spcPts val="5"/>
              </a:spcBef>
            </a:pPr>
            <a:r>
              <a:rPr sz="2000" dirty="0">
                <a:latin typeface="Times New Roman"/>
                <a:cs typeface="Times New Roman"/>
              </a:rPr>
              <a:t>360</a:t>
            </a:r>
            <a:r>
              <a:rPr sz="2000" spc="-65" dirty="0">
                <a:latin typeface="Times New Roman"/>
                <a:cs typeface="Times New Roman"/>
              </a:rPr>
              <a:t> </a:t>
            </a:r>
            <a:r>
              <a:rPr sz="2000" dirty="0">
                <a:latin typeface="Times New Roman"/>
                <a:cs typeface="Times New Roman"/>
              </a:rPr>
              <a:t>line</a:t>
            </a:r>
            <a:r>
              <a:rPr sz="2000" spc="-25" dirty="0">
                <a:latin typeface="Times New Roman"/>
                <a:cs typeface="Times New Roman"/>
              </a:rPr>
              <a:t> </a:t>
            </a:r>
            <a:r>
              <a:rPr sz="2000" spc="-10" dirty="0">
                <a:latin typeface="Times New Roman"/>
                <a:cs typeface="Times New Roman"/>
              </a:rPr>
              <a:t>absolute</a:t>
            </a:r>
            <a:endParaRPr sz="2000" dirty="0">
              <a:latin typeface="Times New Roman"/>
              <a:cs typeface="Times New Roman"/>
            </a:endParaRPr>
          </a:p>
          <a:p>
            <a:pPr marL="469900" indent="-457200">
              <a:lnSpc>
                <a:spcPct val="100000"/>
              </a:lnSpc>
              <a:buFont typeface="Wingdings"/>
              <a:buChar char=""/>
              <a:tabLst>
                <a:tab pos="469900" algn="l"/>
              </a:tabLst>
            </a:pPr>
            <a:r>
              <a:rPr sz="2000" dirty="0">
                <a:latin typeface="Times New Roman"/>
                <a:cs typeface="Times New Roman"/>
              </a:rPr>
              <a:t>Digital</a:t>
            </a:r>
            <a:r>
              <a:rPr sz="2000" spc="-30" dirty="0">
                <a:latin typeface="Times New Roman"/>
                <a:cs typeface="Times New Roman"/>
              </a:rPr>
              <a:t> </a:t>
            </a:r>
            <a:r>
              <a:rPr sz="2000" spc="-20" dirty="0">
                <a:latin typeface="Times New Roman"/>
                <a:cs typeface="Times New Roman"/>
              </a:rPr>
              <a:t>feed-</a:t>
            </a:r>
            <a:r>
              <a:rPr sz="2000" dirty="0">
                <a:latin typeface="Times New Roman"/>
                <a:cs typeface="Times New Roman"/>
              </a:rPr>
              <a:t>back</a:t>
            </a:r>
            <a:r>
              <a:rPr sz="2000" spc="-15" dirty="0">
                <a:latin typeface="Times New Roman"/>
                <a:cs typeface="Times New Roman"/>
              </a:rPr>
              <a:t> </a:t>
            </a:r>
            <a:r>
              <a:rPr sz="2000" spc="-20" dirty="0">
                <a:latin typeface="Times New Roman"/>
                <a:cs typeface="Times New Roman"/>
              </a:rPr>
              <a:t>loop.</a:t>
            </a:r>
            <a:endParaRPr sz="2000" dirty="0">
              <a:latin typeface="Times New Roman"/>
              <a:cs typeface="Times New Roman"/>
            </a:endParaRPr>
          </a:p>
          <a:p>
            <a:pPr marL="469900" marR="5872480" indent="-457834">
              <a:lnSpc>
                <a:spcPct val="100000"/>
              </a:lnSpc>
              <a:buFont typeface="Wingdings"/>
              <a:buChar char=""/>
              <a:tabLst>
                <a:tab pos="469900" algn="l"/>
              </a:tabLst>
            </a:pPr>
            <a:r>
              <a:rPr sz="2000" dirty="0">
                <a:latin typeface="Times New Roman"/>
                <a:cs typeface="Times New Roman"/>
              </a:rPr>
              <a:t>Compact</a:t>
            </a:r>
            <a:r>
              <a:rPr sz="2000" spc="-75" dirty="0">
                <a:latin typeface="Times New Roman"/>
                <a:cs typeface="Times New Roman"/>
              </a:rPr>
              <a:t> </a:t>
            </a:r>
            <a:r>
              <a:rPr sz="2000" dirty="0">
                <a:latin typeface="Times New Roman"/>
                <a:cs typeface="Times New Roman"/>
              </a:rPr>
              <a:t>and</a:t>
            </a:r>
            <a:r>
              <a:rPr sz="2000" spc="-35" dirty="0">
                <a:latin typeface="Times New Roman"/>
                <a:cs typeface="Times New Roman"/>
              </a:rPr>
              <a:t> </a:t>
            </a:r>
            <a:r>
              <a:rPr sz="2000" spc="-10" dirty="0">
                <a:latin typeface="Times New Roman"/>
                <a:cs typeface="Times New Roman"/>
              </a:rPr>
              <a:t>reasonably rugged.</a:t>
            </a:r>
            <a:endParaRPr sz="2000" dirty="0">
              <a:latin typeface="Times New Roman"/>
              <a:cs typeface="Times New Roman"/>
            </a:endParaRPr>
          </a:p>
        </p:txBody>
      </p:sp>
      <p:pic>
        <p:nvPicPr>
          <p:cNvPr id="3" name="object 3"/>
          <p:cNvPicPr/>
          <p:nvPr/>
        </p:nvPicPr>
        <p:blipFill>
          <a:blip r:embed="rId2" cstate="print"/>
          <a:stretch>
            <a:fillRect/>
          </a:stretch>
        </p:blipFill>
        <p:spPr>
          <a:xfrm>
            <a:off x="3733800" y="3551449"/>
            <a:ext cx="5105400" cy="2087351"/>
          </a:xfrm>
          <a:prstGeom prst="rect">
            <a:avLst/>
          </a:prstGeom>
        </p:spPr>
      </p:pic>
      <p:sp>
        <p:nvSpPr>
          <p:cNvPr id="6" name="object 6"/>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10</a:t>
            </a:fld>
            <a:endParaRPr spc="-25"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92AC5-F013-6C73-BD1C-1FEDCA29B29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3778B38-4B94-0FEB-54F8-5A39F022C75F}"/>
              </a:ext>
            </a:extLst>
          </p:cNvPr>
          <p:cNvSpPr txBox="1"/>
          <p:nvPr/>
        </p:nvSpPr>
        <p:spPr>
          <a:xfrm>
            <a:off x="3429000" y="685800"/>
            <a:ext cx="2514600" cy="646331"/>
          </a:xfrm>
          <a:prstGeom prst="rect">
            <a:avLst/>
          </a:prstGeom>
          <a:noFill/>
        </p:spPr>
        <p:txBody>
          <a:bodyPr wrap="square">
            <a:spAutoFit/>
          </a:bodyPr>
          <a:lstStyle/>
          <a:p>
            <a:r>
              <a:rPr lang="en-IN" sz="3600" b="1" spc="-9" dirty="0">
                <a:solidFill>
                  <a:srgbClr val="FF0000"/>
                </a:solidFill>
              </a:rPr>
              <a:t>Bio-Sensor</a:t>
            </a:r>
            <a:endParaRPr lang="en-IN" sz="3600" b="1" dirty="0"/>
          </a:p>
        </p:txBody>
      </p:sp>
      <p:sp>
        <p:nvSpPr>
          <p:cNvPr id="10" name="TextBox 9">
            <a:extLst>
              <a:ext uri="{FF2B5EF4-FFF2-40B4-BE49-F238E27FC236}">
                <a16:creationId xmlns:a16="http://schemas.microsoft.com/office/drawing/2014/main" id="{16DFFB89-99AE-3495-E610-06F4CF2FA7CB}"/>
              </a:ext>
            </a:extLst>
          </p:cNvPr>
          <p:cNvSpPr txBox="1"/>
          <p:nvPr/>
        </p:nvSpPr>
        <p:spPr>
          <a:xfrm>
            <a:off x="533400" y="1251116"/>
            <a:ext cx="8305800" cy="4524315"/>
          </a:xfrm>
          <a:prstGeom prst="rect">
            <a:avLst/>
          </a:prstGeom>
          <a:noFill/>
        </p:spPr>
        <p:txBody>
          <a:bodyPr wrap="square">
            <a:spAutoFit/>
          </a:bodyPr>
          <a:lstStyle/>
          <a:p>
            <a:pPr marL="457200" indent="-457200" algn="just">
              <a:buFont typeface="Arial" panose="020B0604020202020204" pitchFamily="34" charset="0"/>
              <a:buChar char="•"/>
            </a:pPr>
            <a:r>
              <a:rPr lang="en-US" dirty="0">
                <a:solidFill>
                  <a:srgbClr val="000000"/>
                </a:solidFill>
                <a:latin typeface="TimesNewRomanPSMT"/>
              </a:rPr>
              <a:t>D</a:t>
            </a:r>
            <a:r>
              <a:rPr lang="en-US" b="0" i="0" dirty="0">
                <a:solidFill>
                  <a:srgbClr val="000000"/>
                </a:solidFill>
                <a:effectLst/>
                <a:latin typeface="TimesNewRomanPSMT"/>
              </a:rPr>
              <a:t>ifferent types of biological materials are possible starting from </a:t>
            </a:r>
            <a:r>
              <a:rPr lang="en-US" b="1" i="0" dirty="0">
                <a:solidFill>
                  <a:srgbClr val="FF0000"/>
                </a:solidFill>
                <a:effectLst/>
                <a:latin typeface="TimesNewRomanPSMT"/>
              </a:rPr>
              <a:t>enzyme, antibody organelle, hormones, nucleic acid or a whole cell which may be immobilized or mobilized</a:t>
            </a:r>
            <a:r>
              <a:rPr lang="en-US" b="0" i="0" dirty="0">
                <a:solidFill>
                  <a:srgbClr val="000000"/>
                </a:solidFill>
                <a:effectLst/>
                <a:latin typeface="TimesNewRomanPSMT"/>
              </a:rPr>
              <a:t>.</a:t>
            </a:r>
          </a:p>
          <a:p>
            <a:pPr marL="457200" indent="-457200" algn="just">
              <a:buFont typeface="Arial" panose="020B0604020202020204" pitchFamily="34" charset="0"/>
              <a:buChar char="•"/>
            </a:pPr>
            <a:r>
              <a:rPr lang="en-US" b="1" dirty="0">
                <a:solidFill>
                  <a:srgbClr val="FF0000"/>
                </a:solidFill>
              </a:rPr>
              <a:t> Immobilized enzymes are prepared by soluble enzyme protein into a solid form of catalyst by different methods</a:t>
            </a:r>
            <a:r>
              <a:rPr lang="en-US" dirty="0"/>
              <a:t>. </a:t>
            </a:r>
          </a:p>
          <a:p>
            <a:pPr marL="457200" indent="-457200" algn="just">
              <a:buFont typeface="Arial" panose="020B0604020202020204" pitchFamily="34" charset="0"/>
              <a:buChar char="•"/>
            </a:pPr>
            <a:r>
              <a:rPr lang="en-US" dirty="0"/>
              <a:t>The immobilization technique is mainly developed </a:t>
            </a:r>
            <a:r>
              <a:rPr lang="en-US" b="1" dirty="0">
                <a:solidFill>
                  <a:srgbClr val="FF0000"/>
                </a:solidFill>
              </a:rPr>
              <a:t>due to reuse, or continuous use of the enzyme</a:t>
            </a:r>
            <a:r>
              <a:rPr lang="en-US" dirty="0"/>
              <a:t>. The biosensor, with its tip coated with immobilized enzyme and fitted with a ion selective semi permeable membrane, is with intimate contact of the bio-material. </a:t>
            </a:r>
          </a:p>
          <a:p>
            <a:pPr marL="457200" indent="-457200" algn="just">
              <a:buFont typeface="Arial" panose="020B0604020202020204" pitchFamily="34" charset="0"/>
              <a:buChar char="•"/>
            </a:pPr>
            <a:r>
              <a:rPr lang="en-US" dirty="0"/>
              <a:t>The </a:t>
            </a:r>
            <a:r>
              <a:rPr lang="en-US" b="1" dirty="0"/>
              <a:t>biological signal produced is converted into electrical signal.</a:t>
            </a:r>
            <a:endParaRPr lang="en-IN" b="1" dirty="0"/>
          </a:p>
        </p:txBody>
      </p:sp>
    </p:spTree>
    <p:extLst>
      <p:ext uri="{BB962C8B-B14F-4D97-AF65-F5344CB8AC3E}">
        <p14:creationId xmlns:p14="http://schemas.microsoft.com/office/powerpoint/2010/main" val="1596521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A6DF-2081-3E9C-8E64-E1F8D5C8CA3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E688989-CB03-4037-8DFF-711E58962665}"/>
              </a:ext>
            </a:extLst>
          </p:cNvPr>
          <p:cNvSpPr txBox="1"/>
          <p:nvPr/>
        </p:nvSpPr>
        <p:spPr>
          <a:xfrm>
            <a:off x="2362200" y="685800"/>
            <a:ext cx="4953000" cy="646331"/>
          </a:xfrm>
          <a:prstGeom prst="rect">
            <a:avLst/>
          </a:prstGeom>
          <a:noFill/>
        </p:spPr>
        <p:txBody>
          <a:bodyPr wrap="square">
            <a:spAutoFit/>
          </a:bodyPr>
          <a:lstStyle/>
          <a:p>
            <a:r>
              <a:rPr lang="en-IN" sz="3600" b="1" spc="-9" dirty="0">
                <a:solidFill>
                  <a:srgbClr val="FF0000"/>
                </a:solidFill>
              </a:rPr>
              <a:t>Bio-Sensor: Biocatalyst</a:t>
            </a:r>
            <a:endParaRPr lang="en-IN" sz="3600" b="1" dirty="0"/>
          </a:p>
        </p:txBody>
      </p:sp>
      <p:sp>
        <p:nvSpPr>
          <p:cNvPr id="10" name="TextBox 9">
            <a:extLst>
              <a:ext uri="{FF2B5EF4-FFF2-40B4-BE49-F238E27FC236}">
                <a16:creationId xmlns:a16="http://schemas.microsoft.com/office/drawing/2014/main" id="{09E814EB-EC1D-BB45-6F69-E0CDB974C61B}"/>
              </a:ext>
            </a:extLst>
          </p:cNvPr>
          <p:cNvSpPr txBox="1"/>
          <p:nvPr/>
        </p:nvSpPr>
        <p:spPr>
          <a:xfrm>
            <a:off x="533400" y="1752600"/>
            <a:ext cx="8153400" cy="3108543"/>
          </a:xfrm>
          <a:prstGeom prst="rect">
            <a:avLst/>
          </a:prstGeom>
          <a:noFill/>
        </p:spPr>
        <p:txBody>
          <a:bodyPr wrap="square">
            <a:spAutoFit/>
          </a:bodyPr>
          <a:lstStyle/>
          <a:p>
            <a:pPr marL="457200" indent="-457200">
              <a:buFont typeface="Arial" panose="020B0604020202020204" pitchFamily="34" charset="0"/>
              <a:buChar char="•"/>
            </a:pPr>
            <a:r>
              <a:rPr lang="en-US" sz="2800" b="0" i="0" dirty="0">
                <a:solidFill>
                  <a:srgbClr val="000000"/>
                </a:solidFill>
                <a:effectLst/>
                <a:latin typeface="TimesNewRomanPSMT"/>
              </a:rPr>
              <a:t>Biocatalysts are special </a:t>
            </a:r>
            <a:r>
              <a:rPr lang="en-US" sz="2800" b="1" i="0" dirty="0">
                <a:solidFill>
                  <a:srgbClr val="FF0000"/>
                </a:solidFill>
                <a:effectLst/>
                <a:latin typeface="TimesNewRomanPSMT"/>
              </a:rPr>
              <a:t>type of bio-product which accelerates reactions happening in Animal body</a:t>
            </a:r>
            <a:r>
              <a:rPr lang="en-US" sz="2800" b="0" i="0" dirty="0">
                <a:solidFill>
                  <a:srgbClr val="000000"/>
                </a:solidFill>
                <a:effectLst/>
                <a:latin typeface="TimesNewRomanPSMT"/>
              </a:rPr>
              <a:t>. </a:t>
            </a:r>
          </a:p>
          <a:p>
            <a:pPr marL="457200" indent="-457200">
              <a:buFont typeface="Arial" panose="020B0604020202020204" pitchFamily="34" charset="0"/>
              <a:buChar char="•"/>
            </a:pPr>
            <a:r>
              <a:rPr lang="en-US" sz="2800" b="0" i="0" dirty="0">
                <a:solidFill>
                  <a:srgbClr val="000000"/>
                </a:solidFill>
                <a:effectLst/>
                <a:latin typeface="TimesNewRomanPSMT"/>
              </a:rPr>
              <a:t>The most prominent biocatalysts are enzymes. There are other types of biocatalyst like cell extract. </a:t>
            </a:r>
          </a:p>
          <a:p>
            <a:pPr marL="457200" indent="-457200">
              <a:buFont typeface="Arial" panose="020B0604020202020204" pitchFamily="34" charset="0"/>
              <a:buChar char="•"/>
            </a:pPr>
            <a:r>
              <a:rPr lang="en-US" sz="2800" b="1" i="0" dirty="0">
                <a:solidFill>
                  <a:srgbClr val="FF0000"/>
                </a:solidFill>
                <a:effectLst/>
                <a:latin typeface="TimesNewRomanPSMT"/>
              </a:rPr>
              <a:t>Plant and animal cell, viable microbial cells or micro organism and nonviable microbe cell.</a:t>
            </a:r>
            <a:br>
              <a:rPr lang="en-US" sz="2800" dirty="0"/>
            </a:br>
            <a:endParaRPr lang="en-IN" sz="2800" b="1" dirty="0"/>
          </a:p>
        </p:txBody>
      </p:sp>
    </p:spTree>
    <p:extLst>
      <p:ext uri="{BB962C8B-B14F-4D97-AF65-F5344CB8AC3E}">
        <p14:creationId xmlns:p14="http://schemas.microsoft.com/office/powerpoint/2010/main" val="250948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70F7B-C7D9-F4E8-A42D-115BCF64E70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A3EF994-9904-ED3C-767D-A0C906AA0467}"/>
              </a:ext>
            </a:extLst>
          </p:cNvPr>
          <p:cNvSpPr txBox="1"/>
          <p:nvPr/>
        </p:nvSpPr>
        <p:spPr>
          <a:xfrm>
            <a:off x="2362200" y="685800"/>
            <a:ext cx="4953000" cy="646331"/>
          </a:xfrm>
          <a:prstGeom prst="rect">
            <a:avLst/>
          </a:prstGeom>
          <a:noFill/>
        </p:spPr>
        <p:txBody>
          <a:bodyPr wrap="square">
            <a:spAutoFit/>
          </a:bodyPr>
          <a:lstStyle/>
          <a:p>
            <a:r>
              <a:rPr lang="en-IN" sz="3600" b="1" spc="-9" dirty="0">
                <a:solidFill>
                  <a:srgbClr val="FF0000"/>
                </a:solidFill>
              </a:rPr>
              <a:t>Bio-Sensor: Enzymes</a:t>
            </a:r>
            <a:endParaRPr lang="en-IN" sz="3600" b="1" dirty="0"/>
          </a:p>
        </p:txBody>
      </p:sp>
      <p:sp>
        <p:nvSpPr>
          <p:cNvPr id="10" name="TextBox 9">
            <a:extLst>
              <a:ext uri="{FF2B5EF4-FFF2-40B4-BE49-F238E27FC236}">
                <a16:creationId xmlns:a16="http://schemas.microsoft.com/office/drawing/2014/main" id="{AB7C75F6-6450-5EA5-76D4-77920490673B}"/>
              </a:ext>
            </a:extLst>
          </p:cNvPr>
          <p:cNvSpPr txBox="1"/>
          <p:nvPr/>
        </p:nvSpPr>
        <p:spPr>
          <a:xfrm>
            <a:off x="762000" y="1348173"/>
            <a:ext cx="8153400" cy="4493538"/>
          </a:xfrm>
          <a:prstGeom prst="rect">
            <a:avLst/>
          </a:prstGeom>
          <a:noFill/>
        </p:spPr>
        <p:txBody>
          <a:bodyPr wrap="square">
            <a:spAutoFit/>
          </a:bodyPr>
          <a:lstStyle/>
          <a:p>
            <a:r>
              <a:rPr lang="en-US" sz="2200" b="1" i="0" dirty="0">
                <a:solidFill>
                  <a:srgbClr val="000000"/>
                </a:solidFill>
                <a:effectLst/>
                <a:latin typeface="Arial-BoldMT"/>
              </a:rPr>
              <a:t>Enzymes</a:t>
            </a:r>
          </a:p>
          <a:p>
            <a:r>
              <a:rPr lang="en-US" sz="2200" b="0" i="0" dirty="0">
                <a:solidFill>
                  <a:srgbClr val="000000"/>
                </a:solidFill>
                <a:effectLst/>
                <a:latin typeface="TimesNewRomanPSMT"/>
              </a:rPr>
              <a:t>Commonly used </a:t>
            </a:r>
            <a:r>
              <a:rPr lang="en-US" sz="2200" b="1" i="0" dirty="0">
                <a:solidFill>
                  <a:srgbClr val="000000"/>
                </a:solidFill>
                <a:effectLst/>
                <a:latin typeface="TimesNewRomanPSMT"/>
              </a:rPr>
              <a:t>animal enzymes are lipases, </a:t>
            </a:r>
            <a:r>
              <a:rPr lang="en-US" sz="2200" b="1" i="0" dirty="0" err="1">
                <a:solidFill>
                  <a:srgbClr val="000000"/>
                </a:solidFill>
                <a:effectLst/>
                <a:latin typeface="TimesNewRomanPSMT"/>
              </a:rPr>
              <a:t>rennets</a:t>
            </a:r>
            <a:r>
              <a:rPr lang="en-US" sz="2200" b="1" i="0" dirty="0">
                <a:solidFill>
                  <a:srgbClr val="000000"/>
                </a:solidFill>
                <a:effectLst/>
                <a:latin typeface="TimesNewRomanPSMT"/>
              </a:rPr>
              <a:t>, </a:t>
            </a:r>
            <a:r>
              <a:rPr lang="en-US" sz="2200" b="1" i="0" dirty="0" err="1">
                <a:solidFill>
                  <a:srgbClr val="000000"/>
                </a:solidFill>
                <a:effectLst/>
                <a:latin typeface="TimesNewRomanPSMT"/>
              </a:rPr>
              <a:t>triprin</a:t>
            </a:r>
            <a:r>
              <a:rPr lang="en-US" sz="2200" b="1" i="0" dirty="0">
                <a:solidFill>
                  <a:srgbClr val="000000"/>
                </a:solidFill>
                <a:effectLst/>
                <a:latin typeface="TimesNewRomanPSMT"/>
              </a:rPr>
              <a:t> etc. and plant enzymes are papain, analyses, soyabean </a:t>
            </a:r>
            <a:r>
              <a:rPr lang="en-US" sz="2200" b="1" i="0" dirty="0" err="1">
                <a:solidFill>
                  <a:srgbClr val="000000"/>
                </a:solidFill>
                <a:effectLst/>
                <a:latin typeface="TimesNewRomanPSMT"/>
              </a:rPr>
              <a:t>lipoxy</a:t>
            </a:r>
            <a:r>
              <a:rPr lang="en-US" sz="2200" b="1" i="0" dirty="0">
                <a:solidFill>
                  <a:srgbClr val="000000"/>
                </a:solidFill>
                <a:effectLst/>
                <a:latin typeface="TimesNewRomanPSMT"/>
              </a:rPr>
              <a:t> </a:t>
            </a:r>
            <a:r>
              <a:rPr lang="en-US" sz="2200" b="1" i="0" dirty="0" err="1">
                <a:solidFill>
                  <a:srgbClr val="000000"/>
                </a:solidFill>
                <a:effectLst/>
                <a:latin typeface="TimesNewRomanPSMT"/>
              </a:rPr>
              <a:t>guase</a:t>
            </a:r>
            <a:r>
              <a:rPr lang="en-US" sz="2200" b="1" i="0" dirty="0">
                <a:solidFill>
                  <a:srgbClr val="000000"/>
                </a:solidFill>
                <a:effectLst/>
                <a:latin typeface="TimesNewRomanPSMT"/>
              </a:rPr>
              <a:t>. </a:t>
            </a:r>
          </a:p>
          <a:p>
            <a:endParaRPr lang="en-US" sz="2200" dirty="0">
              <a:solidFill>
                <a:srgbClr val="000000"/>
              </a:solidFill>
              <a:latin typeface="TimesNewRomanPSMT"/>
            </a:endParaRPr>
          </a:p>
          <a:p>
            <a:r>
              <a:rPr lang="en-US" sz="2200" b="1" i="0" dirty="0">
                <a:solidFill>
                  <a:srgbClr val="000000"/>
                </a:solidFill>
                <a:effectLst/>
                <a:latin typeface="TimesNewRomanPSMT"/>
              </a:rPr>
              <a:t>Enzymes are widely used in leather plant for </a:t>
            </a:r>
            <a:r>
              <a:rPr lang="en-US" sz="2200" b="1" i="0" dirty="0" err="1">
                <a:solidFill>
                  <a:srgbClr val="000000"/>
                </a:solidFill>
                <a:effectLst/>
                <a:latin typeface="TimesNewRomanPSMT"/>
              </a:rPr>
              <a:t>softing</a:t>
            </a:r>
            <a:r>
              <a:rPr lang="en-US" sz="2200" b="1" i="0" dirty="0">
                <a:solidFill>
                  <a:srgbClr val="000000"/>
                </a:solidFill>
                <a:effectLst/>
                <a:latin typeface="TimesNewRomanPSMT"/>
              </a:rPr>
              <a:t> of leather and detergent manufacturing. Enzymes are found </a:t>
            </a:r>
            <a:r>
              <a:rPr lang="en-US" sz="2200" b="0" i="0" dirty="0">
                <a:solidFill>
                  <a:srgbClr val="000000"/>
                </a:solidFill>
                <a:effectLst/>
                <a:latin typeface="TimesNewRomanPSMT"/>
              </a:rPr>
              <a:t>in </a:t>
            </a:r>
            <a:r>
              <a:rPr lang="en-US" sz="2200" b="0" i="1" dirty="0">
                <a:solidFill>
                  <a:srgbClr val="000000"/>
                </a:solidFill>
                <a:effectLst/>
                <a:latin typeface="TimesNewRomanPS-ItalicMT"/>
              </a:rPr>
              <a:t>three </a:t>
            </a:r>
            <a:r>
              <a:rPr lang="en-US" sz="2200" b="0" i="0" dirty="0">
                <a:solidFill>
                  <a:srgbClr val="000000"/>
                </a:solidFill>
                <a:effectLst/>
                <a:latin typeface="TimesNewRomanPSMT"/>
              </a:rPr>
              <a:t>methods</a:t>
            </a:r>
          </a:p>
          <a:p>
            <a:r>
              <a:rPr lang="en-US" sz="2200" b="0" i="0" dirty="0">
                <a:solidFill>
                  <a:srgbClr val="000000"/>
                </a:solidFill>
                <a:effectLst/>
                <a:latin typeface="TimesNewRomanPSMT"/>
              </a:rPr>
              <a:t>1. Due to natural secretion from cell </a:t>
            </a:r>
            <a:r>
              <a:rPr lang="en-US" sz="2200" b="0" i="1" dirty="0">
                <a:solidFill>
                  <a:srgbClr val="000000"/>
                </a:solidFill>
                <a:effectLst/>
                <a:latin typeface="TimesNewRomanPS-ItalicMT"/>
              </a:rPr>
              <a:t>i.e., </a:t>
            </a:r>
            <a:r>
              <a:rPr lang="en-US" sz="2200" b="0" i="0" dirty="0">
                <a:solidFill>
                  <a:srgbClr val="000000"/>
                </a:solidFill>
                <a:effectLst/>
                <a:latin typeface="TimesNewRomanPSMT"/>
              </a:rPr>
              <a:t>extracellular secretion,</a:t>
            </a:r>
          </a:p>
          <a:p>
            <a:r>
              <a:rPr lang="en-US" sz="2200" b="0" i="0" dirty="0">
                <a:solidFill>
                  <a:srgbClr val="000000"/>
                </a:solidFill>
                <a:effectLst/>
                <a:latin typeface="TimesNewRomanPSMT"/>
              </a:rPr>
              <a:t>2. intracellular enzymes which remain in the cell, and </a:t>
            </a:r>
          </a:p>
          <a:p>
            <a:r>
              <a:rPr lang="en-US" sz="2200" b="0" i="0" dirty="0">
                <a:solidFill>
                  <a:srgbClr val="000000"/>
                </a:solidFill>
                <a:effectLst/>
                <a:latin typeface="TimesNewRomanPSMT"/>
              </a:rPr>
              <a:t>3. microbial enzyme which is prepared by the way of fermentation in presence of microorganism like bacteria virus or toxin. The production of primary and secondary </a:t>
            </a:r>
            <a:r>
              <a:rPr lang="en-US" sz="2200" b="0" i="0" dirty="0" err="1">
                <a:solidFill>
                  <a:srgbClr val="000000"/>
                </a:solidFill>
                <a:effectLst/>
                <a:latin typeface="TimesNewRomanPSMT"/>
              </a:rPr>
              <a:t>metabolides</a:t>
            </a:r>
            <a:r>
              <a:rPr lang="en-US" sz="2200" b="0" i="0" dirty="0">
                <a:solidFill>
                  <a:srgbClr val="000000"/>
                </a:solidFill>
                <a:effectLst/>
                <a:latin typeface="TimesNewRomanPSMT"/>
              </a:rPr>
              <a:t> is caused in presence of various enzymes.</a:t>
            </a:r>
            <a:r>
              <a:rPr lang="en-US" sz="2200" dirty="0"/>
              <a:t> </a:t>
            </a:r>
            <a:br>
              <a:rPr lang="en-US" sz="2200" dirty="0"/>
            </a:br>
            <a:endParaRPr lang="en-IN" sz="2200" b="1" dirty="0"/>
          </a:p>
        </p:txBody>
      </p:sp>
    </p:spTree>
    <p:extLst>
      <p:ext uri="{BB962C8B-B14F-4D97-AF65-F5344CB8AC3E}">
        <p14:creationId xmlns:p14="http://schemas.microsoft.com/office/powerpoint/2010/main" val="1082246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97DC-7097-3501-8690-BBFBC2F944D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153EDAD-A918-48F6-9633-4A8AC0E98424}"/>
              </a:ext>
            </a:extLst>
          </p:cNvPr>
          <p:cNvSpPr txBox="1"/>
          <p:nvPr/>
        </p:nvSpPr>
        <p:spPr>
          <a:xfrm>
            <a:off x="2362200" y="685800"/>
            <a:ext cx="4953000" cy="646331"/>
          </a:xfrm>
          <a:prstGeom prst="rect">
            <a:avLst/>
          </a:prstGeom>
          <a:noFill/>
        </p:spPr>
        <p:txBody>
          <a:bodyPr wrap="square">
            <a:spAutoFit/>
          </a:bodyPr>
          <a:lstStyle/>
          <a:p>
            <a:r>
              <a:rPr lang="en-IN" sz="3600" b="1" spc="-9" dirty="0">
                <a:solidFill>
                  <a:srgbClr val="FF0000"/>
                </a:solidFill>
              </a:rPr>
              <a:t>Bio-Sensor: Enzymes</a:t>
            </a:r>
            <a:endParaRPr lang="en-IN" sz="3600" b="1" dirty="0"/>
          </a:p>
        </p:txBody>
      </p:sp>
      <p:sp>
        <p:nvSpPr>
          <p:cNvPr id="10" name="TextBox 9">
            <a:extLst>
              <a:ext uri="{FF2B5EF4-FFF2-40B4-BE49-F238E27FC236}">
                <a16:creationId xmlns:a16="http://schemas.microsoft.com/office/drawing/2014/main" id="{B8095B77-147C-7354-5A26-46E53900F6FD}"/>
              </a:ext>
            </a:extLst>
          </p:cNvPr>
          <p:cNvSpPr txBox="1"/>
          <p:nvPr/>
        </p:nvSpPr>
        <p:spPr>
          <a:xfrm>
            <a:off x="762000" y="1348173"/>
            <a:ext cx="7924800" cy="3970318"/>
          </a:xfrm>
          <a:prstGeom prst="rect">
            <a:avLst/>
          </a:prstGeom>
          <a:noFill/>
        </p:spPr>
        <p:txBody>
          <a:bodyPr wrap="square">
            <a:spAutoFit/>
          </a:bodyPr>
          <a:lstStyle/>
          <a:p>
            <a:pPr marL="457200" indent="-457200" algn="just">
              <a:buFont typeface="Arial" panose="020B0604020202020204" pitchFamily="34" charset="0"/>
              <a:buChar char="•"/>
            </a:pPr>
            <a:r>
              <a:rPr lang="en-US" sz="2800" b="0" i="0" dirty="0">
                <a:solidFill>
                  <a:srgbClr val="000000"/>
                </a:solidFill>
                <a:effectLst/>
                <a:latin typeface="TimesNewRomanPSMT"/>
              </a:rPr>
              <a:t>Enzymes are purified by preparation of concentrated solution by vacuum evaporation technique with low temperature. </a:t>
            </a:r>
          </a:p>
          <a:p>
            <a:pPr marL="457200" indent="-457200" algn="just">
              <a:buFont typeface="Arial" panose="020B0604020202020204" pitchFamily="34" charset="0"/>
              <a:buChar char="•"/>
            </a:pPr>
            <a:r>
              <a:rPr lang="en-US" sz="2800" b="0" i="0" dirty="0">
                <a:solidFill>
                  <a:srgbClr val="000000"/>
                </a:solidFill>
                <a:effectLst/>
                <a:latin typeface="TimesNewRomanPSMT"/>
              </a:rPr>
              <a:t>It is also done by ultra filtration to remove stresses of microorganism. </a:t>
            </a:r>
          </a:p>
          <a:p>
            <a:pPr marL="457200" indent="-457200" algn="just">
              <a:buFont typeface="Arial" panose="020B0604020202020204" pitchFamily="34" charset="0"/>
              <a:buChar char="•"/>
            </a:pPr>
            <a:r>
              <a:rPr lang="en-US" sz="2800" b="0" i="0" dirty="0">
                <a:solidFill>
                  <a:srgbClr val="000000"/>
                </a:solidFill>
                <a:effectLst/>
                <a:latin typeface="TimesNewRomanPSMT"/>
              </a:rPr>
              <a:t>The addition of preservative like calcium salt, protein starch, sugar as stabilizer is an important process.</a:t>
            </a:r>
            <a:r>
              <a:rPr lang="en-US" sz="2800" dirty="0"/>
              <a:t> </a:t>
            </a:r>
            <a:br>
              <a:rPr lang="en-US" sz="2800" dirty="0"/>
            </a:br>
            <a:endParaRPr lang="en-IN" sz="2800" b="1" dirty="0"/>
          </a:p>
        </p:txBody>
      </p:sp>
    </p:spTree>
    <p:extLst>
      <p:ext uri="{BB962C8B-B14F-4D97-AF65-F5344CB8AC3E}">
        <p14:creationId xmlns:p14="http://schemas.microsoft.com/office/powerpoint/2010/main" val="2472894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CA95-60D6-DF00-194B-484416958C4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3D86C87-AE8D-E3DD-C841-5210F04C2F95}"/>
              </a:ext>
            </a:extLst>
          </p:cNvPr>
          <p:cNvSpPr txBox="1"/>
          <p:nvPr/>
        </p:nvSpPr>
        <p:spPr>
          <a:xfrm>
            <a:off x="2362200" y="685800"/>
            <a:ext cx="4953000" cy="646331"/>
          </a:xfrm>
          <a:prstGeom prst="rect">
            <a:avLst/>
          </a:prstGeom>
          <a:noFill/>
        </p:spPr>
        <p:txBody>
          <a:bodyPr wrap="square">
            <a:spAutoFit/>
          </a:bodyPr>
          <a:lstStyle/>
          <a:p>
            <a:r>
              <a:rPr lang="en-IN" sz="3600" b="1" spc="-9" dirty="0">
                <a:solidFill>
                  <a:srgbClr val="FF0000"/>
                </a:solidFill>
              </a:rPr>
              <a:t>Bio-Sensor: Enzymes</a:t>
            </a:r>
            <a:endParaRPr lang="en-IN" sz="3600" b="1" dirty="0"/>
          </a:p>
        </p:txBody>
      </p:sp>
      <p:sp>
        <p:nvSpPr>
          <p:cNvPr id="10" name="TextBox 9">
            <a:extLst>
              <a:ext uri="{FF2B5EF4-FFF2-40B4-BE49-F238E27FC236}">
                <a16:creationId xmlns:a16="http://schemas.microsoft.com/office/drawing/2014/main" id="{9D21D9F8-C924-0BB2-57CE-BA90A5768A55}"/>
              </a:ext>
            </a:extLst>
          </p:cNvPr>
          <p:cNvSpPr txBox="1"/>
          <p:nvPr/>
        </p:nvSpPr>
        <p:spPr>
          <a:xfrm>
            <a:off x="685800" y="1348172"/>
            <a:ext cx="8001000" cy="4062027"/>
          </a:xfrm>
          <a:prstGeom prst="rect">
            <a:avLst/>
          </a:prstGeom>
          <a:noFill/>
        </p:spPr>
        <p:txBody>
          <a:bodyPr wrap="square">
            <a:spAutoFit/>
          </a:bodyPr>
          <a:lstStyle/>
          <a:p>
            <a:r>
              <a:rPr lang="en-US" sz="2800" b="1" i="0" dirty="0">
                <a:solidFill>
                  <a:srgbClr val="000000"/>
                </a:solidFill>
                <a:effectLst/>
                <a:latin typeface="Arial-BoldMT"/>
              </a:rPr>
              <a:t>Production of Enzymes</a:t>
            </a:r>
          </a:p>
          <a:p>
            <a:r>
              <a:rPr lang="en-US" sz="2800" b="0" i="0" dirty="0">
                <a:solidFill>
                  <a:srgbClr val="000000"/>
                </a:solidFill>
                <a:effectLst/>
                <a:latin typeface="TimesNewRomanPSMT"/>
              </a:rPr>
              <a:t>The different methods used in the preparation of enzyme are</a:t>
            </a:r>
          </a:p>
          <a:p>
            <a:r>
              <a:rPr lang="en-US" sz="2800" b="1" i="0" dirty="0">
                <a:solidFill>
                  <a:srgbClr val="000000"/>
                </a:solidFill>
                <a:effectLst/>
                <a:latin typeface="TimesNewRomanPSMT"/>
              </a:rPr>
              <a:t>1. Isolate microorganism or development of strain</a:t>
            </a:r>
          </a:p>
          <a:p>
            <a:r>
              <a:rPr lang="en-US" sz="2800" b="1" i="0" dirty="0">
                <a:solidFill>
                  <a:srgbClr val="000000"/>
                </a:solidFill>
                <a:effectLst/>
                <a:latin typeface="TimesNewRomanPSMT"/>
              </a:rPr>
              <a:t>2. Culture medium formation and inoculum</a:t>
            </a:r>
          </a:p>
          <a:p>
            <a:r>
              <a:rPr lang="en-US" sz="2800" b="1" i="0" dirty="0">
                <a:solidFill>
                  <a:srgbClr val="000000"/>
                </a:solidFill>
                <a:effectLst/>
                <a:latin typeface="TimesNewRomanPSMT"/>
              </a:rPr>
              <a:t>3. Sterilization and inoculation of medium</a:t>
            </a:r>
          </a:p>
          <a:p>
            <a:r>
              <a:rPr lang="en-US" sz="2800" b="1" i="0" dirty="0">
                <a:solidFill>
                  <a:srgbClr val="000000"/>
                </a:solidFill>
                <a:effectLst/>
                <a:latin typeface="TimesNewRomanPSMT"/>
              </a:rPr>
              <a:t>4. Purification of enzyme</a:t>
            </a:r>
          </a:p>
          <a:p>
            <a:r>
              <a:rPr lang="en-US" sz="2800" b="1" i="0" dirty="0">
                <a:solidFill>
                  <a:srgbClr val="000000"/>
                </a:solidFill>
                <a:effectLst/>
                <a:latin typeface="TimesNewRomanPSMT"/>
              </a:rPr>
              <a:t>5. Immobilization</a:t>
            </a:r>
            <a:r>
              <a:rPr lang="en-US" sz="2800" b="1" dirty="0"/>
              <a:t> </a:t>
            </a:r>
            <a:br>
              <a:rPr lang="en-US" sz="2800" dirty="0"/>
            </a:br>
            <a:endParaRPr lang="en-IN" sz="2800" b="1" dirty="0"/>
          </a:p>
        </p:txBody>
      </p:sp>
    </p:spTree>
    <p:extLst>
      <p:ext uri="{BB962C8B-B14F-4D97-AF65-F5344CB8AC3E}">
        <p14:creationId xmlns:p14="http://schemas.microsoft.com/office/powerpoint/2010/main" val="1705268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C70AC-36DE-7756-8943-D6D621B3D3C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F0AA8A-7C2D-59FD-938F-3657CC317FF6}"/>
              </a:ext>
            </a:extLst>
          </p:cNvPr>
          <p:cNvSpPr txBox="1"/>
          <p:nvPr/>
        </p:nvSpPr>
        <p:spPr>
          <a:xfrm>
            <a:off x="2057400" y="533400"/>
            <a:ext cx="6019800" cy="1200329"/>
          </a:xfrm>
          <a:prstGeom prst="rect">
            <a:avLst/>
          </a:prstGeom>
          <a:noFill/>
        </p:spPr>
        <p:txBody>
          <a:bodyPr wrap="square">
            <a:spAutoFit/>
          </a:bodyPr>
          <a:lstStyle/>
          <a:p>
            <a:r>
              <a:rPr lang="en-IN" sz="3600" b="1" spc="-9" dirty="0">
                <a:solidFill>
                  <a:srgbClr val="FF0000"/>
                </a:solidFill>
              </a:rPr>
              <a:t>Bio-Sensor: </a:t>
            </a:r>
            <a:r>
              <a:rPr lang="en-IN" sz="2800" b="1" i="0" dirty="0">
                <a:solidFill>
                  <a:srgbClr val="FF0000"/>
                </a:solidFill>
                <a:effectLst/>
                <a:latin typeface="Arial-BoldMT"/>
              </a:rPr>
              <a:t>Immobilization</a:t>
            </a:r>
            <a:r>
              <a:rPr lang="en-IN" sz="2800" dirty="0"/>
              <a:t> </a:t>
            </a:r>
            <a:br>
              <a:rPr lang="en-IN" sz="2800" dirty="0"/>
            </a:br>
            <a:endParaRPr lang="en-IN" sz="3600" b="1" dirty="0"/>
          </a:p>
        </p:txBody>
      </p:sp>
      <p:sp>
        <p:nvSpPr>
          <p:cNvPr id="10" name="TextBox 9">
            <a:extLst>
              <a:ext uri="{FF2B5EF4-FFF2-40B4-BE49-F238E27FC236}">
                <a16:creationId xmlns:a16="http://schemas.microsoft.com/office/drawing/2014/main" id="{6B9213A2-084B-BBD3-F82A-F6663E6546EB}"/>
              </a:ext>
            </a:extLst>
          </p:cNvPr>
          <p:cNvSpPr txBox="1"/>
          <p:nvPr/>
        </p:nvSpPr>
        <p:spPr>
          <a:xfrm>
            <a:off x="762000" y="1066800"/>
            <a:ext cx="8001000" cy="489364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TimesNewRomanPSMT"/>
              </a:rPr>
              <a:t>Immobilization is a process in which enzyme has been separated from the bulk phase by some means. </a:t>
            </a:r>
          </a:p>
          <a:p>
            <a:pPr marL="285750" indent="-285750">
              <a:buFont typeface="Arial" panose="020B0604020202020204" pitchFamily="34" charset="0"/>
              <a:buChar char="•"/>
            </a:pPr>
            <a:r>
              <a:rPr lang="en-US" b="0" i="0" dirty="0">
                <a:solidFill>
                  <a:srgbClr val="000000"/>
                </a:solidFill>
                <a:effectLst/>
                <a:latin typeface="TimesNewRomanPSMT"/>
              </a:rPr>
              <a:t>Polymer has been created from the enzyme particularly for reuse of the enzyme product. </a:t>
            </a:r>
          </a:p>
          <a:p>
            <a:pPr marL="285750" indent="-285750">
              <a:buFont typeface="Arial" panose="020B0604020202020204" pitchFamily="34" charset="0"/>
              <a:buChar char="•"/>
            </a:pPr>
            <a:r>
              <a:rPr lang="en-US" b="0" i="0" dirty="0">
                <a:solidFill>
                  <a:srgbClr val="000000"/>
                </a:solidFill>
                <a:effectLst/>
                <a:latin typeface="TimesNewRomanPSMT"/>
              </a:rPr>
              <a:t>The bulk phase contains substrate, effector or inhibitor molecules in a dispersed way and by close monitoring, the enzyme as a polymer has been separated.</a:t>
            </a:r>
          </a:p>
          <a:p>
            <a:pPr marL="285750" indent="-285750">
              <a:buFont typeface="Arial" panose="020B0604020202020204" pitchFamily="34" charset="0"/>
              <a:buChar char="•"/>
            </a:pPr>
            <a:r>
              <a:rPr lang="en-US" b="0" i="0" dirty="0">
                <a:solidFill>
                  <a:srgbClr val="000000"/>
                </a:solidFill>
                <a:effectLst/>
                <a:latin typeface="TimesNewRomanPSMT"/>
              </a:rPr>
              <a:t>The pure enzyme may not be economical until they are prepared for reuse. </a:t>
            </a:r>
          </a:p>
          <a:p>
            <a:pPr marL="285750" indent="-285750">
              <a:buFont typeface="Arial" panose="020B0604020202020204" pitchFamily="34" charset="0"/>
              <a:buChar char="•"/>
            </a:pPr>
            <a:r>
              <a:rPr lang="en-US" b="0" i="0" dirty="0">
                <a:solidFill>
                  <a:srgbClr val="000000"/>
                </a:solidFill>
                <a:effectLst/>
                <a:latin typeface="TimesNewRomanPSMT"/>
              </a:rPr>
              <a:t>The immobilized enzyme is reused, not only that, they are useful for continuous use and needs less </a:t>
            </a:r>
            <a:r>
              <a:rPr lang="en-US" b="0" i="0" dirty="0" err="1">
                <a:solidFill>
                  <a:srgbClr val="000000"/>
                </a:solidFill>
                <a:effectLst/>
                <a:latin typeface="TimesNewRomanPSMT"/>
              </a:rPr>
              <a:t>labour</a:t>
            </a:r>
            <a:r>
              <a:rPr lang="en-US" b="0" i="0" dirty="0">
                <a:solidFill>
                  <a:srgbClr val="000000"/>
                </a:solidFill>
                <a:effectLst/>
                <a:latin typeface="TimesNewRomanPSMT"/>
              </a:rPr>
              <a:t> incentive.</a:t>
            </a:r>
          </a:p>
          <a:p>
            <a:pPr lvl="3"/>
            <a:br>
              <a:rPr lang="en-US" sz="2000" dirty="0"/>
            </a:br>
            <a:endParaRPr lang="en-IN" sz="2800" b="1" dirty="0"/>
          </a:p>
        </p:txBody>
      </p:sp>
    </p:spTree>
    <p:extLst>
      <p:ext uri="{BB962C8B-B14F-4D97-AF65-F5344CB8AC3E}">
        <p14:creationId xmlns:p14="http://schemas.microsoft.com/office/powerpoint/2010/main" val="5359204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F3A-2B2F-D75B-42A9-B4D2C9465A9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425EF75-21B5-13E2-92FC-E1364846E2F4}"/>
              </a:ext>
            </a:extLst>
          </p:cNvPr>
          <p:cNvSpPr txBox="1"/>
          <p:nvPr/>
        </p:nvSpPr>
        <p:spPr>
          <a:xfrm>
            <a:off x="2057400" y="533400"/>
            <a:ext cx="6019800" cy="1200329"/>
          </a:xfrm>
          <a:prstGeom prst="rect">
            <a:avLst/>
          </a:prstGeom>
          <a:noFill/>
        </p:spPr>
        <p:txBody>
          <a:bodyPr wrap="square">
            <a:spAutoFit/>
          </a:bodyPr>
          <a:lstStyle/>
          <a:p>
            <a:r>
              <a:rPr lang="en-IN" sz="3600" b="1" spc="-9" dirty="0">
                <a:solidFill>
                  <a:srgbClr val="FF0000"/>
                </a:solidFill>
              </a:rPr>
              <a:t>Bio-Sensor: </a:t>
            </a:r>
            <a:r>
              <a:rPr lang="en-IN" sz="2800" b="1" i="0" dirty="0">
                <a:solidFill>
                  <a:srgbClr val="FF0000"/>
                </a:solidFill>
                <a:effectLst/>
                <a:latin typeface="Arial-BoldMT"/>
              </a:rPr>
              <a:t>Immobilization</a:t>
            </a:r>
            <a:r>
              <a:rPr lang="en-IN" sz="2800" dirty="0"/>
              <a:t> </a:t>
            </a:r>
            <a:br>
              <a:rPr lang="en-IN" sz="2800" dirty="0"/>
            </a:br>
            <a:endParaRPr lang="en-IN" sz="3600" b="1" dirty="0"/>
          </a:p>
        </p:txBody>
      </p:sp>
      <p:sp>
        <p:nvSpPr>
          <p:cNvPr id="10" name="TextBox 9">
            <a:extLst>
              <a:ext uri="{FF2B5EF4-FFF2-40B4-BE49-F238E27FC236}">
                <a16:creationId xmlns:a16="http://schemas.microsoft.com/office/drawing/2014/main" id="{5B05F4C7-8DC0-EBB3-6282-4180CC9C74B6}"/>
              </a:ext>
            </a:extLst>
          </p:cNvPr>
          <p:cNvSpPr txBox="1"/>
          <p:nvPr/>
        </p:nvSpPr>
        <p:spPr>
          <a:xfrm>
            <a:off x="-890337" y="990600"/>
            <a:ext cx="8001000" cy="2677656"/>
          </a:xfrm>
          <a:prstGeom prst="rect">
            <a:avLst/>
          </a:prstGeom>
          <a:noFill/>
        </p:spPr>
        <p:txBody>
          <a:bodyPr wrap="square">
            <a:spAutoFit/>
          </a:bodyPr>
          <a:lstStyle/>
          <a:p>
            <a:pPr lvl="3"/>
            <a:r>
              <a:rPr lang="en-US" sz="2800" b="0" i="0" dirty="0">
                <a:solidFill>
                  <a:srgbClr val="000000"/>
                </a:solidFill>
                <a:effectLst/>
                <a:latin typeface="TimesNewRomanPSMT"/>
              </a:rPr>
              <a:t>The different ways for immobilization are</a:t>
            </a:r>
          </a:p>
          <a:p>
            <a:pPr marL="1828800" lvl="3" indent="-457200">
              <a:buAutoNum type="arabicPeriod"/>
            </a:pPr>
            <a:r>
              <a:rPr lang="en-US" sz="2800" b="0" i="0" dirty="0">
                <a:solidFill>
                  <a:srgbClr val="000000"/>
                </a:solidFill>
                <a:effectLst/>
                <a:latin typeface="TimesNewRomanPSMT"/>
              </a:rPr>
              <a:t>Absorption </a:t>
            </a:r>
          </a:p>
          <a:p>
            <a:pPr marL="1828800" lvl="3" indent="-457200">
              <a:buAutoNum type="arabicPeriod"/>
            </a:pPr>
            <a:r>
              <a:rPr lang="en-US" sz="2800" b="0" i="0" dirty="0">
                <a:solidFill>
                  <a:srgbClr val="000000"/>
                </a:solidFill>
                <a:effectLst/>
                <a:latin typeface="TimesNewRomanPSMT"/>
              </a:rPr>
              <a:t>Covalent bonding</a:t>
            </a:r>
          </a:p>
          <a:p>
            <a:pPr marL="1828800" lvl="3" indent="-457200">
              <a:buAutoNum type="arabicPeriod" startAt="3"/>
            </a:pPr>
            <a:r>
              <a:rPr lang="en-US" sz="2800" b="0" i="0" dirty="0">
                <a:solidFill>
                  <a:srgbClr val="000000"/>
                </a:solidFill>
                <a:effectLst/>
                <a:latin typeface="TimesNewRomanPSMT"/>
              </a:rPr>
              <a:t>Entrapment </a:t>
            </a:r>
          </a:p>
          <a:p>
            <a:pPr marL="1828800" lvl="3" indent="-457200">
              <a:buAutoNum type="arabicPeriod" startAt="3"/>
            </a:pPr>
            <a:r>
              <a:rPr lang="en-US" sz="2800" b="0" i="0" dirty="0">
                <a:solidFill>
                  <a:srgbClr val="000000"/>
                </a:solidFill>
                <a:effectLst/>
                <a:latin typeface="TimesNewRomanPSMT"/>
              </a:rPr>
              <a:t>Encapsulation</a:t>
            </a:r>
          </a:p>
          <a:p>
            <a:pPr marL="1828800" lvl="3" indent="-457200">
              <a:buAutoNum type="arabicPeriod" startAt="3"/>
            </a:pPr>
            <a:r>
              <a:rPr lang="en-US" sz="2800" b="0" i="0" dirty="0">
                <a:solidFill>
                  <a:srgbClr val="000000"/>
                </a:solidFill>
                <a:effectLst/>
                <a:latin typeface="TimesNewRomanPSMT"/>
              </a:rPr>
              <a:t>Cross linking.</a:t>
            </a:r>
            <a:endParaRPr lang="en-IN" sz="2800" b="1" dirty="0"/>
          </a:p>
        </p:txBody>
      </p:sp>
      <p:pic>
        <p:nvPicPr>
          <p:cNvPr id="2" name="Picture 1">
            <a:extLst>
              <a:ext uri="{FF2B5EF4-FFF2-40B4-BE49-F238E27FC236}">
                <a16:creationId xmlns:a16="http://schemas.microsoft.com/office/drawing/2014/main" id="{C2AC3A39-D9B0-7373-FF9A-AB20440B4897}"/>
              </a:ext>
            </a:extLst>
          </p:cNvPr>
          <p:cNvPicPr>
            <a:picLocks noChangeAspect="1"/>
          </p:cNvPicPr>
          <p:nvPr/>
        </p:nvPicPr>
        <p:blipFill>
          <a:blip r:embed="rId2"/>
          <a:stretch>
            <a:fillRect/>
          </a:stretch>
        </p:blipFill>
        <p:spPr>
          <a:xfrm>
            <a:off x="3581400" y="1733729"/>
            <a:ext cx="5010849" cy="3658111"/>
          </a:xfrm>
          <a:prstGeom prst="rect">
            <a:avLst/>
          </a:prstGeom>
        </p:spPr>
      </p:pic>
    </p:spTree>
    <p:extLst>
      <p:ext uri="{BB962C8B-B14F-4D97-AF65-F5344CB8AC3E}">
        <p14:creationId xmlns:p14="http://schemas.microsoft.com/office/powerpoint/2010/main" val="1999654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20A2-48F2-0D47-2337-B87445E7313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E62CD4F-E81B-6832-5731-15A3BBB6338C}"/>
              </a:ext>
            </a:extLst>
          </p:cNvPr>
          <p:cNvSpPr txBox="1"/>
          <p:nvPr/>
        </p:nvSpPr>
        <p:spPr>
          <a:xfrm>
            <a:off x="2057400" y="533400"/>
            <a:ext cx="6019800" cy="1200329"/>
          </a:xfrm>
          <a:prstGeom prst="rect">
            <a:avLst/>
          </a:prstGeom>
          <a:noFill/>
        </p:spPr>
        <p:txBody>
          <a:bodyPr wrap="square">
            <a:spAutoFit/>
          </a:bodyPr>
          <a:lstStyle/>
          <a:p>
            <a:r>
              <a:rPr lang="en-IN" sz="3600" b="1" spc="-9" dirty="0">
                <a:solidFill>
                  <a:srgbClr val="FF0000"/>
                </a:solidFill>
              </a:rPr>
              <a:t>Bio-Sensor: </a:t>
            </a:r>
            <a:r>
              <a:rPr lang="en-IN" sz="2800" b="1" i="0" dirty="0">
                <a:solidFill>
                  <a:srgbClr val="FF0000"/>
                </a:solidFill>
                <a:effectLst/>
                <a:latin typeface="Arial-BoldMT"/>
              </a:rPr>
              <a:t>Immobilization</a:t>
            </a:r>
            <a:r>
              <a:rPr lang="en-IN" sz="2800" dirty="0"/>
              <a:t> </a:t>
            </a:r>
            <a:br>
              <a:rPr lang="en-IN" sz="2800" dirty="0"/>
            </a:br>
            <a:endParaRPr lang="en-IN" sz="3600" b="1" dirty="0"/>
          </a:p>
        </p:txBody>
      </p:sp>
      <p:sp>
        <p:nvSpPr>
          <p:cNvPr id="4" name="TextBox 3">
            <a:extLst>
              <a:ext uri="{FF2B5EF4-FFF2-40B4-BE49-F238E27FC236}">
                <a16:creationId xmlns:a16="http://schemas.microsoft.com/office/drawing/2014/main" id="{AFE2EBE7-2E83-5EF5-ABD9-E8797C92D399}"/>
              </a:ext>
            </a:extLst>
          </p:cNvPr>
          <p:cNvSpPr txBox="1"/>
          <p:nvPr/>
        </p:nvSpPr>
        <p:spPr>
          <a:xfrm>
            <a:off x="419100" y="1721697"/>
            <a:ext cx="8305800" cy="4154984"/>
          </a:xfrm>
          <a:prstGeom prst="rect">
            <a:avLst/>
          </a:prstGeom>
          <a:noFill/>
        </p:spPr>
        <p:txBody>
          <a:bodyPr wrap="square">
            <a:spAutoFit/>
          </a:bodyPr>
          <a:lstStyle/>
          <a:p>
            <a:pPr algn="just"/>
            <a:r>
              <a:rPr lang="en-US" dirty="0"/>
              <a:t>The biological product when comes to intimate contact to a biological sensor, with immobilized layer, the sensor transduces biological signal to electrical sensor. </a:t>
            </a:r>
          </a:p>
          <a:p>
            <a:pPr algn="just"/>
            <a:endParaRPr lang="en-US" dirty="0"/>
          </a:p>
          <a:p>
            <a:pPr algn="just"/>
            <a:r>
              <a:rPr lang="en-US" dirty="0"/>
              <a:t>These immobilized layer sensor which </a:t>
            </a:r>
            <a:r>
              <a:rPr lang="en-US" dirty="0" err="1"/>
              <a:t>analyse</a:t>
            </a:r>
            <a:r>
              <a:rPr lang="en-US" dirty="0"/>
              <a:t> biological product like enzyme, hormone, antibody, nucleic acid, protein, organelle is called the biosensor.</a:t>
            </a:r>
          </a:p>
          <a:p>
            <a:pPr algn="just"/>
            <a:endParaRPr lang="en-US" dirty="0"/>
          </a:p>
          <a:p>
            <a:r>
              <a:rPr lang="en-US" dirty="0"/>
              <a:t>There may be any type of electrode like ion-sensitive </a:t>
            </a:r>
            <a:r>
              <a:rPr lang="en-US" b="0" i="0" dirty="0">
                <a:solidFill>
                  <a:srgbClr val="000000"/>
                </a:solidFill>
                <a:effectLst/>
                <a:latin typeface="TimesNewRomanPSMT"/>
              </a:rPr>
              <a:t>electrode, oxygen electrode, thermistor or photocell.</a:t>
            </a:r>
            <a:r>
              <a:rPr lang="en-US" dirty="0"/>
              <a:t> </a:t>
            </a:r>
            <a:br>
              <a:rPr lang="en-US" dirty="0"/>
            </a:br>
            <a:endParaRPr lang="en-IN" dirty="0"/>
          </a:p>
        </p:txBody>
      </p:sp>
    </p:spTree>
    <p:extLst>
      <p:ext uri="{BB962C8B-B14F-4D97-AF65-F5344CB8AC3E}">
        <p14:creationId xmlns:p14="http://schemas.microsoft.com/office/powerpoint/2010/main" val="9956244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F3C2B-B276-69AA-3786-7320C230020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A45C52B-1021-9A45-0264-EEA3C62480E1}"/>
              </a:ext>
            </a:extLst>
          </p:cNvPr>
          <p:cNvSpPr txBox="1"/>
          <p:nvPr/>
        </p:nvSpPr>
        <p:spPr>
          <a:xfrm>
            <a:off x="2057400" y="533400"/>
            <a:ext cx="6019800" cy="1200329"/>
          </a:xfrm>
          <a:prstGeom prst="rect">
            <a:avLst/>
          </a:prstGeom>
          <a:noFill/>
        </p:spPr>
        <p:txBody>
          <a:bodyPr wrap="square">
            <a:spAutoFit/>
          </a:bodyPr>
          <a:lstStyle/>
          <a:p>
            <a:r>
              <a:rPr lang="en-IN" sz="3600" b="1" spc="-9" dirty="0">
                <a:solidFill>
                  <a:srgbClr val="FF0000"/>
                </a:solidFill>
              </a:rPr>
              <a:t>Bio-Sensor: </a:t>
            </a:r>
            <a:r>
              <a:rPr lang="en-IN" sz="2800" b="1" i="0" dirty="0">
                <a:solidFill>
                  <a:srgbClr val="FF0000"/>
                </a:solidFill>
                <a:effectLst/>
                <a:latin typeface="Arial-BoldMT"/>
              </a:rPr>
              <a:t>Immobilization</a:t>
            </a:r>
            <a:r>
              <a:rPr lang="en-IN" sz="2800" dirty="0"/>
              <a:t> </a:t>
            </a:r>
            <a:br>
              <a:rPr lang="en-IN" sz="2800" dirty="0"/>
            </a:br>
            <a:endParaRPr lang="en-IN" sz="3600" b="1" dirty="0"/>
          </a:p>
        </p:txBody>
      </p:sp>
      <p:sp>
        <p:nvSpPr>
          <p:cNvPr id="4" name="TextBox 3">
            <a:extLst>
              <a:ext uri="{FF2B5EF4-FFF2-40B4-BE49-F238E27FC236}">
                <a16:creationId xmlns:a16="http://schemas.microsoft.com/office/drawing/2014/main" id="{17AB33C7-088B-FB59-3634-08490FFFAED4}"/>
              </a:ext>
            </a:extLst>
          </p:cNvPr>
          <p:cNvSpPr txBox="1"/>
          <p:nvPr/>
        </p:nvSpPr>
        <p:spPr>
          <a:xfrm>
            <a:off x="419100" y="1133564"/>
            <a:ext cx="8305800" cy="4893647"/>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rgbClr val="000000"/>
                </a:solidFill>
                <a:effectLst/>
                <a:latin typeface="TimesNewRomanPSMT"/>
              </a:rPr>
              <a:t>The immobilized biological material in contact with the electrode polymer tip is fitted with a semi permeable membrane through which the biological material to be </a:t>
            </a:r>
            <a:r>
              <a:rPr lang="en-US" b="0" i="0" dirty="0" err="1">
                <a:solidFill>
                  <a:srgbClr val="000000"/>
                </a:solidFill>
                <a:effectLst/>
                <a:latin typeface="TimesNewRomanPSMT"/>
              </a:rPr>
              <a:t>analysed</a:t>
            </a:r>
            <a:r>
              <a:rPr lang="en-US" b="0" i="0" dirty="0">
                <a:solidFill>
                  <a:srgbClr val="000000"/>
                </a:solidFill>
                <a:effectLst/>
                <a:latin typeface="TimesNewRomanPSMT"/>
              </a:rPr>
              <a:t>, can pass and interact with immobilized bio-material on the sensor tip. </a:t>
            </a:r>
          </a:p>
          <a:p>
            <a:pPr marL="342900" indent="-342900" algn="just">
              <a:buFont typeface="Arial" panose="020B0604020202020204" pitchFamily="34" charset="0"/>
              <a:buChar char="•"/>
            </a:pPr>
            <a:r>
              <a:rPr lang="en-US" b="0" i="0" dirty="0">
                <a:solidFill>
                  <a:srgbClr val="000000"/>
                </a:solidFill>
                <a:effectLst/>
                <a:latin typeface="TimesNewRomanPSMT"/>
              </a:rPr>
              <a:t>This interaction may produce gas, heat, electrons, oxygen, hydrogens ions and other ions. </a:t>
            </a:r>
          </a:p>
          <a:p>
            <a:pPr marL="342900" indent="-342900">
              <a:buFont typeface="Arial" panose="020B0604020202020204" pitchFamily="34" charset="0"/>
              <a:buChar char="•"/>
            </a:pPr>
            <a:r>
              <a:rPr lang="en-US" b="0" i="0" dirty="0">
                <a:solidFill>
                  <a:srgbClr val="000000"/>
                </a:solidFill>
                <a:effectLst/>
                <a:latin typeface="TimesNewRomanPSMT"/>
              </a:rPr>
              <a:t>The product passes through other membrane with specific permeability of the product to the sensor which either </a:t>
            </a:r>
            <a:r>
              <a:rPr lang="en-US" b="0" i="0" dirty="0" err="1">
                <a:solidFill>
                  <a:srgbClr val="000000"/>
                </a:solidFill>
                <a:effectLst/>
                <a:latin typeface="TimesNewRomanPSMT"/>
              </a:rPr>
              <a:t>analyse</a:t>
            </a:r>
            <a:r>
              <a:rPr lang="en-US" b="0" i="0" dirty="0">
                <a:solidFill>
                  <a:srgbClr val="000000"/>
                </a:solidFill>
                <a:effectLst/>
                <a:latin typeface="TimesNewRomanPSMT"/>
              </a:rPr>
              <a:t> the ionic activity or by thermistor to measure temperature or oxygen ion concentration to produce an electrical signal which is recorded.</a:t>
            </a:r>
            <a:r>
              <a:rPr lang="en-US" dirty="0"/>
              <a:t> </a:t>
            </a:r>
            <a:br>
              <a:rPr lang="en-US" dirty="0"/>
            </a:br>
            <a:endParaRPr lang="en-IN" dirty="0"/>
          </a:p>
        </p:txBody>
      </p:sp>
    </p:spTree>
    <p:extLst>
      <p:ext uri="{BB962C8B-B14F-4D97-AF65-F5344CB8AC3E}">
        <p14:creationId xmlns:p14="http://schemas.microsoft.com/office/powerpoint/2010/main" val="1009422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E4DD1-87DF-F36F-52C5-E1996C400C4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C40531B-A83D-B820-5383-6C7F33303741}"/>
              </a:ext>
            </a:extLst>
          </p:cNvPr>
          <p:cNvSpPr txBox="1"/>
          <p:nvPr/>
        </p:nvSpPr>
        <p:spPr>
          <a:xfrm>
            <a:off x="2057400" y="533400"/>
            <a:ext cx="6019800" cy="1692771"/>
          </a:xfrm>
          <a:prstGeom prst="rect">
            <a:avLst/>
          </a:prstGeom>
          <a:noFill/>
        </p:spPr>
        <p:txBody>
          <a:bodyPr wrap="square">
            <a:spAutoFit/>
          </a:bodyPr>
          <a:lstStyle/>
          <a:p>
            <a:r>
              <a:rPr lang="en-IN" sz="3600" b="1" spc="-9" dirty="0">
                <a:solidFill>
                  <a:srgbClr val="FF0000"/>
                </a:solidFill>
              </a:rPr>
              <a:t>Bio-Sensor:</a:t>
            </a:r>
            <a:r>
              <a:rPr lang="en-IN" sz="1800" b="0" i="0" dirty="0">
                <a:solidFill>
                  <a:srgbClr val="000000"/>
                </a:solidFill>
                <a:effectLst/>
                <a:latin typeface="ArialMT"/>
              </a:rPr>
              <a:t> </a:t>
            </a:r>
            <a:r>
              <a:rPr lang="en-IN" sz="2800" b="1" i="0" dirty="0">
                <a:solidFill>
                  <a:srgbClr val="000000"/>
                </a:solidFill>
                <a:effectLst/>
                <a:latin typeface="ArialMT"/>
              </a:rPr>
              <a:t>Glucose Electrode</a:t>
            </a:r>
            <a:r>
              <a:rPr lang="en-IN" sz="4000" b="1" dirty="0"/>
              <a:t> </a:t>
            </a:r>
            <a:br>
              <a:rPr lang="en-IN" sz="2800" dirty="0"/>
            </a:br>
            <a:br>
              <a:rPr lang="en-IN" sz="2800" dirty="0"/>
            </a:br>
            <a:endParaRPr lang="en-IN" sz="3600" b="1" dirty="0"/>
          </a:p>
        </p:txBody>
      </p:sp>
      <p:sp>
        <p:nvSpPr>
          <p:cNvPr id="4" name="TextBox 3">
            <a:extLst>
              <a:ext uri="{FF2B5EF4-FFF2-40B4-BE49-F238E27FC236}">
                <a16:creationId xmlns:a16="http://schemas.microsoft.com/office/drawing/2014/main" id="{3BACB2A9-5638-E5C9-D563-0694E881BDA8}"/>
              </a:ext>
            </a:extLst>
          </p:cNvPr>
          <p:cNvSpPr txBox="1"/>
          <p:nvPr/>
        </p:nvSpPr>
        <p:spPr>
          <a:xfrm>
            <a:off x="419100" y="1133564"/>
            <a:ext cx="8305800" cy="2185214"/>
          </a:xfrm>
          <a:prstGeom prst="rect">
            <a:avLst/>
          </a:prstGeom>
          <a:noFill/>
        </p:spPr>
        <p:txBody>
          <a:bodyPr wrap="square">
            <a:spAutoFit/>
          </a:bodyPr>
          <a:lstStyle/>
          <a:p>
            <a:pPr marL="342900" indent="-342900">
              <a:buFont typeface="Arial" panose="020B0604020202020204" pitchFamily="34" charset="0"/>
              <a:buChar char="•"/>
            </a:pPr>
            <a:r>
              <a:rPr lang="en-IN" b="0" i="0" dirty="0">
                <a:solidFill>
                  <a:srgbClr val="000000"/>
                </a:solidFill>
                <a:effectLst/>
                <a:latin typeface="TimesNewRomanPSMT"/>
              </a:rPr>
              <a:t>The glucose electrode shown in Fig. is </a:t>
            </a:r>
            <a:r>
              <a:rPr lang="en-IN" b="1" i="0" dirty="0">
                <a:solidFill>
                  <a:srgbClr val="000000"/>
                </a:solidFill>
                <a:effectLst/>
                <a:latin typeface="TimesNewRomanPSMT"/>
              </a:rPr>
              <a:t>separated from immobilized glucose </a:t>
            </a:r>
            <a:r>
              <a:rPr lang="en-IN" b="1" i="0" dirty="0" err="1">
                <a:solidFill>
                  <a:srgbClr val="000000"/>
                </a:solidFill>
                <a:effectLst/>
                <a:latin typeface="TimesNewRomanPSMT"/>
              </a:rPr>
              <a:t>oxydase</a:t>
            </a:r>
            <a:r>
              <a:rPr lang="en-IN" b="1" i="0" dirty="0">
                <a:solidFill>
                  <a:srgbClr val="000000"/>
                </a:solidFill>
                <a:effectLst/>
                <a:latin typeface="TimesNewRomanPSMT"/>
              </a:rPr>
              <a:t> solution </a:t>
            </a:r>
            <a:r>
              <a:rPr lang="en-IN" b="0" i="0" dirty="0">
                <a:solidFill>
                  <a:srgbClr val="000000"/>
                </a:solidFill>
                <a:effectLst/>
                <a:latin typeface="TimesNewRomanPSMT"/>
              </a:rPr>
              <a:t>with </a:t>
            </a:r>
            <a:r>
              <a:rPr lang="en-IN" b="1" i="0" dirty="0">
                <a:solidFill>
                  <a:srgbClr val="FF0000"/>
                </a:solidFill>
                <a:effectLst/>
                <a:latin typeface="TimesNewRomanPSMT"/>
              </a:rPr>
              <a:t>a semipermeable membrane of cellulose acetate with specific permeability for glucose ion and oxygen.</a:t>
            </a:r>
            <a:r>
              <a:rPr lang="en-IN" sz="3200" b="1" dirty="0">
                <a:solidFill>
                  <a:srgbClr val="FF0000"/>
                </a:solidFill>
              </a:rPr>
              <a:t> </a:t>
            </a:r>
            <a:br>
              <a:rPr lang="en-IN" sz="3200" dirty="0"/>
            </a:br>
            <a:endParaRPr lang="en-IN" sz="3200" dirty="0"/>
          </a:p>
        </p:txBody>
      </p:sp>
      <p:pic>
        <p:nvPicPr>
          <p:cNvPr id="3" name="Picture 2">
            <a:extLst>
              <a:ext uri="{FF2B5EF4-FFF2-40B4-BE49-F238E27FC236}">
                <a16:creationId xmlns:a16="http://schemas.microsoft.com/office/drawing/2014/main" id="{AE9D15A9-8742-F20A-44F2-DDF79E7C67D1}"/>
              </a:ext>
            </a:extLst>
          </p:cNvPr>
          <p:cNvPicPr>
            <a:picLocks noChangeAspect="1"/>
          </p:cNvPicPr>
          <p:nvPr/>
        </p:nvPicPr>
        <p:blipFill>
          <a:blip r:embed="rId2"/>
          <a:stretch>
            <a:fillRect/>
          </a:stretch>
        </p:blipFill>
        <p:spPr>
          <a:xfrm>
            <a:off x="2362200" y="2785291"/>
            <a:ext cx="4800600" cy="3108302"/>
          </a:xfrm>
          <a:prstGeom prst="rect">
            <a:avLst/>
          </a:prstGeom>
        </p:spPr>
      </p:pic>
    </p:spTree>
    <p:extLst>
      <p:ext uri="{BB962C8B-B14F-4D97-AF65-F5344CB8AC3E}">
        <p14:creationId xmlns:p14="http://schemas.microsoft.com/office/powerpoint/2010/main" val="153935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1050" y="734695"/>
            <a:ext cx="3295650" cy="5315585"/>
            <a:chOff x="295275" y="371449"/>
            <a:chExt cx="3295650" cy="5315585"/>
          </a:xfrm>
        </p:grpSpPr>
        <p:pic>
          <p:nvPicPr>
            <p:cNvPr id="3" name="object 3"/>
            <p:cNvPicPr/>
            <p:nvPr/>
          </p:nvPicPr>
          <p:blipFill>
            <a:blip r:embed="rId2" cstate="print"/>
            <a:stretch>
              <a:fillRect/>
            </a:stretch>
          </p:blipFill>
          <p:spPr>
            <a:xfrm>
              <a:off x="304800" y="380974"/>
              <a:ext cx="3276600" cy="5296154"/>
            </a:xfrm>
            <a:prstGeom prst="rect">
              <a:avLst/>
            </a:prstGeom>
          </p:spPr>
        </p:pic>
        <p:sp>
          <p:nvSpPr>
            <p:cNvPr id="4" name="object 4"/>
            <p:cNvSpPr/>
            <p:nvPr/>
          </p:nvSpPr>
          <p:spPr>
            <a:xfrm>
              <a:off x="300037" y="376212"/>
              <a:ext cx="3286125" cy="5306060"/>
            </a:xfrm>
            <a:custGeom>
              <a:avLst/>
              <a:gdLst/>
              <a:ahLst/>
              <a:cxnLst/>
              <a:rect l="l" t="t" r="r" b="b"/>
              <a:pathLst>
                <a:path w="3286125" h="5306060">
                  <a:moveTo>
                    <a:pt x="0" y="5305679"/>
                  </a:moveTo>
                  <a:lnTo>
                    <a:pt x="3286125" y="5305679"/>
                  </a:lnTo>
                  <a:lnTo>
                    <a:pt x="3286125" y="0"/>
                  </a:lnTo>
                  <a:lnTo>
                    <a:pt x="0" y="0"/>
                  </a:lnTo>
                  <a:lnTo>
                    <a:pt x="0" y="5305679"/>
                  </a:lnTo>
                  <a:close/>
                </a:path>
              </a:pathLst>
            </a:custGeom>
            <a:ln w="9525">
              <a:solidFill>
                <a:srgbClr val="000099"/>
              </a:solidFill>
            </a:ln>
          </p:spPr>
          <p:txBody>
            <a:bodyPr wrap="square" lIns="0" tIns="0" rIns="0" bIns="0" rtlCol="0"/>
            <a:lstStyle/>
            <a:p>
              <a:endParaRPr/>
            </a:p>
          </p:txBody>
        </p:sp>
      </p:grpSp>
      <p:grpSp>
        <p:nvGrpSpPr>
          <p:cNvPr id="5" name="object 5"/>
          <p:cNvGrpSpPr/>
          <p:nvPr/>
        </p:nvGrpSpPr>
        <p:grpSpPr>
          <a:xfrm>
            <a:off x="3810000" y="1219200"/>
            <a:ext cx="5162550" cy="4667250"/>
            <a:chOff x="3800411" y="981075"/>
            <a:chExt cx="5162550" cy="4667250"/>
          </a:xfrm>
        </p:grpSpPr>
        <p:pic>
          <p:nvPicPr>
            <p:cNvPr id="6" name="object 6"/>
            <p:cNvPicPr/>
            <p:nvPr/>
          </p:nvPicPr>
          <p:blipFill>
            <a:blip r:embed="rId3" cstate="print"/>
            <a:stretch>
              <a:fillRect/>
            </a:stretch>
          </p:blipFill>
          <p:spPr>
            <a:xfrm>
              <a:off x="3829049" y="1077135"/>
              <a:ext cx="5048250" cy="4487490"/>
            </a:xfrm>
            <a:prstGeom prst="rect">
              <a:avLst/>
            </a:prstGeom>
          </p:spPr>
        </p:pic>
        <p:sp>
          <p:nvSpPr>
            <p:cNvPr id="7" name="object 7"/>
            <p:cNvSpPr/>
            <p:nvPr/>
          </p:nvSpPr>
          <p:spPr>
            <a:xfrm>
              <a:off x="3805173" y="985837"/>
              <a:ext cx="5153025" cy="4657725"/>
            </a:xfrm>
            <a:custGeom>
              <a:avLst/>
              <a:gdLst/>
              <a:ahLst/>
              <a:cxnLst/>
              <a:rect l="l" t="t" r="r" b="b"/>
              <a:pathLst>
                <a:path w="5153025" h="4657725">
                  <a:moveTo>
                    <a:pt x="0" y="4657725"/>
                  </a:moveTo>
                  <a:lnTo>
                    <a:pt x="5153025" y="4657725"/>
                  </a:lnTo>
                  <a:lnTo>
                    <a:pt x="5153025" y="0"/>
                  </a:lnTo>
                  <a:lnTo>
                    <a:pt x="0" y="0"/>
                  </a:lnTo>
                  <a:lnTo>
                    <a:pt x="0" y="4657725"/>
                  </a:lnTo>
                  <a:close/>
                </a:path>
              </a:pathLst>
            </a:custGeom>
            <a:ln w="9525">
              <a:solidFill>
                <a:srgbClr val="000099"/>
              </a:solidFill>
            </a:ln>
          </p:spPr>
          <p:txBody>
            <a:bodyPr wrap="square" lIns="0" tIns="0" rIns="0" bIns="0" rtlCol="0"/>
            <a:lstStyle/>
            <a:p>
              <a:endParaRPr/>
            </a:p>
          </p:txBody>
        </p:sp>
      </p:grpSp>
      <p:sp>
        <p:nvSpPr>
          <p:cNvPr id="8" name="object 8"/>
          <p:cNvSpPr txBox="1">
            <a:spLocks noGrp="1"/>
          </p:cNvSpPr>
          <p:nvPr>
            <p:ph type="title"/>
          </p:nvPr>
        </p:nvSpPr>
        <p:spPr>
          <a:xfrm>
            <a:off x="4042727" y="643245"/>
            <a:ext cx="1519873" cy="329565"/>
          </a:xfrm>
          <a:prstGeom prst="rect">
            <a:avLst/>
          </a:prstGeom>
        </p:spPr>
        <p:txBody>
          <a:bodyPr vert="horz" wrap="square" lIns="0" tIns="11430" rIns="0" bIns="0" rtlCol="0">
            <a:spAutoFit/>
          </a:bodyPr>
          <a:lstStyle/>
          <a:p>
            <a:pPr marL="12700">
              <a:lnSpc>
                <a:spcPct val="100000"/>
              </a:lnSpc>
              <a:spcBef>
                <a:spcPts val="90"/>
              </a:spcBef>
            </a:pPr>
            <a:r>
              <a:rPr sz="2000" spc="-10" dirty="0"/>
              <a:t>Example:</a:t>
            </a:r>
            <a:endParaRPr sz="2000" dirty="0"/>
          </a:p>
        </p:txBody>
      </p:sp>
      <p:sp>
        <p:nvSpPr>
          <p:cNvPr id="11" name="object 11"/>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11</a:t>
            </a:fld>
            <a:endParaRPr spc="-25"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D1536-D179-80A3-6C02-96EDAEADC8D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521A2D5-B622-1526-F9F6-BCAB248AD9FD}"/>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sp>
        <p:nvSpPr>
          <p:cNvPr id="5" name="TextBox 4">
            <a:extLst>
              <a:ext uri="{FF2B5EF4-FFF2-40B4-BE49-F238E27FC236}">
                <a16:creationId xmlns:a16="http://schemas.microsoft.com/office/drawing/2014/main" id="{C502B553-AEE1-EC88-5F6E-09134A807000}"/>
              </a:ext>
            </a:extLst>
          </p:cNvPr>
          <p:cNvSpPr txBox="1"/>
          <p:nvPr/>
        </p:nvSpPr>
        <p:spPr>
          <a:xfrm>
            <a:off x="381000" y="1447800"/>
            <a:ext cx="8382000" cy="4154984"/>
          </a:xfrm>
          <a:prstGeom prst="rect">
            <a:avLst/>
          </a:prstGeom>
          <a:noFill/>
        </p:spPr>
        <p:txBody>
          <a:bodyPr wrap="square">
            <a:spAutoFit/>
          </a:bodyPr>
          <a:lstStyle/>
          <a:p>
            <a:r>
              <a:rPr lang="en-US" dirty="0"/>
              <a:t>The glucose and oxygen penetrate through the membrane and the reaction with immobilized glucose </a:t>
            </a:r>
            <a:r>
              <a:rPr lang="en-US" dirty="0" err="1"/>
              <a:t>oxydase</a:t>
            </a:r>
            <a:r>
              <a:rPr lang="en-US" dirty="0"/>
              <a:t> produces water, gluconic acid, hydrogen peroxide, water, oxygen and glucose oxide. In this way oxygen concentration in the gel is low. This</a:t>
            </a:r>
          </a:p>
          <a:p>
            <a:r>
              <a:rPr lang="en-US" dirty="0"/>
              <a:t>oxygen concentration has been sensed by the oxygen electrode in potassium chloride solution. Electrode records the rate of oxidation reduction reaction and the rate of decrease in oxygen level is directly proportional to the concentration of glucose in the</a:t>
            </a:r>
          </a:p>
          <a:p>
            <a:r>
              <a:rPr lang="en-US" dirty="0"/>
              <a:t>solution. The range of glucose concentration in which this biosensor is applicable is 10^-1 - 10^-5 mol dm ^- 5, with a response time of 1.5 minutes.</a:t>
            </a:r>
            <a:endParaRPr lang="en-IN" dirty="0"/>
          </a:p>
        </p:txBody>
      </p:sp>
    </p:spTree>
    <p:extLst>
      <p:ext uri="{BB962C8B-B14F-4D97-AF65-F5344CB8AC3E}">
        <p14:creationId xmlns:p14="http://schemas.microsoft.com/office/powerpoint/2010/main" val="751974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64D77-4CD6-58C9-A326-E87FE5F1BCD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C74479E-3A5E-9DF0-D9A0-3035C050CC03}"/>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pic>
        <p:nvPicPr>
          <p:cNvPr id="3" name="Picture 2">
            <a:extLst>
              <a:ext uri="{FF2B5EF4-FFF2-40B4-BE49-F238E27FC236}">
                <a16:creationId xmlns:a16="http://schemas.microsoft.com/office/drawing/2014/main" id="{69C408DE-C3E4-D6B0-67BD-07AE19A0353E}"/>
              </a:ext>
            </a:extLst>
          </p:cNvPr>
          <p:cNvPicPr>
            <a:picLocks noChangeAspect="1"/>
          </p:cNvPicPr>
          <p:nvPr/>
        </p:nvPicPr>
        <p:blipFill>
          <a:blip r:embed="rId2"/>
          <a:stretch>
            <a:fillRect/>
          </a:stretch>
        </p:blipFill>
        <p:spPr>
          <a:xfrm>
            <a:off x="2667000" y="1397000"/>
            <a:ext cx="4267200" cy="2032000"/>
          </a:xfrm>
          <a:prstGeom prst="rect">
            <a:avLst/>
          </a:prstGeom>
        </p:spPr>
      </p:pic>
      <p:sp>
        <p:nvSpPr>
          <p:cNvPr id="7" name="TextBox 6">
            <a:extLst>
              <a:ext uri="{FF2B5EF4-FFF2-40B4-BE49-F238E27FC236}">
                <a16:creationId xmlns:a16="http://schemas.microsoft.com/office/drawing/2014/main" id="{B412234D-540D-3C56-6F30-74A9EF541D9A}"/>
              </a:ext>
            </a:extLst>
          </p:cNvPr>
          <p:cNvSpPr txBox="1"/>
          <p:nvPr/>
        </p:nvSpPr>
        <p:spPr>
          <a:xfrm>
            <a:off x="638175" y="3400926"/>
            <a:ext cx="8324850" cy="3477875"/>
          </a:xfrm>
          <a:prstGeom prst="rect">
            <a:avLst/>
          </a:prstGeom>
          <a:noFill/>
        </p:spPr>
        <p:txBody>
          <a:bodyPr wrap="square">
            <a:spAutoFit/>
          </a:bodyPr>
          <a:lstStyle/>
          <a:p>
            <a:r>
              <a:rPr lang="en-US" sz="2200" dirty="0"/>
              <a:t>Electro-chemical biosensors, </a:t>
            </a:r>
            <a:r>
              <a:rPr lang="en-US" sz="2200" b="1" dirty="0"/>
              <a:t>Field effect transistor or light emitting diodes are present which transfer the charge layer produced by reaction between bio-</a:t>
            </a:r>
            <a:r>
              <a:rPr lang="en-US" sz="2200" b="1" dirty="0" err="1"/>
              <a:t>material</a:t>
            </a:r>
            <a:r>
              <a:rPr lang="en-US" sz="2200" dirty="0" err="1"/>
              <a:t>and</a:t>
            </a:r>
            <a:r>
              <a:rPr lang="en-US" sz="2200" dirty="0"/>
              <a:t> its </a:t>
            </a:r>
            <a:r>
              <a:rPr lang="en-US" sz="2200" b="0" i="0" dirty="0">
                <a:solidFill>
                  <a:srgbClr val="000000"/>
                </a:solidFill>
                <a:effectLst/>
                <a:latin typeface="TimesNewRomanPSMT"/>
              </a:rPr>
              <a:t>specific enzyme to current or optics. As </a:t>
            </a:r>
            <a:r>
              <a:rPr lang="en-US" sz="2200" b="1" i="0" dirty="0">
                <a:solidFill>
                  <a:srgbClr val="000000"/>
                </a:solidFill>
                <a:effectLst/>
                <a:latin typeface="TimesNewRomanPSMT"/>
              </a:rPr>
              <a:t>field effect transistor provides high input impedance and low output impedance </a:t>
            </a:r>
            <a:r>
              <a:rPr lang="en-US" sz="2200" b="0" i="0" dirty="0">
                <a:solidFill>
                  <a:srgbClr val="000000"/>
                </a:solidFill>
                <a:effectLst/>
                <a:latin typeface="TimesNewRomanPSMT"/>
              </a:rPr>
              <a:t>it is used to pick the low </a:t>
            </a:r>
            <a:r>
              <a:rPr lang="en-US" sz="2200" b="0" i="0" dirty="0" err="1">
                <a:solidFill>
                  <a:srgbClr val="000000"/>
                </a:solidFill>
                <a:effectLst/>
                <a:latin typeface="TimesNewRomanPSMT"/>
              </a:rPr>
              <a:t>e.m.f.</a:t>
            </a:r>
            <a:r>
              <a:rPr lang="en-US" sz="2200" b="0" i="0" dirty="0">
                <a:solidFill>
                  <a:srgbClr val="000000"/>
                </a:solidFill>
                <a:effectLst/>
                <a:latin typeface="TimesNewRomanPSMT"/>
              </a:rPr>
              <a:t> produced, and amplify it. The second from of </a:t>
            </a:r>
            <a:r>
              <a:rPr lang="en-US" sz="2200" b="1" i="0" dirty="0">
                <a:solidFill>
                  <a:srgbClr val="FF0000"/>
                </a:solidFill>
                <a:effectLst/>
                <a:latin typeface="TimesNewRomanPSMT"/>
              </a:rPr>
              <a:t>biosensor is of </a:t>
            </a:r>
            <a:r>
              <a:rPr lang="en-US" sz="2200" b="1" i="0" dirty="0" err="1">
                <a:solidFill>
                  <a:srgbClr val="FF0000"/>
                </a:solidFill>
                <a:effectLst/>
                <a:latin typeface="TimesNewRomanPSMT"/>
              </a:rPr>
              <a:t>amperometric</a:t>
            </a:r>
            <a:r>
              <a:rPr lang="en-US" sz="2200" b="1" i="0" dirty="0">
                <a:solidFill>
                  <a:srgbClr val="FF0000"/>
                </a:solidFill>
                <a:effectLst/>
                <a:latin typeface="TimesNewRomanPSMT"/>
              </a:rPr>
              <a:t> type which </a:t>
            </a:r>
            <a:r>
              <a:rPr lang="en-US" sz="2200" b="1" i="0" dirty="0" err="1">
                <a:solidFill>
                  <a:srgbClr val="FF0000"/>
                </a:solidFill>
                <a:effectLst/>
                <a:latin typeface="TimesNewRomanPSMT"/>
              </a:rPr>
              <a:t>analyse</a:t>
            </a:r>
            <a:r>
              <a:rPr lang="en-US" sz="2200" b="1" i="0" dirty="0">
                <a:solidFill>
                  <a:srgbClr val="FF0000"/>
                </a:solidFill>
                <a:effectLst/>
                <a:latin typeface="TimesNewRomanPSMT"/>
              </a:rPr>
              <a:t> reaction between bio material with corresponding enzyme </a:t>
            </a:r>
            <a:r>
              <a:rPr lang="en-US" sz="2200" b="0" i="0" dirty="0">
                <a:solidFill>
                  <a:srgbClr val="000000"/>
                </a:solidFill>
                <a:effectLst/>
                <a:latin typeface="TimesNewRomanPSMT"/>
              </a:rPr>
              <a:t>so that electron has been generated directly or through a mediator.</a:t>
            </a:r>
            <a:r>
              <a:rPr lang="en-US" sz="2200" dirty="0"/>
              <a:t> </a:t>
            </a:r>
            <a:br>
              <a:rPr lang="en-US" sz="2200" dirty="0"/>
            </a:br>
            <a:endParaRPr lang="en-IN" sz="2200" dirty="0"/>
          </a:p>
        </p:txBody>
      </p:sp>
    </p:spTree>
    <p:extLst>
      <p:ext uri="{BB962C8B-B14F-4D97-AF65-F5344CB8AC3E}">
        <p14:creationId xmlns:p14="http://schemas.microsoft.com/office/powerpoint/2010/main" val="19003791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B3963-9AEB-935B-5F81-34D8664942A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7172E2C-F2BD-B0B3-FB95-AB16054E508D}"/>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pic>
        <p:nvPicPr>
          <p:cNvPr id="4" name="Picture 3">
            <a:extLst>
              <a:ext uri="{FF2B5EF4-FFF2-40B4-BE49-F238E27FC236}">
                <a16:creationId xmlns:a16="http://schemas.microsoft.com/office/drawing/2014/main" id="{9CF89373-AA57-EF16-3B48-C26D2F46B8B3}"/>
              </a:ext>
            </a:extLst>
          </p:cNvPr>
          <p:cNvPicPr>
            <a:picLocks noChangeAspect="1"/>
          </p:cNvPicPr>
          <p:nvPr/>
        </p:nvPicPr>
        <p:blipFill>
          <a:blip r:embed="rId2"/>
          <a:stretch>
            <a:fillRect/>
          </a:stretch>
        </p:blipFill>
        <p:spPr>
          <a:xfrm>
            <a:off x="5283328" y="1676400"/>
            <a:ext cx="3393027" cy="2590800"/>
          </a:xfrm>
          <a:prstGeom prst="rect">
            <a:avLst/>
          </a:prstGeom>
        </p:spPr>
      </p:pic>
      <p:sp>
        <p:nvSpPr>
          <p:cNvPr id="8" name="TextBox 7">
            <a:extLst>
              <a:ext uri="{FF2B5EF4-FFF2-40B4-BE49-F238E27FC236}">
                <a16:creationId xmlns:a16="http://schemas.microsoft.com/office/drawing/2014/main" id="{E2A35AB5-0D0C-A04F-B52C-FC16824BE1B0}"/>
              </a:ext>
            </a:extLst>
          </p:cNvPr>
          <p:cNvSpPr txBox="1"/>
          <p:nvPr/>
        </p:nvSpPr>
        <p:spPr>
          <a:xfrm>
            <a:off x="467644" y="1249307"/>
            <a:ext cx="4572000" cy="4893647"/>
          </a:xfrm>
          <a:prstGeom prst="rect">
            <a:avLst/>
          </a:prstGeom>
          <a:noFill/>
        </p:spPr>
        <p:txBody>
          <a:bodyPr wrap="square">
            <a:spAutoFit/>
          </a:bodyPr>
          <a:lstStyle/>
          <a:p>
            <a:pPr algn="just"/>
            <a:r>
              <a:rPr lang="en-US" dirty="0"/>
              <a:t>In enzymes' </a:t>
            </a:r>
            <a:r>
              <a:rPr lang="en-US" b="1" dirty="0"/>
              <a:t>electrode, the substrate which may be protein, amino acid, glucose, alcohol or lactic acid, </a:t>
            </a:r>
            <a:r>
              <a:rPr lang="en-US" dirty="0"/>
              <a:t>reacts </a:t>
            </a:r>
            <a:r>
              <a:rPr lang="en-US" b="1" dirty="0"/>
              <a:t>with a enzyme separated by thin permeable membrane. </a:t>
            </a:r>
          </a:p>
          <a:p>
            <a:pPr algn="just"/>
            <a:r>
              <a:rPr lang="en-US" dirty="0"/>
              <a:t>The reaction produce O2, hydrogen ion, Ammonium ion, carbon dioxide or small molecules due to enzyme reaction. </a:t>
            </a:r>
          </a:p>
          <a:p>
            <a:pPr algn="just"/>
            <a:r>
              <a:rPr lang="en-US" dirty="0"/>
              <a:t>The potentiometric response from the electrode depends on the concentration of the substrate.</a:t>
            </a:r>
            <a:endParaRPr lang="en-IN" dirty="0"/>
          </a:p>
        </p:txBody>
      </p:sp>
    </p:spTree>
    <p:extLst>
      <p:ext uri="{BB962C8B-B14F-4D97-AF65-F5344CB8AC3E}">
        <p14:creationId xmlns:p14="http://schemas.microsoft.com/office/powerpoint/2010/main" val="40833399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BD31-B972-7C8D-5101-A2B00F2B38C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329F25-305C-5AE1-8C70-5E72DDA59AAC}"/>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pic>
        <p:nvPicPr>
          <p:cNvPr id="3" name="Picture 2">
            <a:extLst>
              <a:ext uri="{FF2B5EF4-FFF2-40B4-BE49-F238E27FC236}">
                <a16:creationId xmlns:a16="http://schemas.microsoft.com/office/drawing/2014/main" id="{4004A62A-F3D6-E9DE-A0FB-EE4F16AC82A2}"/>
              </a:ext>
            </a:extLst>
          </p:cNvPr>
          <p:cNvPicPr>
            <a:picLocks noChangeAspect="1"/>
          </p:cNvPicPr>
          <p:nvPr/>
        </p:nvPicPr>
        <p:blipFill>
          <a:blip r:embed="rId2"/>
          <a:stretch>
            <a:fillRect/>
          </a:stretch>
        </p:blipFill>
        <p:spPr>
          <a:xfrm>
            <a:off x="1828800" y="1241286"/>
            <a:ext cx="5924720" cy="4636237"/>
          </a:xfrm>
          <a:prstGeom prst="rect">
            <a:avLst/>
          </a:prstGeom>
        </p:spPr>
      </p:pic>
    </p:spTree>
    <p:extLst>
      <p:ext uri="{BB962C8B-B14F-4D97-AF65-F5344CB8AC3E}">
        <p14:creationId xmlns:p14="http://schemas.microsoft.com/office/powerpoint/2010/main" val="874607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82F30-418E-0757-9D79-559473E6B83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0CC997A-AF0C-6708-9091-A3EFFBA8B953}"/>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sp>
        <p:nvSpPr>
          <p:cNvPr id="4" name="TextBox 3">
            <a:extLst>
              <a:ext uri="{FF2B5EF4-FFF2-40B4-BE49-F238E27FC236}">
                <a16:creationId xmlns:a16="http://schemas.microsoft.com/office/drawing/2014/main" id="{4B86AD98-B1D2-6ACF-E9F0-718B77092BD1}"/>
              </a:ext>
            </a:extLst>
          </p:cNvPr>
          <p:cNvSpPr txBox="1"/>
          <p:nvPr/>
        </p:nvSpPr>
        <p:spPr>
          <a:xfrm>
            <a:off x="609600" y="1905506"/>
            <a:ext cx="8305800" cy="3046988"/>
          </a:xfrm>
          <a:prstGeom prst="rect">
            <a:avLst/>
          </a:prstGeom>
          <a:noFill/>
        </p:spPr>
        <p:txBody>
          <a:bodyPr wrap="square">
            <a:spAutoFit/>
          </a:bodyPr>
          <a:lstStyle/>
          <a:p>
            <a:r>
              <a:rPr lang="en-US" b="1" dirty="0" err="1">
                <a:solidFill>
                  <a:srgbClr val="FF0000"/>
                </a:solidFill>
              </a:rPr>
              <a:t>Colour</a:t>
            </a:r>
            <a:r>
              <a:rPr lang="en-US" b="1" dirty="0">
                <a:solidFill>
                  <a:srgbClr val="FF0000"/>
                </a:solidFill>
              </a:rPr>
              <a:t> changes due to biosensing:</a:t>
            </a:r>
          </a:p>
          <a:p>
            <a:endParaRPr lang="en-US" dirty="0"/>
          </a:p>
          <a:p>
            <a:r>
              <a:rPr lang="en-US" dirty="0"/>
              <a:t>In these biosensor there is a coating of enzymes or antibodies on the membrane. The biosensor is also coated with dye on the membrane. The substrate reacts with enzyme or antibody and due to change in pH level of the yield there is a </a:t>
            </a:r>
            <a:r>
              <a:rPr lang="en-US" dirty="0" err="1"/>
              <a:t>colour</a:t>
            </a:r>
            <a:r>
              <a:rPr lang="en-US" dirty="0"/>
              <a:t> change is the dye-membrane coating. These changes in the </a:t>
            </a:r>
            <a:r>
              <a:rPr lang="en-US" dirty="0" err="1"/>
              <a:t>colour</a:t>
            </a:r>
            <a:r>
              <a:rPr lang="en-US" dirty="0"/>
              <a:t> of dye is sensed by light emitting diode.</a:t>
            </a:r>
            <a:endParaRPr lang="en-IN" dirty="0"/>
          </a:p>
        </p:txBody>
      </p:sp>
    </p:spTree>
    <p:extLst>
      <p:ext uri="{BB962C8B-B14F-4D97-AF65-F5344CB8AC3E}">
        <p14:creationId xmlns:p14="http://schemas.microsoft.com/office/powerpoint/2010/main" val="2660060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3D001-CAFD-2D14-4B21-AC084D0400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E14EEEC-8E82-6846-BE92-C5711846DC00}"/>
              </a:ext>
            </a:extLst>
          </p:cNvPr>
          <p:cNvSpPr txBox="1"/>
          <p:nvPr/>
        </p:nvSpPr>
        <p:spPr>
          <a:xfrm>
            <a:off x="2057400" y="533400"/>
            <a:ext cx="6019800" cy="707886"/>
          </a:xfrm>
          <a:prstGeom prst="rect">
            <a:avLst/>
          </a:prstGeom>
          <a:noFill/>
        </p:spPr>
        <p:txBody>
          <a:bodyPr wrap="square">
            <a:spAutoFit/>
          </a:bodyPr>
          <a:lstStyle/>
          <a:p>
            <a:r>
              <a:rPr lang="en-IN" sz="3600" b="1" spc="-9" dirty="0">
                <a:solidFill>
                  <a:srgbClr val="FF0000"/>
                </a:solidFill>
              </a:rPr>
              <a:t>Bio-Sensor: </a:t>
            </a:r>
            <a:r>
              <a:rPr lang="en-IN" sz="2800" b="1" i="0" dirty="0">
                <a:solidFill>
                  <a:srgbClr val="000000"/>
                </a:solidFill>
                <a:effectLst/>
                <a:latin typeface="ArialMT"/>
              </a:rPr>
              <a:t>Glucose Electrode</a:t>
            </a:r>
            <a:r>
              <a:rPr lang="en-IN" sz="4000" b="1" dirty="0"/>
              <a:t> </a:t>
            </a:r>
            <a:endParaRPr lang="en-IN" sz="3600" b="1" dirty="0"/>
          </a:p>
        </p:txBody>
      </p:sp>
      <p:sp>
        <p:nvSpPr>
          <p:cNvPr id="4" name="TextBox 3">
            <a:extLst>
              <a:ext uri="{FF2B5EF4-FFF2-40B4-BE49-F238E27FC236}">
                <a16:creationId xmlns:a16="http://schemas.microsoft.com/office/drawing/2014/main" id="{E74F0574-240C-BD2A-69FD-F709355E24EC}"/>
              </a:ext>
            </a:extLst>
          </p:cNvPr>
          <p:cNvSpPr txBox="1"/>
          <p:nvPr/>
        </p:nvSpPr>
        <p:spPr>
          <a:xfrm>
            <a:off x="533400" y="1241286"/>
            <a:ext cx="8305800" cy="5016758"/>
          </a:xfrm>
          <a:prstGeom prst="rect">
            <a:avLst/>
          </a:prstGeom>
          <a:noFill/>
        </p:spPr>
        <p:txBody>
          <a:bodyPr wrap="square">
            <a:spAutoFit/>
          </a:bodyPr>
          <a:lstStyle/>
          <a:p>
            <a:r>
              <a:rPr lang="en-US" sz="2600" b="1" i="1" dirty="0">
                <a:solidFill>
                  <a:srgbClr val="FF0000"/>
                </a:solidFill>
                <a:effectLst/>
                <a:latin typeface="TimesNewRomanPS-BoldItalicMT"/>
              </a:rPr>
              <a:t>Use of biosensors. </a:t>
            </a:r>
          </a:p>
          <a:p>
            <a:pPr marL="457200" indent="-457200">
              <a:buFont typeface="Arial" panose="020B0604020202020204" pitchFamily="34" charset="0"/>
              <a:buChar char="•"/>
            </a:pPr>
            <a:r>
              <a:rPr lang="en-US" sz="2600" b="0" i="0" dirty="0">
                <a:solidFill>
                  <a:srgbClr val="000000"/>
                </a:solidFill>
                <a:effectLst/>
                <a:latin typeface="TimesNewRomanPSMT"/>
              </a:rPr>
              <a:t>Biosensors have following applications in medicine, industry, pollution control,</a:t>
            </a:r>
            <a:r>
              <a:rPr lang="en-US" sz="2600" dirty="0"/>
              <a:t> </a:t>
            </a:r>
            <a:r>
              <a:rPr lang="en-US" sz="2600" b="0" i="0" dirty="0">
                <a:solidFill>
                  <a:srgbClr val="000000"/>
                </a:solidFill>
                <a:effectLst/>
                <a:latin typeface="TimesNewRomanPSMT"/>
              </a:rPr>
              <a:t>detergent industry etc.</a:t>
            </a:r>
          </a:p>
          <a:p>
            <a:pPr marL="457200" indent="-457200">
              <a:buFont typeface="Arial" panose="020B0604020202020204" pitchFamily="34" charset="0"/>
              <a:buChar char="•"/>
            </a:pPr>
            <a:r>
              <a:rPr lang="en-US" sz="2600" b="0" i="0" dirty="0">
                <a:solidFill>
                  <a:srgbClr val="000000"/>
                </a:solidFill>
                <a:effectLst/>
                <a:latin typeface="TimesNewRomanPSMT"/>
              </a:rPr>
              <a:t>Glucose </a:t>
            </a:r>
            <a:r>
              <a:rPr lang="en-US" sz="2600" b="0" i="0" dirty="0" err="1">
                <a:solidFill>
                  <a:srgbClr val="000000"/>
                </a:solidFill>
                <a:effectLst/>
                <a:latin typeface="TimesNewRomanPSMT"/>
              </a:rPr>
              <a:t>analysers</a:t>
            </a:r>
            <a:r>
              <a:rPr lang="en-US" sz="2600" b="0" i="0" dirty="0">
                <a:solidFill>
                  <a:srgbClr val="000000"/>
                </a:solidFill>
                <a:effectLst/>
                <a:latin typeface="TimesNewRomanPSMT"/>
              </a:rPr>
              <a:t> are used to find the concentration of blood glucose level and the amount of insulin required. </a:t>
            </a:r>
          </a:p>
          <a:p>
            <a:pPr marL="457200" indent="-457200">
              <a:buFont typeface="Arial" panose="020B0604020202020204" pitchFamily="34" charset="0"/>
              <a:buChar char="•"/>
            </a:pPr>
            <a:r>
              <a:rPr lang="en-US" sz="2600" b="0" i="0" dirty="0">
                <a:solidFill>
                  <a:srgbClr val="000000"/>
                </a:solidFill>
                <a:effectLst/>
                <a:latin typeface="TimesNewRomanPSMT"/>
              </a:rPr>
              <a:t>Detection of Mitomycin and aflatoxin, which causes cancer in infants may be detected by biosensors. </a:t>
            </a:r>
          </a:p>
          <a:p>
            <a:pPr marL="457200" indent="-457200">
              <a:buFont typeface="Arial" panose="020B0604020202020204" pitchFamily="34" charset="0"/>
              <a:buChar char="•"/>
            </a:pPr>
            <a:r>
              <a:rPr lang="en-US" sz="2600" b="0" i="0" dirty="0">
                <a:solidFill>
                  <a:srgbClr val="000000"/>
                </a:solidFill>
                <a:effectLst/>
                <a:latin typeface="TimesNewRomanPSMT"/>
              </a:rPr>
              <a:t>The quality control of drinking water has been performed by monitoring with biosensors </a:t>
            </a:r>
            <a:r>
              <a:rPr lang="en-US" sz="2600" b="1" i="1" dirty="0">
                <a:solidFill>
                  <a:srgbClr val="000000"/>
                </a:solidFill>
                <a:effectLst/>
                <a:latin typeface="TimesNewRomanPS-BoldItalicMT"/>
              </a:rPr>
              <a:t>i.e., </a:t>
            </a:r>
            <a:r>
              <a:rPr lang="en-US" sz="2600" b="0" i="0" dirty="0">
                <a:solidFill>
                  <a:srgbClr val="000000"/>
                </a:solidFill>
                <a:effectLst/>
                <a:latin typeface="TimesNewRomanPSMT"/>
              </a:rPr>
              <a:t>measuring BOD (oxygen demand).</a:t>
            </a:r>
          </a:p>
          <a:p>
            <a:pPr marL="457200" indent="-457200">
              <a:buFont typeface="Arial" panose="020B0604020202020204" pitchFamily="34" charset="0"/>
              <a:buChar char="•"/>
            </a:pPr>
            <a:r>
              <a:rPr lang="en-US" sz="2000" b="0" i="0" dirty="0">
                <a:solidFill>
                  <a:srgbClr val="000000"/>
                </a:solidFill>
                <a:effectLst/>
                <a:latin typeface="TimesNewRomanPSMT"/>
              </a:rPr>
              <a:t>A microbial cell biosensor is used to detect the </a:t>
            </a:r>
            <a:r>
              <a:rPr lang="en-US" sz="2000" b="0" i="0" dirty="0" err="1">
                <a:solidFill>
                  <a:srgbClr val="000000"/>
                </a:solidFill>
                <a:effectLst/>
                <a:latin typeface="TimesNewRomanPSMT"/>
              </a:rPr>
              <a:t>mutagenecity</a:t>
            </a:r>
            <a:r>
              <a:rPr lang="en-US" sz="2000" b="0" i="0" dirty="0">
                <a:solidFill>
                  <a:srgbClr val="000000"/>
                </a:solidFill>
                <a:effectLst/>
                <a:latin typeface="TimesNewRomanPSMT"/>
              </a:rPr>
              <a:t> and </a:t>
            </a:r>
            <a:r>
              <a:rPr lang="en-US" sz="2000" b="0" i="0" dirty="0" err="1">
                <a:solidFill>
                  <a:srgbClr val="000000"/>
                </a:solidFill>
                <a:effectLst/>
                <a:latin typeface="TimesNewRomanPSMT"/>
              </a:rPr>
              <a:t>carcinogenedty</a:t>
            </a:r>
            <a:r>
              <a:rPr lang="en-US" sz="2000" b="0" i="0" dirty="0">
                <a:solidFill>
                  <a:srgbClr val="000000"/>
                </a:solidFill>
                <a:effectLst/>
                <a:latin typeface="TimesNewRomanPSMT"/>
              </a:rPr>
              <a:t> of some compounds. Biosensors are used in fermentation control to derive different industrial product.</a:t>
            </a:r>
            <a:r>
              <a:rPr lang="en-US" sz="2000" dirty="0"/>
              <a:t> </a:t>
            </a:r>
            <a:endParaRPr lang="en-IN" sz="2600" dirty="0"/>
          </a:p>
        </p:txBody>
      </p:sp>
    </p:spTree>
    <p:extLst>
      <p:ext uri="{BB962C8B-B14F-4D97-AF65-F5344CB8AC3E}">
        <p14:creationId xmlns:p14="http://schemas.microsoft.com/office/powerpoint/2010/main" val="412044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12</a:t>
            </a:fld>
            <a:endParaRPr lang="en-US"/>
          </a:p>
        </p:txBody>
      </p:sp>
      <p:sp>
        <p:nvSpPr>
          <p:cNvPr id="9" name="Rectangle 8"/>
          <p:cNvSpPr/>
          <p:nvPr/>
        </p:nvSpPr>
        <p:spPr>
          <a:xfrm>
            <a:off x="609600" y="533400"/>
            <a:ext cx="2504212" cy="461665"/>
          </a:xfrm>
          <a:prstGeom prst="rect">
            <a:avLst/>
          </a:prstGeom>
        </p:spPr>
        <p:txBody>
          <a:bodyPr wrap="none">
            <a:spAutoFit/>
          </a:bodyPr>
          <a:lstStyle/>
          <a:p>
            <a:r>
              <a:rPr lang="en-IN" b="1" dirty="0"/>
              <a:t>Resonant Sensors</a:t>
            </a:r>
          </a:p>
        </p:txBody>
      </p:sp>
      <p:cxnSp>
        <p:nvCxnSpPr>
          <p:cNvPr id="10" name="Straight Connector 9"/>
          <p:cNvCxnSpPr/>
          <p:nvPr/>
        </p:nvCxnSpPr>
        <p:spPr>
          <a:xfrm>
            <a:off x="533400" y="1066800"/>
            <a:ext cx="80010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a:srcRect/>
          <a:stretch>
            <a:fillRect/>
          </a:stretch>
        </p:blipFill>
        <p:spPr bwMode="auto">
          <a:xfrm>
            <a:off x="914400" y="1981200"/>
            <a:ext cx="7391400" cy="3959219"/>
          </a:xfrm>
          <a:prstGeom prst="rect">
            <a:avLst/>
          </a:prstGeom>
          <a:noFill/>
          <a:ln w="9525">
            <a:noFill/>
            <a:miter lim="800000"/>
            <a:headEnd/>
            <a:tailEnd/>
          </a:ln>
          <a:effectLst/>
        </p:spPr>
      </p:pic>
      <p:sp>
        <p:nvSpPr>
          <p:cNvPr id="12" name="TextBox 11"/>
          <p:cNvSpPr txBox="1"/>
          <p:nvPr/>
        </p:nvSpPr>
        <p:spPr>
          <a:xfrm>
            <a:off x="2743200" y="1447800"/>
            <a:ext cx="3877985" cy="461665"/>
          </a:xfrm>
          <a:prstGeom prst="rect">
            <a:avLst/>
          </a:prstGeom>
          <a:noFill/>
        </p:spPr>
        <p:txBody>
          <a:bodyPr wrap="none" rtlCol="0">
            <a:spAutoFit/>
          </a:bodyPr>
          <a:lstStyle/>
          <a:p>
            <a:r>
              <a:rPr lang="en-IN" b="1" dirty="0">
                <a:solidFill>
                  <a:srgbClr val="FF0000"/>
                </a:solidFill>
              </a:rPr>
              <a:t>Surface Plasmon Resonance</a:t>
            </a:r>
          </a:p>
        </p:txBody>
      </p:sp>
      <p:sp>
        <p:nvSpPr>
          <p:cNvPr id="13" name="Rectangle 12"/>
          <p:cNvSpPr/>
          <p:nvPr/>
        </p:nvSpPr>
        <p:spPr>
          <a:xfrm>
            <a:off x="1676400" y="6019800"/>
            <a:ext cx="6477000" cy="307777"/>
          </a:xfrm>
          <a:prstGeom prst="rect">
            <a:avLst/>
          </a:prstGeom>
        </p:spPr>
        <p:txBody>
          <a:bodyPr wrap="square">
            <a:spAutoFit/>
          </a:bodyPr>
          <a:lstStyle/>
          <a:p>
            <a:r>
              <a:rPr lang="en-IN" sz="1400" dirty="0">
                <a:solidFill>
                  <a:srgbClr val="0070C0"/>
                </a:solidFill>
              </a:rPr>
              <a:t>https://www.slideshare.net/HariniRaja4/surface-plasmon-resonance-sprpptx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13</a:t>
            </a:fld>
            <a:endParaRPr lang="en-US"/>
          </a:p>
        </p:txBody>
      </p:sp>
      <p:sp>
        <p:nvSpPr>
          <p:cNvPr id="3" name="Rectangle 2"/>
          <p:cNvSpPr/>
          <p:nvPr/>
        </p:nvSpPr>
        <p:spPr>
          <a:xfrm>
            <a:off x="762000" y="4800600"/>
            <a:ext cx="7467600" cy="1323439"/>
          </a:xfrm>
          <a:prstGeom prst="rect">
            <a:avLst/>
          </a:prstGeom>
        </p:spPr>
        <p:txBody>
          <a:bodyPr wrap="square">
            <a:spAutoFit/>
          </a:bodyPr>
          <a:lstStyle/>
          <a:p>
            <a:r>
              <a:rPr lang="en-IN" sz="2000" b="1" dirty="0">
                <a:hlinkClick r:id="rId2"/>
              </a:rPr>
              <a:t>Principle : </a:t>
            </a:r>
            <a:r>
              <a:rPr lang="en-IN" sz="2000" b="1" dirty="0"/>
              <a:t>The SPR</a:t>
            </a:r>
            <a:r>
              <a:rPr lang="en-IN" sz="2000" dirty="0"/>
              <a:t> system consists of three core component,</a:t>
            </a:r>
          </a:p>
          <a:p>
            <a:pPr>
              <a:buFont typeface="Arial" pitchFamily="34" charset="0"/>
              <a:buChar char="•"/>
            </a:pPr>
            <a:r>
              <a:rPr lang="en-IN" sz="2000" dirty="0"/>
              <a:t> The Sensor chip</a:t>
            </a:r>
          </a:p>
          <a:p>
            <a:pPr>
              <a:buFont typeface="Arial" pitchFamily="34" charset="0"/>
              <a:buChar char="•"/>
            </a:pPr>
            <a:r>
              <a:rPr lang="en-IN" sz="2000" dirty="0"/>
              <a:t> Micro fluid system</a:t>
            </a:r>
          </a:p>
          <a:p>
            <a:pPr>
              <a:buFont typeface="Arial" pitchFamily="34" charset="0"/>
              <a:buChar char="•"/>
            </a:pPr>
            <a:r>
              <a:rPr lang="en-IN" sz="2000" dirty="0"/>
              <a:t> SPR detection unit</a:t>
            </a:r>
          </a:p>
        </p:txBody>
      </p:sp>
      <p:pic>
        <p:nvPicPr>
          <p:cNvPr id="8194" name="Picture 2"/>
          <p:cNvPicPr>
            <a:picLocks noChangeAspect="1" noChangeArrowheads="1"/>
          </p:cNvPicPr>
          <p:nvPr/>
        </p:nvPicPr>
        <p:blipFill>
          <a:blip r:embed="rId3"/>
          <a:srcRect l="16398" t="18750" r="32065" b="18750"/>
          <a:stretch>
            <a:fillRect/>
          </a:stretch>
        </p:blipFill>
        <p:spPr bwMode="auto">
          <a:xfrm>
            <a:off x="914400" y="533400"/>
            <a:ext cx="6705600" cy="39624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14</a:t>
            </a:fld>
            <a:endParaRPr lang="en-US"/>
          </a:p>
        </p:txBody>
      </p:sp>
      <p:sp>
        <p:nvSpPr>
          <p:cNvPr id="4" name="TextBox 3"/>
          <p:cNvSpPr txBox="1"/>
          <p:nvPr/>
        </p:nvSpPr>
        <p:spPr>
          <a:xfrm>
            <a:off x="3733800" y="5715000"/>
            <a:ext cx="2595582" cy="461665"/>
          </a:xfrm>
          <a:prstGeom prst="rect">
            <a:avLst/>
          </a:prstGeom>
          <a:noFill/>
        </p:spPr>
        <p:txBody>
          <a:bodyPr wrap="none" rtlCol="0">
            <a:spAutoFit/>
          </a:bodyPr>
          <a:lstStyle/>
          <a:p>
            <a:r>
              <a:rPr lang="en-IN" dirty="0"/>
              <a:t>SPR Flow Diagram</a:t>
            </a:r>
          </a:p>
        </p:txBody>
      </p:sp>
      <p:pic>
        <p:nvPicPr>
          <p:cNvPr id="9219" name="Picture 3"/>
          <p:cNvPicPr>
            <a:picLocks noChangeAspect="1" noChangeArrowheads="1"/>
          </p:cNvPicPr>
          <p:nvPr/>
        </p:nvPicPr>
        <p:blipFill>
          <a:blip r:embed="rId2"/>
          <a:srcRect l="18741" t="23958" r="33236" b="16667"/>
          <a:stretch>
            <a:fillRect/>
          </a:stretch>
        </p:blipFill>
        <p:spPr bwMode="auto">
          <a:xfrm>
            <a:off x="838200" y="685800"/>
            <a:ext cx="7841129" cy="4876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15</a:t>
            </a:fld>
            <a:endParaRPr lang="en-US"/>
          </a:p>
        </p:txBody>
      </p:sp>
      <p:sp>
        <p:nvSpPr>
          <p:cNvPr id="3" name="Rectangle 2"/>
          <p:cNvSpPr/>
          <p:nvPr/>
        </p:nvSpPr>
        <p:spPr>
          <a:xfrm>
            <a:off x="457200" y="533400"/>
            <a:ext cx="8229600" cy="5078313"/>
          </a:xfrm>
          <a:prstGeom prst="rect">
            <a:avLst/>
          </a:prstGeom>
        </p:spPr>
        <p:txBody>
          <a:bodyPr wrap="square">
            <a:spAutoFit/>
          </a:bodyPr>
          <a:lstStyle/>
          <a:p>
            <a:pPr algn="just">
              <a:buFont typeface="Wingdings" pitchFamily="2" charset="2"/>
              <a:buChar char="Ø"/>
            </a:pPr>
            <a:r>
              <a:rPr lang="en-IN" sz="1800" b="1" dirty="0"/>
              <a:t> </a:t>
            </a:r>
            <a:r>
              <a:rPr lang="en-IN" sz="1800" dirty="0"/>
              <a:t>The SPR-based binding method involves </a:t>
            </a:r>
            <a:r>
              <a:rPr lang="en-IN" sz="1800" b="1" i="1" dirty="0"/>
              <a:t>immobilization of a ligand </a:t>
            </a:r>
            <a:r>
              <a:rPr lang="en-IN" sz="1800" dirty="0"/>
              <a:t>on the surface of a sensor chip which has a </a:t>
            </a:r>
            <a:r>
              <a:rPr lang="en-IN" sz="1800" b="1" i="1" dirty="0">
                <a:solidFill>
                  <a:srgbClr val="00B050"/>
                </a:solidFill>
              </a:rPr>
              <a:t>monolayer of </a:t>
            </a:r>
            <a:r>
              <a:rPr lang="en-IN" sz="1800" b="1" i="1" dirty="0" err="1">
                <a:solidFill>
                  <a:srgbClr val="00B050"/>
                </a:solidFill>
              </a:rPr>
              <a:t>carboxy</a:t>
            </a:r>
            <a:r>
              <a:rPr lang="en-IN" sz="1800" b="1" i="1" dirty="0">
                <a:solidFill>
                  <a:srgbClr val="00B050"/>
                </a:solidFill>
              </a:rPr>
              <a:t> </a:t>
            </a:r>
            <a:r>
              <a:rPr lang="en-IN" sz="1800" b="1" i="1" dirty="0" err="1">
                <a:solidFill>
                  <a:srgbClr val="00B050"/>
                </a:solidFill>
              </a:rPr>
              <a:t>methylated</a:t>
            </a:r>
            <a:r>
              <a:rPr lang="en-IN" sz="1800" b="1" i="1" dirty="0">
                <a:solidFill>
                  <a:srgbClr val="00B050"/>
                </a:solidFill>
              </a:rPr>
              <a:t> dextran </a:t>
            </a:r>
            <a:r>
              <a:rPr lang="en-IN" sz="1800" dirty="0"/>
              <a:t>covalently attached to a </a:t>
            </a:r>
            <a:r>
              <a:rPr lang="en-IN" sz="1800" b="1" dirty="0">
                <a:solidFill>
                  <a:schemeClr val="accent1"/>
                </a:solidFill>
              </a:rPr>
              <a:t>gold surface</a:t>
            </a:r>
            <a:r>
              <a:rPr lang="en-IN" sz="1800" dirty="0"/>
              <a:t>. The ligand of interest is immobilized on the surface of the sensor chip using well-defined chemistry allowing solutions with different concentrations of an analyte to flow over it and to characterize its interactions to the immobilized ligand. </a:t>
            </a:r>
          </a:p>
          <a:p>
            <a:pPr algn="just">
              <a:buFont typeface="Wingdings" pitchFamily="2" charset="2"/>
              <a:buChar char="Ø"/>
            </a:pPr>
            <a:r>
              <a:rPr lang="en-IN" sz="1800" dirty="0"/>
              <a:t> The SPR signal originates from </a:t>
            </a:r>
            <a:r>
              <a:rPr lang="en-IN" sz="1800" b="1" i="1" dirty="0"/>
              <a:t>changes in the refractive index at the surface of the gold sensor chip</a:t>
            </a:r>
            <a:r>
              <a:rPr lang="en-IN" sz="1800" dirty="0"/>
              <a:t>. The </a:t>
            </a:r>
            <a:r>
              <a:rPr lang="en-IN" sz="1800" i="1" dirty="0">
                <a:solidFill>
                  <a:srgbClr val="FF0000"/>
                </a:solidFill>
              </a:rPr>
              <a:t>increase in mass </a:t>
            </a:r>
            <a:r>
              <a:rPr lang="en-IN" sz="1800" dirty="0"/>
              <a:t>associated with a binding event causes a </a:t>
            </a:r>
            <a:r>
              <a:rPr lang="en-IN" sz="1800" i="1" dirty="0">
                <a:solidFill>
                  <a:srgbClr val="FF0000"/>
                </a:solidFill>
              </a:rPr>
              <a:t>proportional increase in the refractive index</a:t>
            </a:r>
            <a:r>
              <a:rPr lang="en-IN" sz="1800" dirty="0"/>
              <a:t>, which is observed as a change in response. </a:t>
            </a:r>
          </a:p>
          <a:p>
            <a:pPr algn="just">
              <a:buFont typeface="Wingdings" pitchFamily="2" charset="2"/>
              <a:buChar char="Ø"/>
            </a:pPr>
            <a:r>
              <a:rPr lang="en-IN" sz="1800" dirty="0"/>
              <a:t> These changes are measured as </a:t>
            </a:r>
            <a:r>
              <a:rPr lang="en-IN" sz="1800" i="1" dirty="0">
                <a:solidFill>
                  <a:srgbClr val="FF0000"/>
                </a:solidFill>
              </a:rPr>
              <a:t>changes in the resonance angle (</a:t>
            </a:r>
            <a:r>
              <a:rPr lang="en-IN" sz="1800" i="1" dirty="0" err="1">
                <a:solidFill>
                  <a:srgbClr val="FF0000"/>
                </a:solidFill>
              </a:rPr>
              <a:t>δθ</a:t>
            </a:r>
            <a:r>
              <a:rPr lang="en-IN" sz="1800" i="1" dirty="0">
                <a:solidFill>
                  <a:srgbClr val="FF0000"/>
                </a:solidFill>
              </a:rPr>
              <a:t>) of refracted light </a:t>
            </a:r>
            <a:r>
              <a:rPr lang="en-IN" sz="1800" dirty="0"/>
              <a:t>when the analyte, flowing in a microfluidic channel, binds </a:t>
            </a:r>
            <a:r>
              <a:rPr lang="en-IN" sz="1800" i="1" dirty="0">
                <a:solidFill>
                  <a:srgbClr val="FF0000"/>
                </a:solidFill>
              </a:rPr>
              <a:t>to the immobilized ligand</a:t>
            </a:r>
            <a:r>
              <a:rPr lang="en-IN" sz="1800" dirty="0"/>
              <a:t> and increases in density at the sensor chip. Importantly, for </a:t>
            </a:r>
            <a:r>
              <a:rPr lang="en-IN" sz="1800" b="1" dirty="0"/>
              <a:t>protein-protein interactions</a:t>
            </a:r>
            <a:r>
              <a:rPr lang="en-IN" sz="1800" dirty="0"/>
              <a:t> the change in refractive index on the surface is linearly related to the number of molecules bound. </a:t>
            </a:r>
          </a:p>
          <a:p>
            <a:pPr algn="just">
              <a:buFont typeface="Wingdings" pitchFamily="2" charset="2"/>
              <a:buChar char="Ø"/>
            </a:pPr>
            <a:r>
              <a:rPr lang="en-IN" sz="1800" dirty="0"/>
              <a:t> The response signal is quantified in </a:t>
            </a:r>
            <a:r>
              <a:rPr lang="en-IN" sz="1800" b="1" dirty="0"/>
              <a:t>resonance units (RU) </a:t>
            </a:r>
            <a:r>
              <a:rPr lang="en-IN" sz="1800" dirty="0"/>
              <a:t>and represents a shift in the resonance angle. When a steady-state is achieved (all binding sites occupied), the maximum RU is determined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16</a:t>
            </a:fld>
            <a:endParaRPr lang="en-US"/>
          </a:p>
        </p:txBody>
      </p:sp>
      <p:sp>
        <p:nvSpPr>
          <p:cNvPr id="3" name="Rectangle 2"/>
          <p:cNvSpPr/>
          <p:nvPr/>
        </p:nvSpPr>
        <p:spPr>
          <a:xfrm>
            <a:off x="533400" y="533400"/>
            <a:ext cx="8153400" cy="2308324"/>
          </a:xfrm>
          <a:prstGeom prst="rect">
            <a:avLst/>
          </a:prstGeom>
        </p:spPr>
        <p:txBody>
          <a:bodyPr wrap="square">
            <a:spAutoFit/>
          </a:bodyPr>
          <a:lstStyle/>
          <a:p>
            <a:pPr algn="just">
              <a:buFont typeface="Wingdings" pitchFamily="2" charset="2"/>
              <a:buChar char="Ø"/>
            </a:pPr>
            <a:r>
              <a:rPr lang="en-IN" sz="1800" b="1" dirty="0"/>
              <a:t> </a:t>
            </a:r>
            <a:r>
              <a:rPr lang="en-IN" sz="1800" dirty="0"/>
              <a:t>Monitoring the change in the SPR signal over time produces a </a:t>
            </a:r>
            <a:r>
              <a:rPr lang="en-IN" sz="1800" b="1" dirty="0" err="1"/>
              <a:t>sensorgram</a:t>
            </a:r>
            <a:r>
              <a:rPr lang="en-IN" sz="1800" b="1" dirty="0"/>
              <a:t>, </a:t>
            </a:r>
            <a:r>
              <a:rPr lang="en-IN" sz="1800" i="1" dirty="0">
                <a:solidFill>
                  <a:srgbClr val="FF0000"/>
                </a:solidFill>
              </a:rPr>
              <a:t>a plot of the binding response (RU) versus time </a:t>
            </a:r>
            <a:r>
              <a:rPr lang="en-IN" sz="1800" dirty="0"/>
              <a:t>which allows different stages of a binding event to be visualized and evaluated. </a:t>
            </a:r>
          </a:p>
          <a:p>
            <a:pPr algn="just">
              <a:buFont typeface="Wingdings" pitchFamily="2" charset="2"/>
              <a:buChar char="Ø"/>
            </a:pPr>
            <a:r>
              <a:rPr lang="en-IN" sz="1800" dirty="0"/>
              <a:t> During the injection of an analyte, </a:t>
            </a:r>
            <a:r>
              <a:rPr lang="en-IN" sz="1800" b="1" i="1" dirty="0"/>
              <a:t>the binding response increase </a:t>
            </a:r>
            <a:r>
              <a:rPr lang="en-IN" sz="1800" dirty="0"/>
              <a:t>is due to the formation of analyte–ligand complexes at the surface and the </a:t>
            </a:r>
            <a:r>
              <a:rPr lang="en-IN" sz="1800" dirty="0" err="1"/>
              <a:t>sensorgram</a:t>
            </a:r>
            <a:r>
              <a:rPr lang="en-IN" sz="1800" dirty="0"/>
              <a:t> is dominated by the </a:t>
            </a:r>
            <a:r>
              <a:rPr lang="en-IN" sz="1800" b="1" dirty="0">
                <a:solidFill>
                  <a:srgbClr val="FF0000"/>
                </a:solidFill>
              </a:rPr>
              <a:t>association phase</a:t>
            </a:r>
            <a:r>
              <a:rPr lang="en-IN" sz="1800" dirty="0"/>
              <a:t>. </a:t>
            </a:r>
          </a:p>
          <a:p>
            <a:pPr algn="just">
              <a:buFont typeface="Wingdings" pitchFamily="2" charset="2"/>
              <a:buChar char="Ø"/>
            </a:pPr>
            <a:r>
              <a:rPr lang="en-IN" sz="1800" dirty="0"/>
              <a:t>After a certain time of injection, </a:t>
            </a:r>
            <a:r>
              <a:rPr lang="en-IN" sz="1800" b="1" i="1" dirty="0"/>
              <a:t>a </a:t>
            </a:r>
            <a:r>
              <a:rPr lang="en-IN" sz="1800" b="1" dirty="0">
                <a:solidFill>
                  <a:srgbClr val="FF0000"/>
                </a:solidFill>
              </a:rPr>
              <a:t>steady state </a:t>
            </a:r>
            <a:r>
              <a:rPr lang="en-IN" sz="1800" b="1" i="1" dirty="0"/>
              <a:t>is reached</a:t>
            </a:r>
            <a:r>
              <a:rPr lang="en-IN" sz="1800" dirty="0"/>
              <a:t>, in which binding and dissociating molecules are in equilibrium. </a:t>
            </a:r>
          </a:p>
        </p:txBody>
      </p:sp>
      <p:pic>
        <p:nvPicPr>
          <p:cNvPr id="11266" name="Picture 2" descr="E:\6. VIT Vellore\3. Academic\14. Fall Semester 2023-24\1. Sensor Technology (BECE409E)\SPR-sensogram.png"/>
          <p:cNvPicPr>
            <a:picLocks noChangeAspect="1" noChangeArrowheads="1"/>
          </p:cNvPicPr>
          <p:nvPr/>
        </p:nvPicPr>
        <p:blipFill>
          <a:blip r:embed="rId2"/>
          <a:srcRect/>
          <a:stretch>
            <a:fillRect/>
          </a:stretch>
        </p:blipFill>
        <p:spPr bwMode="auto">
          <a:xfrm>
            <a:off x="4114800" y="2895600"/>
            <a:ext cx="4572002" cy="3451861"/>
          </a:xfrm>
          <a:prstGeom prst="rect">
            <a:avLst/>
          </a:prstGeom>
          <a:noFill/>
        </p:spPr>
      </p:pic>
      <p:sp>
        <p:nvSpPr>
          <p:cNvPr id="6" name="Rectangle 5"/>
          <p:cNvSpPr/>
          <p:nvPr/>
        </p:nvSpPr>
        <p:spPr>
          <a:xfrm>
            <a:off x="533400" y="2901077"/>
            <a:ext cx="3581400" cy="2585323"/>
          </a:xfrm>
          <a:prstGeom prst="rect">
            <a:avLst/>
          </a:prstGeom>
        </p:spPr>
        <p:txBody>
          <a:bodyPr wrap="square">
            <a:spAutoFit/>
          </a:bodyPr>
          <a:lstStyle/>
          <a:p>
            <a:pPr algn="just">
              <a:buFont typeface="Wingdings" pitchFamily="2" charset="2"/>
              <a:buChar char="Ø"/>
            </a:pPr>
            <a:r>
              <a:rPr lang="en-IN" sz="1800" dirty="0"/>
              <a:t> The decrease in response after analyte injection is terminated is due to </a:t>
            </a:r>
            <a:r>
              <a:rPr lang="en-IN" sz="1800" b="1" i="1" dirty="0"/>
              <a:t>dissociation of the complexes, defining the </a:t>
            </a:r>
            <a:r>
              <a:rPr lang="en-IN" sz="1800" b="1" dirty="0">
                <a:solidFill>
                  <a:srgbClr val="FF0000"/>
                </a:solidFill>
              </a:rPr>
              <a:t>dissociation phase.</a:t>
            </a:r>
            <a:r>
              <a:rPr lang="en-IN" sz="1800" b="1" i="1" dirty="0"/>
              <a:t> </a:t>
            </a:r>
          </a:p>
          <a:p>
            <a:pPr algn="just">
              <a:buFont typeface="Wingdings" pitchFamily="2" charset="2"/>
              <a:buChar char="Ø"/>
            </a:pPr>
            <a:r>
              <a:rPr lang="en-IN" sz="1800" dirty="0"/>
              <a:t> After the dissociation phase, the sensor becomes again ready for detection of a new type of molecules and is know as the </a:t>
            </a:r>
            <a:r>
              <a:rPr lang="en-IN" sz="1800" b="1" dirty="0">
                <a:solidFill>
                  <a:srgbClr val="FF0000"/>
                </a:solidFill>
              </a:rPr>
              <a:t>regeneration phase</a:t>
            </a:r>
            <a:r>
              <a:rPr lang="en-IN" sz="18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17</a:t>
            </a:fld>
            <a:endParaRPr lang="en-US"/>
          </a:p>
        </p:txBody>
      </p:sp>
      <p:sp>
        <p:nvSpPr>
          <p:cNvPr id="4" name="Rectangle 3"/>
          <p:cNvSpPr/>
          <p:nvPr/>
        </p:nvSpPr>
        <p:spPr>
          <a:xfrm>
            <a:off x="533400" y="762000"/>
            <a:ext cx="8077200" cy="4197559"/>
          </a:xfrm>
          <a:prstGeom prst="rect">
            <a:avLst/>
          </a:prstGeom>
        </p:spPr>
        <p:txBody>
          <a:bodyPr wrap="square">
            <a:spAutoFit/>
          </a:bodyPr>
          <a:lstStyle/>
          <a:p>
            <a:pPr algn="just">
              <a:lnSpc>
                <a:spcPct val="150000"/>
              </a:lnSpc>
            </a:pPr>
            <a:r>
              <a:rPr lang="en-IN" sz="1800" b="1" dirty="0"/>
              <a:t>Application of SPR: </a:t>
            </a:r>
          </a:p>
          <a:p>
            <a:pPr algn="just">
              <a:lnSpc>
                <a:spcPct val="150000"/>
              </a:lnSpc>
              <a:buFont typeface="Wingdings" pitchFamily="2" charset="2"/>
              <a:buChar char="v"/>
            </a:pPr>
            <a:r>
              <a:rPr lang="en-IN" sz="1800" dirty="0"/>
              <a:t> SPR is a powerful label-free method widely used to study </a:t>
            </a:r>
            <a:r>
              <a:rPr lang="en-IN" sz="1800" b="1" dirty="0">
                <a:solidFill>
                  <a:srgbClr val="FF0000"/>
                </a:solidFill>
              </a:rPr>
              <a:t>binding between two macromolecules . </a:t>
            </a:r>
          </a:p>
          <a:p>
            <a:pPr algn="just">
              <a:lnSpc>
                <a:spcPct val="150000"/>
              </a:lnSpc>
              <a:buFont typeface="Wingdings" pitchFamily="2" charset="2"/>
              <a:buChar char="v"/>
            </a:pPr>
            <a:r>
              <a:rPr lang="en-IN" sz="1800" dirty="0"/>
              <a:t> SPR spectroscopy is mostly used in biosensing, especially when investigating </a:t>
            </a:r>
            <a:r>
              <a:rPr lang="en-IN" sz="1800" b="1" dirty="0">
                <a:solidFill>
                  <a:srgbClr val="FF0000"/>
                </a:solidFill>
              </a:rPr>
              <a:t>binding affinities, such as antibody-antigen interactions. </a:t>
            </a:r>
          </a:p>
          <a:p>
            <a:pPr algn="just">
              <a:lnSpc>
                <a:spcPct val="150000"/>
              </a:lnSpc>
              <a:buFont typeface="Wingdings" pitchFamily="2" charset="2"/>
              <a:buChar char="v"/>
            </a:pPr>
            <a:r>
              <a:rPr lang="en-IN" sz="1800" dirty="0"/>
              <a:t> Screening and developing </a:t>
            </a:r>
            <a:r>
              <a:rPr lang="en-IN" sz="1800" b="1" dirty="0">
                <a:solidFill>
                  <a:srgbClr val="FF0000"/>
                </a:solidFill>
              </a:rPr>
              <a:t>new pharmaceuticals </a:t>
            </a:r>
            <a:r>
              <a:rPr lang="en-IN" sz="1800" dirty="0"/>
              <a:t>and </a:t>
            </a:r>
            <a:r>
              <a:rPr lang="en-IN" sz="1800" b="1" dirty="0">
                <a:solidFill>
                  <a:srgbClr val="FF0000"/>
                </a:solidFill>
              </a:rPr>
              <a:t>new </a:t>
            </a:r>
            <a:r>
              <a:rPr lang="en-IN" sz="1800" b="1" dirty="0" err="1">
                <a:solidFill>
                  <a:srgbClr val="FF0000"/>
                </a:solidFill>
              </a:rPr>
              <a:t>biotherapeutics</a:t>
            </a:r>
            <a:r>
              <a:rPr lang="en-IN" sz="1800" b="1" dirty="0">
                <a:solidFill>
                  <a:srgbClr val="FF0000"/>
                </a:solidFill>
              </a:rPr>
              <a:t> </a:t>
            </a:r>
          </a:p>
          <a:p>
            <a:pPr algn="just">
              <a:lnSpc>
                <a:spcPct val="150000"/>
              </a:lnSpc>
              <a:buFont typeface="Wingdings" pitchFamily="2" charset="2"/>
              <a:buChar char="v"/>
            </a:pPr>
            <a:r>
              <a:rPr lang="en-IN" sz="1800" dirty="0"/>
              <a:t> </a:t>
            </a:r>
            <a:r>
              <a:rPr lang="en-IN" sz="1800" b="1" dirty="0">
                <a:solidFill>
                  <a:srgbClr val="FF0000"/>
                </a:solidFill>
              </a:rPr>
              <a:t>Quality control </a:t>
            </a:r>
            <a:r>
              <a:rPr lang="en-IN" sz="1800" dirty="0"/>
              <a:t>in bioprocess monitoring </a:t>
            </a:r>
          </a:p>
          <a:p>
            <a:pPr algn="just">
              <a:lnSpc>
                <a:spcPct val="150000"/>
              </a:lnSpc>
              <a:buFont typeface="Wingdings" pitchFamily="2" charset="2"/>
              <a:buChar char="v"/>
            </a:pPr>
            <a:r>
              <a:rPr lang="en-IN" sz="1800" dirty="0"/>
              <a:t> Developing new </a:t>
            </a:r>
            <a:r>
              <a:rPr lang="en-IN" sz="1800" b="1" dirty="0">
                <a:solidFill>
                  <a:srgbClr val="FF0000"/>
                </a:solidFill>
              </a:rPr>
              <a:t>diagnostic assays </a:t>
            </a:r>
          </a:p>
          <a:p>
            <a:pPr algn="just">
              <a:lnSpc>
                <a:spcPct val="150000"/>
              </a:lnSpc>
              <a:buFont typeface="Wingdings" pitchFamily="2" charset="2"/>
              <a:buChar char="v"/>
            </a:pPr>
            <a:r>
              <a:rPr lang="en-IN" sz="1800" dirty="0"/>
              <a:t> Basic research such as discovering and characterizing </a:t>
            </a:r>
            <a:r>
              <a:rPr lang="en-IN" sz="1800" b="1" dirty="0">
                <a:solidFill>
                  <a:srgbClr val="FF0000"/>
                </a:solidFill>
              </a:rPr>
              <a:t>protein function, disease mechanisms.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B9873-4733-E6C4-AD36-DFCF6ABDB7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0745C-1920-B00E-1F4F-00C5084B3C7C}"/>
              </a:ext>
            </a:extLst>
          </p:cNvPr>
          <p:cNvSpPr>
            <a:spLocks noGrp="1"/>
          </p:cNvSpPr>
          <p:nvPr>
            <p:ph type="sldNum" sz="quarter" idx="12"/>
          </p:nvPr>
        </p:nvSpPr>
        <p:spPr/>
        <p:txBody>
          <a:bodyPr/>
          <a:lstStyle/>
          <a:p>
            <a:pPr>
              <a:defRPr/>
            </a:pPr>
            <a:fld id="{F52B0D8A-F293-4E87-801C-3AF4F92F4A0A}" type="slidenum">
              <a:rPr lang="en-US" smtClean="0"/>
              <a:pPr>
                <a:defRPr/>
              </a:pPr>
              <a:t>18</a:t>
            </a:fld>
            <a:endParaRPr lang="en-US"/>
          </a:p>
        </p:txBody>
      </p:sp>
      <p:sp>
        <p:nvSpPr>
          <p:cNvPr id="4" name="Rectangle 3">
            <a:extLst>
              <a:ext uri="{FF2B5EF4-FFF2-40B4-BE49-F238E27FC236}">
                <a16:creationId xmlns:a16="http://schemas.microsoft.com/office/drawing/2014/main" id="{15651C98-7C1E-4BE8-1C37-34CE4A6E732C}"/>
              </a:ext>
            </a:extLst>
          </p:cNvPr>
          <p:cNvSpPr/>
          <p:nvPr/>
        </p:nvSpPr>
        <p:spPr>
          <a:xfrm>
            <a:off x="533400" y="762000"/>
            <a:ext cx="8077200" cy="3416320"/>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a:p>
            <a:r>
              <a:rPr lang="en-IN" altLang="en-US" sz="2000" b="1" dirty="0"/>
              <a:t>Thermo-resistive</a:t>
            </a:r>
            <a:r>
              <a:rPr lang="pl-PL" altLang="en-US" sz="2000" b="1" dirty="0"/>
              <a:t> sensors</a:t>
            </a:r>
          </a:p>
          <a:p>
            <a:r>
              <a:rPr lang="en-IN" altLang="en-US" sz="2000" b="1" dirty="0"/>
              <a:t>	</a:t>
            </a:r>
            <a:r>
              <a:rPr lang="pl-PL" altLang="en-US" sz="2000" b="1" dirty="0"/>
              <a:t>Resistance temperature detectors (RTD)</a:t>
            </a:r>
          </a:p>
          <a:p>
            <a:pPr lvl="1"/>
            <a:r>
              <a:rPr lang="en-IN" altLang="en-US" sz="2000" b="1" dirty="0"/>
              <a:t>	</a:t>
            </a:r>
            <a:r>
              <a:rPr lang="pl-PL" altLang="en-US" sz="2000" b="1" dirty="0"/>
              <a:t>Thermistors</a:t>
            </a:r>
          </a:p>
          <a:p>
            <a:r>
              <a:rPr lang="pl-PL" altLang="en-US" sz="2000" b="1" dirty="0"/>
              <a:t>	Thermoelectric sensors</a:t>
            </a:r>
          </a:p>
          <a:p>
            <a:r>
              <a:rPr lang="pl-PL" altLang="en-US" sz="2000" b="1" dirty="0"/>
              <a:t>Semiconductor p/n junction sensors</a:t>
            </a:r>
            <a:endParaRPr lang="en-IN" altLang="en-US" sz="2000" b="1" dirty="0"/>
          </a:p>
          <a:p>
            <a:r>
              <a:rPr lang="pl-PL" altLang="en-US" sz="2000" b="1" dirty="0"/>
              <a:t>Optical temperature detectors</a:t>
            </a:r>
          </a:p>
          <a:p>
            <a:r>
              <a:rPr lang="pl-PL" altLang="en-US" sz="2000" b="1" dirty="0"/>
              <a:t>	Pyrometers</a:t>
            </a:r>
          </a:p>
          <a:p>
            <a:r>
              <a:rPr lang="pl-PL" altLang="en-US" sz="2000" b="1" dirty="0">
                <a:solidFill>
                  <a:srgbClr val="FF0000"/>
                </a:solidFill>
              </a:rPr>
              <a:t>	Fiber optic detectors</a:t>
            </a:r>
          </a:p>
        </p:txBody>
      </p:sp>
    </p:spTree>
    <p:extLst>
      <p:ext uri="{BB962C8B-B14F-4D97-AF65-F5344CB8AC3E}">
        <p14:creationId xmlns:p14="http://schemas.microsoft.com/office/powerpoint/2010/main" val="220675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8" y="399224"/>
            <a:ext cx="8341996" cy="382156"/>
          </a:xfrm>
          <a:prstGeom prst="rect">
            <a:avLst/>
          </a:prstGeom>
        </p:spPr>
        <p:txBody>
          <a:bodyPr vert="horz" wrap="square" lIns="0" tIns="12700" rIns="0" bIns="0" rtlCol="0">
            <a:spAutoFit/>
          </a:bodyPr>
          <a:lstStyle/>
          <a:p>
            <a:pPr marL="12700">
              <a:lnSpc>
                <a:spcPct val="100000"/>
              </a:lnSpc>
              <a:spcBef>
                <a:spcPts val="100"/>
              </a:spcBef>
            </a:pPr>
            <a:r>
              <a:rPr lang="en-IN" sz="2400" spc="-10" dirty="0"/>
              <a:t>	</a:t>
            </a:r>
            <a:r>
              <a:rPr sz="2400" spc="-10" dirty="0" err="1"/>
              <a:t>Resistance:</a:t>
            </a:r>
            <a:r>
              <a:rPr sz="2400" spc="-25" dirty="0" err="1"/>
              <a:t>Temperature</a:t>
            </a:r>
            <a:r>
              <a:rPr sz="2400" spc="-50" dirty="0"/>
              <a:t> </a:t>
            </a:r>
            <a:r>
              <a:rPr sz="2400" spc="-10" dirty="0"/>
              <a:t>Sensitivity:</a:t>
            </a:r>
            <a:endParaRPr sz="2400" dirty="0"/>
          </a:p>
        </p:txBody>
      </p:sp>
      <p:pic>
        <p:nvPicPr>
          <p:cNvPr id="3" name="object 3"/>
          <p:cNvPicPr/>
          <p:nvPr/>
        </p:nvPicPr>
        <p:blipFill>
          <a:blip r:embed="rId2" cstate="print"/>
          <a:stretch>
            <a:fillRect/>
          </a:stretch>
        </p:blipFill>
        <p:spPr>
          <a:xfrm>
            <a:off x="2623454" y="1556657"/>
            <a:ext cx="1817757" cy="500742"/>
          </a:xfrm>
          <a:prstGeom prst="rect">
            <a:avLst/>
          </a:prstGeom>
        </p:spPr>
      </p:pic>
      <p:pic>
        <p:nvPicPr>
          <p:cNvPr id="4" name="object 4"/>
          <p:cNvPicPr/>
          <p:nvPr/>
        </p:nvPicPr>
        <p:blipFill>
          <a:blip r:embed="rId3" cstate="print"/>
          <a:stretch>
            <a:fillRect/>
          </a:stretch>
        </p:blipFill>
        <p:spPr>
          <a:xfrm>
            <a:off x="5410200" y="3023235"/>
            <a:ext cx="3233253" cy="2920365"/>
          </a:xfrm>
          <a:prstGeom prst="rect">
            <a:avLst/>
          </a:prstGeom>
        </p:spPr>
      </p:pic>
      <p:sp>
        <p:nvSpPr>
          <p:cNvPr id="5" name="object 5"/>
          <p:cNvSpPr txBox="1"/>
          <p:nvPr/>
        </p:nvSpPr>
        <p:spPr>
          <a:xfrm>
            <a:off x="482600" y="755726"/>
            <a:ext cx="8390890" cy="4782720"/>
          </a:xfrm>
          <a:prstGeom prst="rect">
            <a:avLst/>
          </a:prstGeom>
        </p:spPr>
        <p:txBody>
          <a:bodyPr vert="horz" wrap="square" lIns="0" tIns="12065" rIns="0" bIns="0" rtlCol="0">
            <a:spAutoFit/>
          </a:bodyPr>
          <a:lstStyle/>
          <a:p>
            <a:pPr marL="76200" marR="61594" algn="just">
              <a:lnSpc>
                <a:spcPct val="100000"/>
              </a:lnSpc>
              <a:spcBef>
                <a:spcPts val="95"/>
              </a:spcBef>
            </a:pPr>
            <a:r>
              <a:rPr sz="2000" dirty="0">
                <a:latin typeface="Times New Roman"/>
                <a:cs typeface="Times New Roman"/>
              </a:rPr>
              <a:t>Specific</a:t>
            </a:r>
            <a:r>
              <a:rPr sz="2000" spc="-85" dirty="0">
                <a:latin typeface="Times New Roman"/>
                <a:cs typeface="Times New Roman"/>
              </a:rPr>
              <a:t> </a:t>
            </a:r>
            <a:r>
              <a:rPr sz="2000" dirty="0">
                <a:latin typeface="Times New Roman"/>
                <a:cs typeface="Times New Roman"/>
              </a:rPr>
              <a:t>resistivity</a:t>
            </a:r>
            <a:r>
              <a:rPr sz="2000" spc="-60" dirty="0">
                <a:latin typeface="Times New Roman"/>
                <a:cs typeface="Times New Roman"/>
              </a:rPr>
              <a:t> </a:t>
            </a:r>
            <a:r>
              <a:rPr sz="2000" dirty="0">
                <a:latin typeface="Times New Roman"/>
                <a:cs typeface="Times New Roman"/>
              </a:rPr>
              <a:t>or</a:t>
            </a:r>
            <a:r>
              <a:rPr sz="2000" spc="-75" dirty="0">
                <a:latin typeface="Times New Roman"/>
                <a:cs typeface="Times New Roman"/>
              </a:rPr>
              <a:t> </a:t>
            </a:r>
            <a:r>
              <a:rPr sz="2000" dirty="0">
                <a:latin typeface="Times New Roman"/>
                <a:cs typeface="Times New Roman"/>
              </a:rPr>
              <a:t>conductivity</a:t>
            </a:r>
            <a:r>
              <a:rPr sz="2000" spc="-40" dirty="0">
                <a:latin typeface="Times New Roman"/>
                <a:cs typeface="Times New Roman"/>
              </a:rPr>
              <a:t> </a:t>
            </a:r>
            <a:r>
              <a:rPr sz="2000" dirty="0">
                <a:latin typeface="Times New Roman"/>
                <a:cs typeface="Times New Roman"/>
              </a:rPr>
              <a:t>of</a:t>
            </a:r>
            <a:r>
              <a:rPr sz="2000" spc="-80" dirty="0">
                <a:latin typeface="Times New Roman"/>
                <a:cs typeface="Times New Roman"/>
              </a:rPr>
              <a:t> </a:t>
            </a:r>
            <a:r>
              <a:rPr sz="2000" dirty="0">
                <a:latin typeface="Times New Roman"/>
                <a:cs typeface="Times New Roman"/>
              </a:rPr>
              <a:t>a</a:t>
            </a:r>
            <a:r>
              <a:rPr sz="2000" spc="-65" dirty="0">
                <a:latin typeface="Times New Roman"/>
                <a:cs typeface="Times New Roman"/>
              </a:rPr>
              <a:t> </a:t>
            </a:r>
            <a:r>
              <a:rPr sz="2000" dirty="0">
                <a:latin typeface="Times New Roman"/>
                <a:cs typeface="Times New Roman"/>
              </a:rPr>
              <a:t>material</a:t>
            </a:r>
            <a:r>
              <a:rPr sz="2000" spc="-70" dirty="0">
                <a:latin typeface="Times New Roman"/>
                <a:cs typeface="Times New Roman"/>
              </a:rPr>
              <a:t> </a:t>
            </a:r>
            <a:r>
              <a:rPr sz="2000" dirty="0">
                <a:latin typeface="Times New Roman"/>
                <a:cs typeface="Times New Roman"/>
              </a:rPr>
              <a:t>changes</a:t>
            </a:r>
            <a:r>
              <a:rPr sz="2000" spc="-30" dirty="0">
                <a:latin typeface="Times New Roman"/>
                <a:cs typeface="Times New Roman"/>
              </a:rPr>
              <a:t> </a:t>
            </a:r>
            <a:r>
              <a:rPr sz="2000" dirty="0">
                <a:latin typeface="Times New Roman"/>
                <a:cs typeface="Times New Roman"/>
              </a:rPr>
              <a:t>with</a:t>
            </a:r>
            <a:r>
              <a:rPr sz="2000" spc="-15" dirty="0">
                <a:latin typeface="Times New Roman"/>
                <a:cs typeface="Times New Roman"/>
              </a:rPr>
              <a:t> </a:t>
            </a:r>
            <a:r>
              <a:rPr sz="2000" dirty="0">
                <a:latin typeface="Times New Roman"/>
                <a:cs typeface="Times New Roman"/>
              </a:rPr>
              <a:t>temperature</a:t>
            </a:r>
            <a:r>
              <a:rPr sz="2000" spc="-45" dirty="0">
                <a:latin typeface="Times New Roman"/>
                <a:cs typeface="Times New Roman"/>
              </a:rPr>
              <a:t> </a:t>
            </a:r>
            <a:r>
              <a:rPr sz="2000" dirty="0">
                <a:latin typeface="Times New Roman"/>
                <a:cs typeface="Times New Roman"/>
              </a:rPr>
              <a:t>(t)</a:t>
            </a:r>
            <a:r>
              <a:rPr sz="2000" spc="-80" dirty="0">
                <a:latin typeface="Times New Roman"/>
                <a:cs typeface="Times New Roman"/>
              </a:rPr>
              <a:t> </a:t>
            </a:r>
            <a:r>
              <a:rPr sz="2000" dirty="0">
                <a:latin typeface="Times New Roman"/>
                <a:cs typeface="Times New Roman"/>
              </a:rPr>
              <a:t>and</a:t>
            </a:r>
            <a:r>
              <a:rPr sz="2000" spc="-60" dirty="0">
                <a:latin typeface="Times New Roman"/>
                <a:cs typeface="Times New Roman"/>
              </a:rPr>
              <a:t> </a:t>
            </a:r>
            <a:r>
              <a:rPr sz="2000" dirty="0">
                <a:latin typeface="Times New Roman"/>
                <a:cs typeface="Times New Roman"/>
              </a:rPr>
              <a:t>in</a:t>
            </a:r>
            <a:r>
              <a:rPr sz="2000" spc="-80" dirty="0">
                <a:latin typeface="Times New Roman"/>
                <a:cs typeface="Times New Roman"/>
              </a:rPr>
              <a:t> </a:t>
            </a:r>
            <a:r>
              <a:rPr sz="2000" spc="-50" dirty="0">
                <a:latin typeface="Times New Roman"/>
                <a:cs typeface="Times New Roman"/>
              </a:rPr>
              <a:t>a </a:t>
            </a:r>
            <a:r>
              <a:rPr sz="2000" dirty="0">
                <a:latin typeface="Times New Roman"/>
                <a:cs typeface="Times New Roman"/>
              </a:rPr>
              <a:t>relatively</a:t>
            </a:r>
            <a:r>
              <a:rPr sz="2000" spc="-105" dirty="0">
                <a:latin typeface="Times New Roman"/>
                <a:cs typeface="Times New Roman"/>
              </a:rPr>
              <a:t> </a:t>
            </a:r>
            <a:r>
              <a:rPr sz="2000" dirty="0">
                <a:latin typeface="Times New Roman"/>
                <a:cs typeface="Times New Roman"/>
              </a:rPr>
              <a:t>narrow</a:t>
            </a:r>
            <a:r>
              <a:rPr sz="2000" spc="-80" dirty="0">
                <a:latin typeface="Times New Roman"/>
                <a:cs typeface="Times New Roman"/>
              </a:rPr>
              <a:t> </a:t>
            </a:r>
            <a:r>
              <a:rPr sz="2000" dirty="0">
                <a:latin typeface="Times New Roman"/>
                <a:cs typeface="Times New Roman"/>
              </a:rPr>
              <a:t>range</a:t>
            </a:r>
            <a:r>
              <a:rPr sz="2000" spc="-50" dirty="0">
                <a:latin typeface="Times New Roman"/>
                <a:cs typeface="Times New Roman"/>
              </a:rPr>
              <a:t> </a:t>
            </a:r>
            <a:r>
              <a:rPr sz="2000" dirty="0">
                <a:latin typeface="Times New Roman"/>
                <a:cs typeface="Times New Roman"/>
              </a:rPr>
              <a:t>may</a:t>
            </a:r>
            <a:r>
              <a:rPr sz="2000" spc="-45" dirty="0">
                <a:latin typeface="Times New Roman"/>
                <a:cs typeface="Times New Roman"/>
              </a:rPr>
              <a:t> </a:t>
            </a:r>
            <a:r>
              <a:rPr sz="2000" dirty="0">
                <a:latin typeface="Times New Roman"/>
                <a:cs typeface="Times New Roman"/>
              </a:rPr>
              <a:t>be</a:t>
            </a:r>
            <a:r>
              <a:rPr sz="2000" spc="-90" dirty="0">
                <a:latin typeface="Times New Roman"/>
                <a:cs typeface="Times New Roman"/>
              </a:rPr>
              <a:t> </a:t>
            </a:r>
            <a:r>
              <a:rPr sz="2000" dirty="0">
                <a:latin typeface="Times New Roman"/>
                <a:cs typeface="Times New Roman"/>
              </a:rPr>
              <a:t>linearly</a:t>
            </a:r>
            <a:r>
              <a:rPr sz="2000" spc="-65" dirty="0">
                <a:latin typeface="Times New Roman"/>
                <a:cs typeface="Times New Roman"/>
              </a:rPr>
              <a:t> </a:t>
            </a:r>
            <a:r>
              <a:rPr sz="2000" dirty="0">
                <a:latin typeface="Times New Roman"/>
                <a:cs typeface="Times New Roman"/>
              </a:rPr>
              <a:t>approximated</a:t>
            </a:r>
            <a:r>
              <a:rPr sz="2000" spc="-65" dirty="0">
                <a:latin typeface="Times New Roman"/>
                <a:cs typeface="Times New Roman"/>
              </a:rPr>
              <a:t> </a:t>
            </a:r>
            <a:r>
              <a:rPr sz="2000" dirty="0">
                <a:latin typeface="Times New Roman"/>
                <a:cs typeface="Times New Roman"/>
              </a:rPr>
              <a:t>through</a:t>
            </a:r>
            <a:r>
              <a:rPr sz="2000" spc="-45" dirty="0">
                <a:latin typeface="Times New Roman"/>
                <a:cs typeface="Times New Roman"/>
              </a:rPr>
              <a:t> </a:t>
            </a:r>
            <a:r>
              <a:rPr sz="2000" dirty="0">
                <a:latin typeface="Times New Roman"/>
                <a:cs typeface="Times New Roman"/>
              </a:rPr>
              <a:t>temperature</a:t>
            </a:r>
            <a:r>
              <a:rPr sz="2000" spc="-70" dirty="0">
                <a:latin typeface="Times New Roman"/>
                <a:cs typeface="Times New Roman"/>
              </a:rPr>
              <a:t> </a:t>
            </a:r>
            <a:r>
              <a:rPr sz="2000" spc="-10" dirty="0">
                <a:latin typeface="Times New Roman"/>
                <a:cs typeface="Times New Roman"/>
              </a:rPr>
              <a:t>coefficient </a:t>
            </a:r>
            <a:r>
              <a:rPr sz="2000" dirty="0">
                <a:latin typeface="Times New Roman"/>
                <a:cs typeface="Times New Roman"/>
              </a:rPr>
              <a:t>of</a:t>
            </a:r>
            <a:r>
              <a:rPr sz="2000" spc="-90" dirty="0">
                <a:latin typeface="Times New Roman"/>
                <a:cs typeface="Times New Roman"/>
              </a:rPr>
              <a:t> </a:t>
            </a:r>
            <a:r>
              <a:rPr sz="2000" dirty="0">
                <a:latin typeface="Times New Roman"/>
                <a:cs typeface="Times New Roman"/>
              </a:rPr>
              <a:t>resistance</a:t>
            </a:r>
            <a:r>
              <a:rPr sz="2000" spc="-30" dirty="0">
                <a:latin typeface="Times New Roman"/>
                <a:cs typeface="Times New Roman"/>
              </a:rPr>
              <a:t> </a:t>
            </a:r>
            <a:r>
              <a:rPr sz="2000" spc="-20" dirty="0">
                <a:latin typeface="Times New Roman"/>
                <a:cs typeface="Times New Roman"/>
              </a:rPr>
              <a:t>(α);</a:t>
            </a:r>
            <a:endParaRPr sz="2000" dirty="0">
              <a:latin typeface="Times New Roman"/>
              <a:cs typeface="Times New Roman"/>
            </a:endParaRPr>
          </a:p>
          <a:p>
            <a:pPr>
              <a:lnSpc>
                <a:spcPct val="100000"/>
              </a:lnSpc>
              <a:spcBef>
                <a:spcPts val="25"/>
              </a:spcBef>
            </a:pPr>
            <a:endParaRPr sz="2900" dirty="0">
              <a:latin typeface="Times New Roman"/>
              <a:cs typeface="Times New Roman"/>
            </a:endParaRPr>
          </a:p>
          <a:p>
            <a:pPr marL="76200" algn="just">
              <a:lnSpc>
                <a:spcPct val="100000"/>
              </a:lnSpc>
              <a:spcBef>
                <a:spcPts val="5"/>
              </a:spcBef>
            </a:pPr>
            <a:r>
              <a:rPr sz="2000" dirty="0">
                <a:latin typeface="Times New Roman"/>
                <a:cs typeface="Times New Roman"/>
              </a:rPr>
              <a:t>where</a:t>
            </a:r>
            <a:r>
              <a:rPr sz="2000" spc="-30" dirty="0">
                <a:latin typeface="Times New Roman"/>
                <a:cs typeface="Times New Roman"/>
              </a:rPr>
              <a:t> </a:t>
            </a:r>
            <a:r>
              <a:rPr sz="2000" dirty="0">
                <a:latin typeface="Times New Roman"/>
                <a:cs typeface="Times New Roman"/>
              </a:rPr>
              <a:t>ρ</a:t>
            </a:r>
            <a:r>
              <a:rPr sz="2025" baseline="-20576" dirty="0">
                <a:latin typeface="Times New Roman"/>
                <a:cs typeface="Times New Roman"/>
              </a:rPr>
              <a:t>0</a:t>
            </a:r>
            <a:r>
              <a:rPr sz="2025" spc="187" baseline="-20576" dirty="0">
                <a:latin typeface="Times New Roman"/>
                <a:cs typeface="Times New Roman"/>
              </a:rPr>
              <a:t> </a:t>
            </a:r>
            <a:r>
              <a:rPr sz="2000" dirty="0">
                <a:latin typeface="Times New Roman"/>
                <a:cs typeface="Times New Roman"/>
              </a:rPr>
              <a:t>is</a:t>
            </a:r>
            <a:r>
              <a:rPr sz="2000" spc="-70" dirty="0">
                <a:latin typeface="Times New Roman"/>
                <a:cs typeface="Times New Roman"/>
              </a:rPr>
              <a:t> </a:t>
            </a:r>
            <a:r>
              <a:rPr sz="2000" dirty="0">
                <a:latin typeface="Times New Roman"/>
                <a:cs typeface="Times New Roman"/>
              </a:rPr>
              <a:t>the</a:t>
            </a:r>
            <a:r>
              <a:rPr sz="2000" spc="-55" dirty="0">
                <a:latin typeface="Times New Roman"/>
                <a:cs typeface="Times New Roman"/>
              </a:rPr>
              <a:t> </a:t>
            </a:r>
            <a:r>
              <a:rPr sz="2000" dirty="0">
                <a:latin typeface="Times New Roman"/>
                <a:cs typeface="Times New Roman"/>
              </a:rPr>
              <a:t>specific</a:t>
            </a:r>
            <a:r>
              <a:rPr sz="2000" spc="-65" dirty="0">
                <a:latin typeface="Times New Roman"/>
                <a:cs typeface="Times New Roman"/>
              </a:rPr>
              <a:t> </a:t>
            </a:r>
            <a:r>
              <a:rPr sz="2000" dirty="0">
                <a:latin typeface="Times New Roman"/>
                <a:cs typeface="Times New Roman"/>
              </a:rPr>
              <a:t>resistivity</a:t>
            </a:r>
            <a:r>
              <a:rPr sz="2000" spc="-50" dirty="0">
                <a:latin typeface="Times New Roman"/>
                <a:cs typeface="Times New Roman"/>
              </a:rPr>
              <a:t> </a:t>
            </a:r>
            <a:r>
              <a:rPr sz="2000" dirty="0">
                <a:latin typeface="Times New Roman"/>
                <a:cs typeface="Times New Roman"/>
              </a:rPr>
              <a:t>at</a:t>
            </a:r>
            <a:r>
              <a:rPr sz="2000" spc="-65" dirty="0">
                <a:latin typeface="Times New Roman"/>
                <a:cs typeface="Times New Roman"/>
              </a:rPr>
              <a:t> </a:t>
            </a:r>
            <a:r>
              <a:rPr sz="2000" dirty="0">
                <a:latin typeface="Times New Roman"/>
                <a:cs typeface="Times New Roman"/>
              </a:rPr>
              <a:t>reference</a:t>
            </a:r>
            <a:r>
              <a:rPr sz="2000" spc="-50" dirty="0">
                <a:latin typeface="Times New Roman"/>
                <a:cs typeface="Times New Roman"/>
              </a:rPr>
              <a:t> </a:t>
            </a:r>
            <a:r>
              <a:rPr sz="2000" dirty="0">
                <a:latin typeface="Times New Roman"/>
                <a:cs typeface="Times New Roman"/>
              </a:rPr>
              <a:t>temperature</a:t>
            </a:r>
            <a:r>
              <a:rPr sz="2000" spc="-35" dirty="0">
                <a:latin typeface="Times New Roman"/>
                <a:cs typeface="Times New Roman"/>
              </a:rPr>
              <a:t> </a:t>
            </a:r>
            <a:r>
              <a:rPr sz="2000" dirty="0">
                <a:latin typeface="Times New Roman"/>
                <a:cs typeface="Times New Roman"/>
              </a:rPr>
              <a:t>(t</a:t>
            </a:r>
            <a:r>
              <a:rPr sz="2025" baseline="-20576" dirty="0">
                <a:latin typeface="Times New Roman"/>
                <a:cs typeface="Times New Roman"/>
              </a:rPr>
              <a:t>0</a:t>
            </a:r>
            <a:r>
              <a:rPr sz="2025" spc="127" baseline="-20576" dirty="0">
                <a:latin typeface="Times New Roman"/>
                <a:cs typeface="Times New Roman"/>
              </a:rPr>
              <a:t> </a:t>
            </a:r>
            <a:r>
              <a:rPr sz="2000" dirty="0">
                <a:latin typeface="Times New Roman"/>
                <a:cs typeface="Times New Roman"/>
              </a:rPr>
              <a:t>),</a:t>
            </a:r>
            <a:r>
              <a:rPr sz="2000" spc="-75" dirty="0">
                <a:latin typeface="Times New Roman"/>
                <a:cs typeface="Times New Roman"/>
              </a:rPr>
              <a:t> </a:t>
            </a:r>
            <a:r>
              <a:rPr sz="2000" dirty="0">
                <a:latin typeface="Times New Roman"/>
                <a:cs typeface="Times New Roman"/>
              </a:rPr>
              <a:t>commonly</a:t>
            </a:r>
            <a:r>
              <a:rPr sz="2000" spc="-5" dirty="0">
                <a:latin typeface="Times New Roman"/>
                <a:cs typeface="Times New Roman"/>
              </a:rPr>
              <a:t> </a:t>
            </a:r>
            <a:r>
              <a:rPr sz="2000" dirty="0">
                <a:latin typeface="Times New Roman"/>
                <a:cs typeface="Times New Roman"/>
              </a:rPr>
              <a:t>either</a:t>
            </a:r>
            <a:r>
              <a:rPr sz="2000" spc="-50" dirty="0">
                <a:latin typeface="Times New Roman"/>
                <a:cs typeface="Times New Roman"/>
              </a:rPr>
              <a:t> </a:t>
            </a:r>
            <a:r>
              <a:rPr sz="2000" dirty="0">
                <a:latin typeface="Times New Roman"/>
                <a:cs typeface="Times New Roman"/>
              </a:rPr>
              <a:t>0</a:t>
            </a:r>
            <a:r>
              <a:rPr sz="2000" spc="-50" dirty="0">
                <a:latin typeface="Times New Roman"/>
                <a:cs typeface="Times New Roman"/>
              </a:rPr>
              <a:t> </a:t>
            </a:r>
            <a:r>
              <a:rPr sz="2000" spc="-25" dirty="0">
                <a:latin typeface="Times New Roman"/>
                <a:cs typeface="Times New Roman"/>
              </a:rPr>
              <a:t>or</a:t>
            </a:r>
            <a:endParaRPr sz="2000" dirty="0">
              <a:latin typeface="Times New Roman"/>
              <a:cs typeface="Times New Roman"/>
            </a:endParaRPr>
          </a:p>
          <a:p>
            <a:pPr marL="76200" algn="just">
              <a:lnSpc>
                <a:spcPct val="100000"/>
              </a:lnSpc>
            </a:pPr>
            <a:r>
              <a:rPr sz="2000" dirty="0">
                <a:latin typeface="Times New Roman"/>
                <a:cs typeface="Times New Roman"/>
              </a:rPr>
              <a:t>25</a:t>
            </a:r>
            <a:r>
              <a:rPr sz="2000" spc="-40" dirty="0">
                <a:latin typeface="Times New Roman"/>
                <a:cs typeface="Times New Roman"/>
              </a:rPr>
              <a:t> </a:t>
            </a:r>
            <a:r>
              <a:rPr sz="2000" dirty="0">
                <a:latin typeface="Times New Roman"/>
                <a:cs typeface="Times New Roman"/>
              </a:rPr>
              <a:t>°C.</a:t>
            </a:r>
            <a:r>
              <a:rPr sz="2000" spc="-25" dirty="0">
                <a:latin typeface="Times New Roman"/>
                <a:cs typeface="Times New Roman"/>
              </a:rPr>
              <a:t> </a:t>
            </a:r>
            <a:r>
              <a:rPr sz="2000" dirty="0">
                <a:latin typeface="Times New Roman"/>
                <a:cs typeface="Times New Roman"/>
              </a:rPr>
              <a:t>In</a:t>
            </a:r>
            <a:r>
              <a:rPr sz="2000" spc="-40" dirty="0">
                <a:latin typeface="Times New Roman"/>
                <a:cs typeface="Times New Roman"/>
              </a:rPr>
              <a:t> </a:t>
            </a:r>
            <a:r>
              <a:rPr sz="2000" dirty="0">
                <a:latin typeface="Times New Roman"/>
                <a:cs typeface="Times New Roman"/>
              </a:rPr>
              <a:t>a</a:t>
            </a:r>
            <a:r>
              <a:rPr sz="2000" spc="-20" dirty="0">
                <a:latin typeface="Times New Roman"/>
                <a:cs typeface="Times New Roman"/>
              </a:rPr>
              <a:t> </a:t>
            </a:r>
            <a:r>
              <a:rPr sz="2000" dirty="0">
                <a:latin typeface="Times New Roman"/>
                <a:cs typeface="Times New Roman"/>
              </a:rPr>
              <a:t>broader</a:t>
            </a:r>
            <a:r>
              <a:rPr sz="2000" spc="-40" dirty="0">
                <a:latin typeface="Times New Roman"/>
                <a:cs typeface="Times New Roman"/>
              </a:rPr>
              <a:t> </a:t>
            </a:r>
            <a:r>
              <a:rPr sz="2000" dirty="0">
                <a:latin typeface="Times New Roman"/>
                <a:cs typeface="Times New Roman"/>
              </a:rPr>
              <a:t>range,</a:t>
            </a:r>
            <a:r>
              <a:rPr sz="2000" spc="-20" dirty="0">
                <a:latin typeface="Times New Roman"/>
                <a:cs typeface="Times New Roman"/>
              </a:rPr>
              <a:t> </a:t>
            </a:r>
            <a:r>
              <a:rPr sz="2000" spc="-10" dirty="0">
                <a:latin typeface="Times New Roman"/>
                <a:cs typeface="Times New Roman"/>
              </a:rPr>
              <a:t>resistivity</a:t>
            </a:r>
            <a:r>
              <a:rPr sz="2000" spc="-60" dirty="0">
                <a:latin typeface="Times New Roman"/>
                <a:cs typeface="Times New Roman"/>
              </a:rPr>
              <a:t> </a:t>
            </a:r>
            <a:r>
              <a:rPr sz="2000" dirty="0">
                <a:latin typeface="Times New Roman"/>
                <a:cs typeface="Times New Roman"/>
              </a:rPr>
              <a:t>is</a:t>
            </a:r>
            <a:r>
              <a:rPr sz="2000" spc="-40"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dirty="0">
                <a:latin typeface="Times New Roman"/>
                <a:cs typeface="Times New Roman"/>
              </a:rPr>
              <a:t>nonlinear</a:t>
            </a:r>
            <a:r>
              <a:rPr sz="2000" spc="-25" dirty="0">
                <a:latin typeface="Times New Roman"/>
                <a:cs typeface="Times New Roman"/>
              </a:rPr>
              <a:t> </a:t>
            </a:r>
            <a:r>
              <a:rPr sz="2000" dirty="0">
                <a:latin typeface="Times New Roman"/>
                <a:cs typeface="Times New Roman"/>
              </a:rPr>
              <a:t>function</a:t>
            </a:r>
            <a:r>
              <a:rPr sz="2000" spc="-15" dirty="0">
                <a:latin typeface="Times New Roman"/>
                <a:cs typeface="Times New Roman"/>
              </a:rPr>
              <a:t> </a:t>
            </a:r>
            <a:r>
              <a:rPr sz="2000" dirty="0">
                <a:latin typeface="Times New Roman"/>
                <a:cs typeface="Times New Roman"/>
              </a:rPr>
              <a:t>of</a:t>
            </a:r>
            <a:r>
              <a:rPr sz="2000" spc="-45" dirty="0">
                <a:latin typeface="Times New Roman"/>
                <a:cs typeface="Times New Roman"/>
              </a:rPr>
              <a:t> </a:t>
            </a:r>
            <a:r>
              <a:rPr sz="2000" spc="-10" dirty="0">
                <a:latin typeface="Times New Roman"/>
                <a:cs typeface="Times New Roman"/>
              </a:rPr>
              <a:t>temperature.</a:t>
            </a:r>
            <a:endParaRPr sz="2000" dirty="0">
              <a:latin typeface="Times New Roman"/>
              <a:cs typeface="Times New Roman"/>
            </a:endParaRPr>
          </a:p>
          <a:p>
            <a:pPr>
              <a:lnSpc>
                <a:spcPct val="100000"/>
              </a:lnSpc>
              <a:spcBef>
                <a:spcPts val="35"/>
              </a:spcBef>
            </a:pPr>
            <a:endParaRPr sz="1950" dirty="0">
              <a:latin typeface="Times New Roman"/>
              <a:cs typeface="Times New Roman"/>
            </a:endParaRPr>
          </a:p>
          <a:p>
            <a:pPr marL="76200" marR="4203065">
              <a:lnSpc>
                <a:spcPct val="100000"/>
              </a:lnSpc>
              <a:spcBef>
                <a:spcPts val="5"/>
              </a:spcBef>
            </a:pPr>
            <a:r>
              <a:rPr sz="2000" dirty="0">
                <a:latin typeface="Times New Roman"/>
                <a:cs typeface="Times New Roman"/>
              </a:rPr>
              <a:t>Resistivity</a:t>
            </a:r>
            <a:r>
              <a:rPr sz="2000" spc="-45" dirty="0">
                <a:latin typeface="Times New Roman"/>
                <a:cs typeface="Times New Roman"/>
              </a:rPr>
              <a:t> </a:t>
            </a:r>
            <a:r>
              <a:rPr sz="2000" dirty="0">
                <a:latin typeface="Times New Roman"/>
                <a:cs typeface="Times New Roman"/>
              </a:rPr>
              <a:t>of</a:t>
            </a:r>
            <a:r>
              <a:rPr sz="2000" spc="375" dirty="0">
                <a:latin typeface="Times New Roman"/>
                <a:cs typeface="Times New Roman"/>
              </a:rPr>
              <a:t> </a:t>
            </a:r>
            <a:r>
              <a:rPr sz="2000" dirty="0">
                <a:latin typeface="Times New Roman"/>
                <a:cs typeface="Times New Roman"/>
              </a:rPr>
              <a:t>tungsten may</a:t>
            </a:r>
            <a:r>
              <a:rPr sz="2000" spc="-15" dirty="0">
                <a:latin typeface="Times New Roman"/>
                <a:cs typeface="Times New Roman"/>
              </a:rPr>
              <a:t> </a:t>
            </a:r>
            <a:r>
              <a:rPr sz="2000" dirty="0">
                <a:latin typeface="Times New Roman"/>
                <a:cs typeface="Times New Roman"/>
              </a:rPr>
              <a:t>be</a:t>
            </a:r>
            <a:r>
              <a:rPr sz="2000" spc="-75" dirty="0">
                <a:latin typeface="Times New Roman"/>
                <a:cs typeface="Times New Roman"/>
              </a:rPr>
              <a:t> </a:t>
            </a:r>
            <a:r>
              <a:rPr sz="2000" dirty="0">
                <a:latin typeface="Times New Roman"/>
                <a:cs typeface="Times New Roman"/>
              </a:rPr>
              <a:t>modeled</a:t>
            </a:r>
            <a:r>
              <a:rPr sz="2000" spc="-40" dirty="0">
                <a:latin typeface="Times New Roman"/>
                <a:cs typeface="Times New Roman"/>
              </a:rPr>
              <a:t> </a:t>
            </a:r>
            <a:r>
              <a:rPr sz="2000" dirty="0">
                <a:latin typeface="Times New Roman"/>
                <a:cs typeface="Times New Roman"/>
              </a:rPr>
              <a:t>by</a:t>
            </a:r>
            <a:r>
              <a:rPr sz="2000" spc="-45" dirty="0">
                <a:latin typeface="Times New Roman"/>
                <a:cs typeface="Times New Roman"/>
              </a:rPr>
              <a:t> </a:t>
            </a:r>
            <a:r>
              <a:rPr sz="2000" spc="-50" dirty="0">
                <a:latin typeface="Times New Roman"/>
                <a:cs typeface="Times New Roman"/>
              </a:rPr>
              <a:t>a </a:t>
            </a:r>
            <a:r>
              <a:rPr sz="2000" dirty="0">
                <a:latin typeface="Times New Roman"/>
                <a:cs typeface="Times New Roman"/>
              </a:rPr>
              <a:t>best</a:t>
            </a:r>
            <a:r>
              <a:rPr sz="2000" spc="-80" dirty="0">
                <a:latin typeface="Times New Roman"/>
                <a:cs typeface="Times New Roman"/>
              </a:rPr>
              <a:t> </a:t>
            </a:r>
            <a:r>
              <a:rPr sz="2000" dirty="0">
                <a:latin typeface="Times New Roman"/>
                <a:cs typeface="Times New Roman"/>
              </a:rPr>
              <a:t>fit</a:t>
            </a:r>
            <a:r>
              <a:rPr sz="2000" spc="-55" dirty="0">
                <a:latin typeface="Times New Roman"/>
                <a:cs typeface="Times New Roman"/>
              </a:rPr>
              <a:t> </a:t>
            </a:r>
            <a:r>
              <a:rPr sz="2000" dirty="0">
                <a:latin typeface="Times New Roman"/>
                <a:cs typeface="Times New Roman"/>
              </a:rPr>
              <a:t>straight</a:t>
            </a:r>
            <a:r>
              <a:rPr sz="2000" spc="-30" dirty="0">
                <a:latin typeface="Times New Roman"/>
                <a:cs typeface="Times New Roman"/>
              </a:rPr>
              <a:t> </a:t>
            </a:r>
            <a:r>
              <a:rPr sz="2000" spc="-20" dirty="0">
                <a:latin typeface="Times New Roman"/>
                <a:cs typeface="Times New Roman"/>
              </a:rPr>
              <a:t>line.</a:t>
            </a:r>
            <a:endParaRPr sz="2000" dirty="0">
              <a:latin typeface="Times New Roman"/>
              <a:cs typeface="Times New Roman"/>
            </a:endParaRPr>
          </a:p>
          <a:p>
            <a:pPr marL="76200">
              <a:lnSpc>
                <a:spcPct val="100000"/>
              </a:lnSpc>
            </a:pPr>
            <a:r>
              <a:rPr sz="2000" dirty="0">
                <a:latin typeface="Times New Roman"/>
                <a:cs typeface="Times New Roman"/>
              </a:rPr>
              <a:t>For</a:t>
            </a:r>
            <a:r>
              <a:rPr sz="2000" spc="-90" dirty="0">
                <a:latin typeface="Times New Roman"/>
                <a:cs typeface="Times New Roman"/>
              </a:rPr>
              <a:t> </a:t>
            </a:r>
            <a:r>
              <a:rPr sz="2000" dirty="0">
                <a:latin typeface="Times New Roman"/>
                <a:cs typeface="Times New Roman"/>
              </a:rPr>
              <a:t>a</a:t>
            </a:r>
            <a:r>
              <a:rPr sz="2000" spc="-55" dirty="0">
                <a:latin typeface="Times New Roman"/>
                <a:cs typeface="Times New Roman"/>
              </a:rPr>
              <a:t> </a:t>
            </a:r>
            <a:r>
              <a:rPr sz="2000" dirty="0">
                <a:latin typeface="Times New Roman"/>
                <a:cs typeface="Times New Roman"/>
              </a:rPr>
              <a:t>broader</a:t>
            </a:r>
            <a:r>
              <a:rPr sz="2000" spc="-90" dirty="0">
                <a:latin typeface="Times New Roman"/>
                <a:cs typeface="Times New Roman"/>
              </a:rPr>
              <a:t> </a:t>
            </a:r>
            <a:r>
              <a:rPr sz="2000" dirty="0">
                <a:latin typeface="Times New Roman"/>
                <a:cs typeface="Times New Roman"/>
              </a:rPr>
              <a:t>temperature</a:t>
            </a:r>
            <a:r>
              <a:rPr sz="2000" spc="-35" dirty="0">
                <a:latin typeface="Times New Roman"/>
                <a:cs typeface="Times New Roman"/>
              </a:rPr>
              <a:t> </a:t>
            </a:r>
            <a:r>
              <a:rPr sz="2000" dirty="0">
                <a:latin typeface="Times New Roman"/>
                <a:cs typeface="Times New Roman"/>
              </a:rPr>
              <a:t>range,</a:t>
            </a:r>
            <a:r>
              <a:rPr sz="2000" spc="-30" dirty="0">
                <a:latin typeface="Times New Roman"/>
                <a:cs typeface="Times New Roman"/>
              </a:rPr>
              <a:t> </a:t>
            </a:r>
            <a:r>
              <a:rPr sz="2000" spc="-10" dirty="0">
                <a:latin typeface="Times New Roman"/>
                <a:cs typeface="Times New Roman"/>
              </a:rPr>
              <a:t>tungsten</a:t>
            </a:r>
            <a:endParaRPr sz="2000" dirty="0">
              <a:latin typeface="Times New Roman"/>
              <a:cs typeface="Times New Roman"/>
            </a:endParaRPr>
          </a:p>
          <a:p>
            <a:pPr marL="76200">
              <a:lnSpc>
                <a:spcPct val="100000"/>
              </a:lnSpc>
            </a:pPr>
            <a:r>
              <a:rPr sz="2000" dirty="0">
                <a:latin typeface="Times New Roman"/>
                <a:cs typeface="Times New Roman"/>
              </a:rPr>
              <a:t>resistivity</a:t>
            </a:r>
            <a:r>
              <a:rPr sz="2000" spc="-60" dirty="0">
                <a:latin typeface="Times New Roman"/>
                <a:cs typeface="Times New Roman"/>
              </a:rPr>
              <a:t> </a:t>
            </a:r>
            <a:r>
              <a:rPr sz="2000" dirty="0">
                <a:latin typeface="Times New Roman"/>
                <a:cs typeface="Times New Roman"/>
              </a:rPr>
              <a:t>may</a:t>
            </a:r>
            <a:r>
              <a:rPr sz="2000" spc="-5" dirty="0">
                <a:latin typeface="Times New Roman"/>
                <a:cs typeface="Times New Roman"/>
              </a:rPr>
              <a:t> </a:t>
            </a:r>
            <a:r>
              <a:rPr sz="2000" dirty="0">
                <a:latin typeface="Times New Roman"/>
                <a:cs typeface="Times New Roman"/>
              </a:rPr>
              <a:t>be</a:t>
            </a:r>
            <a:r>
              <a:rPr sz="2000" spc="-65" dirty="0">
                <a:latin typeface="Times New Roman"/>
                <a:cs typeface="Times New Roman"/>
              </a:rPr>
              <a:t> </a:t>
            </a:r>
            <a:r>
              <a:rPr sz="2000" dirty="0">
                <a:latin typeface="Times New Roman"/>
                <a:cs typeface="Times New Roman"/>
              </a:rPr>
              <a:t>found</a:t>
            </a:r>
            <a:r>
              <a:rPr sz="2000" spc="5" dirty="0">
                <a:latin typeface="Times New Roman"/>
                <a:cs typeface="Times New Roman"/>
              </a:rPr>
              <a:t> </a:t>
            </a:r>
            <a:r>
              <a:rPr sz="2000" dirty="0">
                <a:latin typeface="Times New Roman"/>
                <a:cs typeface="Times New Roman"/>
              </a:rPr>
              <a:t>from</a:t>
            </a:r>
            <a:r>
              <a:rPr sz="2000" spc="-25" dirty="0">
                <a:latin typeface="Times New Roman"/>
                <a:cs typeface="Times New Roman"/>
              </a:rPr>
              <a:t> </a:t>
            </a:r>
            <a:r>
              <a:rPr sz="2000" dirty="0">
                <a:latin typeface="Times New Roman"/>
                <a:cs typeface="Times New Roman"/>
              </a:rPr>
              <a:t>2</a:t>
            </a:r>
            <a:r>
              <a:rPr sz="2025" baseline="24691" dirty="0">
                <a:latin typeface="Times New Roman"/>
                <a:cs typeface="Times New Roman"/>
              </a:rPr>
              <a:t>nd</a:t>
            </a:r>
            <a:r>
              <a:rPr sz="2025" spc="165" baseline="24691" dirty="0">
                <a:latin typeface="Times New Roman"/>
                <a:cs typeface="Times New Roman"/>
              </a:rPr>
              <a:t>  </a:t>
            </a:r>
            <a:r>
              <a:rPr sz="2000" dirty="0">
                <a:latin typeface="Times New Roman"/>
                <a:cs typeface="Times New Roman"/>
              </a:rPr>
              <a:t>order</a:t>
            </a:r>
            <a:r>
              <a:rPr sz="2000" spc="-75" dirty="0">
                <a:latin typeface="Times New Roman"/>
                <a:cs typeface="Times New Roman"/>
              </a:rPr>
              <a:t> </a:t>
            </a:r>
            <a:r>
              <a:rPr sz="2000" spc="-10" dirty="0">
                <a:latin typeface="Times New Roman"/>
                <a:cs typeface="Times New Roman"/>
              </a:rPr>
              <a:t>equ.;</a:t>
            </a:r>
            <a:endParaRPr sz="20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30"/>
              </a:spcBef>
            </a:pPr>
            <a:endParaRPr sz="1950" dirty="0">
              <a:latin typeface="Times New Roman"/>
              <a:cs typeface="Times New Roman"/>
            </a:endParaRPr>
          </a:p>
          <a:p>
            <a:pPr marL="76200">
              <a:lnSpc>
                <a:spcPct val="100000"/>
              </a:lnSpc>
              <a:spcBef>
                <a:spcPts val="5"/>
              </a:spcBef>
            </a:pPr>
            <a:r>
              <a:rPr sz="2000" dirty="0">
                <a:latin typeface="Times New Roman"/>
                <a:cs typeface="Times New Roman"/>
              </a:rPr>
              <a:t>where</a:t>
            </a:r>
            <a:r>
              <a:rPr sz="2000" spc="-30" dirty="0">
                <a:latin typeface="Times New Roman"/>
                <a:cs typeface="Times New Roman"/>
              </a:rPr>
              <a:t> </a:t>
            </a:r>
            <a:r>
              <a:rPr sz="2000" dirty="0">
                <a:latin typeface="Times New Roman"/>
                <a:cs typeface="Times New Roman"/>
              </a:rPr>
              <a:t>t</a:t>
            </a:r>
            <a:r>
              <a:rPr sz="2000" spc="-35" dirty="0">
                <a:latin typeface="Times New Roman"/>
                <a:cs typeface="Times New Roman"/>
              </a:rPr>
              <a:t> </a:t>
            </a:r>
            <a:r>
              <a:rPr sz="2000" dirty="0">
                <a:latin typeface="Times New Roman"/>
                <a:cs typeface="Times New Roman"/>
              </a:rPr>
              <a:t>is</a:t>
            </a:r>
            <a:r>
              <a:rPr sz="2000" spc="-40" dirty="0">
                <a:latin typeface="Times New Roman"/>
                <a:cs typeface="Times New Roman"/>
              </a:rPr>
              <a:t> </a:t>
            </a:r>
            <a:r>
              <a:rPr sz="2000" dirty="0">
                <a:latin typeface="Times New Roman"/>
                <a:cs typeface="Times New Roman"/>
              </a:rPr>
              <a:t>temperature</a:t>
            </a:r>
            <a:r>
              <a:rPr sz="2000" spc="-30" dirty="0">
                <a:latin typeface="Times New Roman"/>
                <a:cs typeface="Times New Roman"/>
              </a:rPr>
              <a:t> </a:t>
            </a:r>
            <a:r>
              <a:rPr sz="2000" dirty="0">
                <a:latin typeface="Times New Roman"/>
                <a:cs typeface="Times New Roman"/>
              </a:rPr>
              <a:t>in</a:t>
            </a:r>
            <a:r>
              <a:rPr sz="2000" spc="-15" dirty="0">
                <a:latin typeface="Times New Roman"/>
                <a:cs typeface="Times New Roman"/>
              </a:rPr>
              <a:t> </a:t>
            </a:r>
            <a:r>
              <a:rPr sz="2000" dirty="0">
                <a:latin typeface="Times New Roman"/>
                <a:cs typeface="Times New Roman"/>
              </a:rPr>
              <a:t>°C</a:t>
            </a:r>
            <a:r>
              <a:rPr sz="2000" spc="-45" dirty="0">
                <a:latin typeface="Times New Roman"/>
                <a:cs typeface="Times New Roman"/>
              </a:rPr>
              <a:t> </a:t>
            </a:r>
            <a:r>
              <a:rPr sz="2000" dirty="0">
                <a:latin typeface="Times New Roman"/>
                <a:cs typeface="Times New Roman"/>
              </a:rPr>
              <a:t>and</a:t>
            </a:r>
            <a:r>
              <a:rPr sz="2000" spc="-15" dirty="0">
                <a:latin typeface="Times New Roman"/>
                <a:cs typeface="Times New Roman"/>
              </a:rPr>
              <a:t> </a:t>
            </a:r>
            <a:r>
              <a:rPr sz="2000" dirty="0">
                <a:latin typeface="Times New Roman"/>
                <a:cs typeface="Times New Roman"/>
              </a:rPr>
              <a:t>ρ</a:t>
            </a:r>
            <a:r>
              <a:rPr sz="2000" spc="-35" dirty="0">
                <a:latin typeface="Times New Roman"/>
                <a:cs typeface="Times New Roman"/>
              </a:rPr>
              <a:t> </a:t>
            </a:r>
            <a:r>
              <a:rPr sz="2000" dirty="0">
                <a:latin typeface="Times New Roman"/>
                <a:cs typeface="Times New Roman"/>
              </a:rPr>
              <a:t>is</a:t>
            </a:r>
            <a:r>
              <a:rPr sz="2000" spc="-45" dirty="0">
                <a:latin typeface="Times New Roman"/>
                <a:cs typeface="Times New Roman"/>
              </a:rPr>
              <a:t> </a:t>
            </a:r>
            <a:r>
              <a:rPr sz="2000" dirty="0">
                <a:latin typeface="Times New Roman"/>
                <a:cs typeface="Times New Roman"/>
              </a:rPr>
              <a:t>in</a:t>
            </a:r>
            <a:r>
              <a:rPr sz="2000" spc="-45" dirty="0">
                <a:latin typeface="Times New Roman"/>
                <a:cs typeface="Times New Roman"/>
              </a:rPr>
              <a:t> </a:t>
            </a:r>
            <a:r>
              <a:rPr sz="2000" spc="-20" dirty="0">
                <a:latin typeface="Times New Roman"/>
                <a:cs typeface="Times New Roman"/>
              </a:rPr>
              <a:t>Ω·m.</a:t>
            </a:r>
            <a:endParaRPr sz="2000" dirty="0">
              <a:latin typeface="Times New Roman"/>
              <a:cs typeface="Times New Roman"/>
            </a:endParaRPr>
          </a:p>
        </p:txBody>
      </p:sp>
      <p:pic>
        <p:nvPicPr>
          <p:cNvPr id="6" name="object 6"/>
          <p:cNvPicPr/>
          <p:nvPr/>
        </p:nvPicPr>
        <p:blipFill>
          <a:blip r:embed="rId4" cstate="print"/>
          <a:stretch>
            <a:fillRect/>
          </a:stretch>
        </p:blipFill>
        <p:spPr>
          <a:xfrm>
            <a:off x="482600" y="4457700"/>
            <a:ext cx="3975100" cy="266700"/>
          </a:xfrm>
          <a:prstGeom prst="rect">
            <a:avLst/>
          </a:prstGeom>
        </p:spPr>
      </p:pic>
      <p:sp>
        <p:nvSpPr>
          <p:cNvPr id="9" name="object 9"/>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19</a:t>
            </a:fld>
            <a:endParaRPr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2</a:t>
            </a:fld>
            <a:endParaRPr lang="en-US"/>
          </a:p>
        </p:txBody>
      </p:sp>
      <p:sp>
        <p:nvSpPr>
          <p:cNvPr id="5" name="Rectangle 4"/>
          <p:cNvSpPr/>
          <p:nvPr/>
        </p:nvSpPr>
        <p:spPr>
          <a:xfrm>
            <a:off x="609600" y="533400"/>
            <a:ext cx="2552302" cy="461665"/>
          </a:xfrm>
          <a:prstGeom prst="rect">
            <a:avLst/>
          </a:prstGeom>
        </p:spPr>
        <p:txBody>
          <a:bodyPr wrap="none">
            <a:spAutoFit/>
          </a:bodyPr>
          <a:lstStyle/>
          <a:p>
            <a:r>
              <a:rPr lang="en-IN" b="1" dirty="0"/>
              <a:t>Position Encoders</a:t>
            </a:r>
          </a:p>
        </p:txBody>
      </p:sp>
      <p:cxnSp>
        <p:nvCxnSpPr>
          <p:cNvPr id="7" name="Straight Connector 6"/>
          <p:cNvCxnSpPr/>
          <p:nvPr/>
        </p:nvCxnSpPr>
        <p:spPr>
          <a:xfrm>
            <a:off x="533400" y="1066800"/>
            <a:ext cx="80010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401" y="1219200"/>
            <a:ext cx="8001000" cy="1938992"/>
          </a:xfrm>
          <a:prstGeom prst="rect">
            <a:avLst/>
          </a:prstGeom>
          <a:noFill/>
        </p:spPr>
        <p:txBody>
          <a:bodyPr wrap="square" rtlCol="0">
            <a:spAutoFit/>
          </a:bodyPr>
          <a:lstStyle/>
          <a:p>
            <a:pPr algn="just">
              <a:buFont typeface="Arial" pitchFamily="34" charset="0"/>
              <a:buChar char="•"/>
            </a:pPr>
            <a:r>
              <a:rPr lang="en-IN" sz="2000" dirty="0"/>
              <a:t> An Encoder is a device, circuit, transducer, program, algorithm, etc that converts information from one format or code to another for the purpose of </a:t>
            </a:r>
          </a:p>
          <a:p>
            <a:pPr algn="just"/>
            <a:r>
              <a:rPr lang="en-IN" sz="2000" dirty="0"/>
              <a:t>standardization, speed, secrecy, security or saving space.</a:t>
            </a:r>
          </a:p>
          <a:p>
            <a:pPr algn="just">
              <a:buFont typeface="Arial" pitchFamily="34" charset="0"/>
              <a:buChar char="•"/>
            </a:pPr>
            <a:r>
              <a:rPr lang="en-IN" sz="2000" dirty="0"/>
              <a:t> Its a device used to change a signal or data to a code.</a:t>
            </a:r>
          </a:p>
          <a:p>
            <a:pPr algn="just">
              <a:buFont typeface="Arial" pitchFamily="34" charset="0"/>
              <a:buChar char="•"/>
            </a:pPr>
            <a:r>
              <a:rPr lang="en-IN" sz="2000" dirty="0"/>
              <a:t> Encoder is a digital optical device that converts motion into sequence of digital pulses.</a:t>
            </a:r>
          </a:p>
        </p:txBody>
      </p:sp>
      <p:pic>
        <p:nvPicPr>
          <p:cNvPr id="1027" name="Picture 3"/>
          <p:cNvPicPr>
            <a:picLocks noChangeAspect="1" noChangeArrowheads="1"/>
          </p:cNvPicPr>
          <p:nvPr/>
        </p:nvPicPr>
        <p:blipFill>
          <a:blip r:embed="rId2"/>
          <a:srcRect/>
          <a:stretch>
            <a:fillRect/>
          </a:stretch>
        </p:blipFill>
        <p:spPr bwMode="auto">
          <a:xfrm>
            <a:off x="2590800" y="3124200"/>
            <a:ext cx="4352925" cy="30480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9370" y="17898"/>
            <a:ext cx="4283711" cy="391795"/>
          </a:xfrm>
          <a:prstGeom prst="rect">
            <a:avLst/>
          </a:prstGeom>
        </p:spPr>
        <p:txBody>
          <a:bodyPr vert="horz" wrap="square" lIns="0" tIns="12700" rIns="0" bIns="0" rtlCol="0">
            <a:spAutoFit/>
          </a:bodyPr>
          <a:lstStyle/>
          <a:p>
            <a:pPr marL="12700">
              <a:lnSpc>
                <a:spcPct val="100000"/>
              </a:lnSpc>
              <a:spcBef>
                <a:spcPts val="100"/>
              </a:spcBef>
            </a:pPr>
            <a:r>
              <a:rPr sz="2400" spc="-25" dirty="0"/>
              <a:t>Temperature</a:t>
            </a:r>
            <a:r>
              <a:rPr sz="2400" spc="-65" dirty="0"/>
              <a:t> </a:t>
            </a:r>
            <a:r>
              <a:rPr sz="2400" spc="-10" dirty="0"/>
              <a:t>Sensors:</a:t>
            </a:r>
            <a:endParaRPr sz="2400" dirty="0"/>
          </a:p>
        </p:txBody>
      </p:sp>
      <p:sp>
        <p:nvSpPr>
          <p:cNvPr id="3" name="object 3"/>
          <p:cNvSpPr txBox="1"/>
          <p:nvPr/>
        </p:nvSpPr>
        <p:spPr>
          <a:xfrm>
            <a:off x="609599" y="389889"/>
            <a:ext cx="8174989" cy="4417876"/>
          </a:xfrm>
          <a:prstGeom prst="rect">
            <a:avLst/>
          </a:prstGeom>
        </p:spPr>
        <p:txBody>
          <a:bodyPr vert="horz" wrap="square" lIns="0" tIns="11430" rIns="0" bIns="0" rtlCol="0">
            <a:spAutoFit/>
          </a:bodyPr>
          <a:lstStyle/>
          <a:p>
            <a:pPr marL="25400" marR="525780">
              <a:lnSpc>
                <a:spcPct val="100000"/>
              </a:lnSpc>
              <a:spcBef>
                <a:spcPts val="90"/>
              </a:spcBef>
            </a:pPr>
            <a:r>
              <a:rPr sz="2000" dirty="0">
                <a:latin typeface="Times New Roman"/>
                <a:cs typeface="Times New Roman"/>
              </a:rPr>
              <a:t>In</a:t>
            </a:r>
            <a:r>
              <a:rPr sz="2000" spc="-85" dirty="0">
                <a:latin typeface="Times New Roman"/>
                <a:cs typeface="Times New Roman"/>
              </a:rPr>
              <a:t> </a:t>
            </a:r>
            <a:r>
              <a:rPr sz="2000" dirty="0">
                <a:latin typeface="Times New Roman"/>
                <a:cs typeface="Times New Roman"/>
              </a:rPr>
              <a:t>sensor</a:t>
            </a:r>
            <a:r>
              <a:rPr sz="2000" spc="-45" dirty="0">
                <a:latin typeface="Times New Roman"/>
                <a:cs typeface="Times New Roman"/>
              </a:rPr>
              <a:t> </a:t>
            </a:r>
            <a:r>
              <a:rPr sz="2000" dirty="0">
                <a:latin typeface="Times New Roman"/>
                <a:cs typeface="Times New Roman"/>
              </a:rPr>
              <a:t>technologies,</a:t>
            </a:r>
            <a:r>
              <a:rPr sz="2000" spc="-30" dirty="0">
                <a:latin typeface="Times New Roman"/>
                <a:cs typeface="Times New Roman"/>
              </a:rPr>
              <a:t> </a:t>
            </a:r>
            <a:r>
              <a:rPr sz="2000" dirty="0">
                <a:latin typeface="Times New Roman"/>
                <a:cs typeface="Times New Roman"/>
              </a:rPr>
              <a:t>it</a:t>
            </a:r>
            <a:r>
              <a:rPr sz="2000" spc="-55" dirty="0">
                <a:latin typeface="Times New Roman"/>
                <a:cs typeface="Times New Roman"/>
              </a:rPr>
              <a:t> </a:t>
            </a:r>
            <a:r>
              <a:rPr sz="2000" dirty="0">
                <a:latin typeface="Times New Roman"/>
                <a:cs typeface="Times New Roman"/>
              </a:rPr>
              <a:t>is</a:t>
            </a:r>
            <a:r>
              <a:rPr sz="2000" spc="-55" dirty="0">
                <a:latin typeface="Times New Roman"/>
                <a:cs typeface="Times New Roman"/>
              </a:rPr>
              <a:t> </a:t>
            </a:r>
            <a:r>
              <a:rPr sz="2000" dirty="0">
                <a:latin typeface="Times New Roman"/>
                <a:cs typeface="Times New Roman"/>
              </a:rPr>
              <a:t>desirable</a:t>
            </a:r>
            <a:r>
              <a:rPr sz="2000" spc="-70" dirty="0">
                <a:latin typeface="Times New Roman"/>
                <a:cs typeface="Times New Roman"/>
              </a:rPr>
              <a:t> </a:t>
            </a:r>
            <a:r>
              <a:rPr sz="2000" dirty="0">
                <a:latin typeface="Times New Roman"/>
                <a:cs typeface="Times New Roman"/>
              </a:rPr>
              <a:t>to</a:t>
            </a:r>
            <a:r>
              <a:rPr sz="2000" spc="-65" dirty="0">
                <a:latin typeface="Times New Roman"/>
                <a:cs typeface="Times New Roman"/>
              </a:rPr>
              <a:t> </a:t>
            </a:r>
            <a:r>
              <a:rPr sz="2000" dirty="0">
                <a:latin typeface="Times New Roman"/>
                <a:cs typeface="Times New Roman"/>
              </a:rPr>
              <a:t>have</a:t>
            </a:r>
            <a:r>
              <a:rPr sz="2000" spc="-10" dirty="0">
                <a:latin typeface="Times New Roman"/>
                <a:cs typeface="Times New Roman"/>
              </a:rPr>
              <a:t> </a:t>
            </a:r>
            <a:r>
              <a:rPr sz="2000" dirty="0">
                <a:latin typeface="Times New Roman"/>
                <a:cs typeface="Times New Roman"/>
              </a:rPr>
              <a:t>a</a:t>
            </a:r>
            <a:r>
              <a:rPr sz="2000" spc="-65" dirty="0">
                <a:latin typeface="Times New Roman"/>
                <a:cs typeface="Times New Roman"/>
              </a:rPr>
              <a:t> </a:t>
            </a:r>
            <a:r>
              <a:rPr sz="2000" dirty="0">
                <a:latin typeface="Times New Roman"/>
                <a:cs typeface="Times New Roman"/>
              </a:rPr>
              <a:t>“bad”</a:t>
            </a:r>
            <a:r>
              <a:rPr sz="2000" spc="-50" dirty="0">
                <a:latin typeface="Times New Roman"/>
                <a:cs typeface="Times New Roman"/>
              </a:rPr>
              <a:t> </a:t>
            </a:r>
            <a:r>
              <a:rPr sz="2000" dirty="0">
                <a:latin typeface="Times New Roman"/>
                <a:cs typeface="Times New Roman"/>
              </a:rPr>
              <a:t>resistor</a:t>
            </a:r>
            <a:r>
              <a:rPr sz="2000" spc="-45" dirty="0">
                <a:latin typeface="Times New Roman"/>
                <a:cs typeface="Times New Roman"/>
              </a:rPr>
              <a:t> </a:t>
            </a:r>
            <a:r>
              <a:rPr sz="2000" dirty="0">
                <a:latin typeface="Times New Roman"/>
                <a:cs typeface="Times New Roman"/>
              </a:rPr>
              <a:t>whose</a:t>
            </a:r>
            <a:r>
              <a:rPr sz="2000" spc="-5" dirty="0">
                <a:latin typeface="Times New Roman"/>
                <a:cs typeface="Times New Roman"/>
              </a:rPr>
              <a:t> </a:t>
            </a:r>
            <a:r>
              <a:rPr sz="2000" spc="-10" dirty="0">
                <a:latin typeface="Times New Roman"/>
                <a:cs typeface="Times New Roman"/>
              </a:rPr>
              <a:t>temperature coefficient</a:t>
            </a:r>
            <a:r>
              <a:rPr sz="2000" spc="-25" dirty="0">
                <a:latin typeface="Times New Roman"/>
                <a:cs typeface="Times New Roman"/>
              </a:rPr>
              <a:t> </a:t>
            </a:r>
            <a:r>
              <a:rPr sz="2000" dirty="0">
                <a:latin typeface="Times New Roman"/>
                <a:cs typeface="Times New Roman"/>
              </a:rPr>
              <a:t>of</a:t>
            </a:r>
            <a:r>
              <a:rPr sz="2000" spc="-50" dirty="0">
                <a:latin typeface="Times New Roman"/>
                <a:cs typeface="Times New Roman"/>
              </a:rPr>
              <a:t> </a:t>
            </a:r>
            <a:r>
              <a:rPr sz="2000" dirty="0">
                <a:latin typeface="Times New Roman"/>
                <a:cs typeface="Times New Roman"/>
              </a:rPr>
              <a:t>resistivity</a:t>
            </a:r>
            <a:r>
              <a:rPr sz="2000" spc="-30" dirty="0">
                <a:latin typeface="Times New Roman"/>
                <a:cs typeface="Times New Roman"/>
              </a:rPr>
              <a:t> </a:t>
            </a:r>
            <a:r>
              <a:rPr sz="2000" dirty="0">
                <a:latin typeface="Times New Roman"/>
                <a:cs typeface="Times New Roman"/>
              </a:rPr>
              <a:t>(α)</a:t>
            </a:r>
            <a:r>
              <a:rPr sz="2000" spc="-50" dirty="0">
                <a:latin typeface="Times New Roman"/>
                <a:cs typeface="Times New Roman"/>
              </a:rPr>
              <a:t> </a:t>
            </a:r>
            <a:r>
              <a:rPr sz="2000" dirty="0">
                <a:latin typeface="Times New Roman"/>
                <a:cs typeface="Times New Roman"/>
              </a:rPr>
              <a:t>is</a:t>
            </a:r>
            <a:r>
              <a:rPr sz="2000" spc="-50" dirty="0">
                <a:latin typeface="Times New Roman"/>
                <a:cs typeface="Times New Roman"/>
              </a:rPr>
              <a:t> </a:t>
            </a:r>
            <a:r>
              <a:rPr sz="2000" dirty="0">
                <a:latin typeface="Times New Roman"/>
                <a:cs typeface="Times New Roman"/>
              </a:rPr>
              <a:t>high</a:t>
            </a:r>
            <a:r>
              <a:rPr sz="2000" spc="-5" dirty="0">
                <a:latin typeface="Times New Roman"/>
                <a:cs typeface="Times New Roman"/>
              </a:rPr>
              <a:t> </a:t>
            </a:r>
            <a:r>
              <a:rPr sz="2000" dirty="0">
                <a:latin typeface="Times New Roman"/>
                <a:cs typeface="Times New Roman"/>
              </a:rPr>
              <a:t>and</a:t>
            </a:r>
            <a:r>
              <a:rPr sz="2000" spc="-30" dirty="0">
                <a:latin typeface="Times New Roman"/>
                <a:cs typeface="Times New Roman"/>
              </a:rPr>
              <a:t> </a:t>
            </a:r>
            <a:r>
              <a:rPr sz="2000" dirty="0">
                <a:latin typeface="Times New Roman"/>
                <a:cs typeface="Times New Roman"/>
              </a:rPr>
              <a:t>predictable</a:t>
            </a:r>
            <a:r>
              <a:rPr sz="2000" spc="-80" dirty="0">
                <a:latin typeface="Times New Roman"/>
                <a:cs typeface="Times New Roman"/>
              </a:rPr>
              <a:t> </a:t>
            </a:r>
            <a:r>
              <a:rPr sz="2000" spc="-10" dirty="0">
                <a:latin typeface="Times New Roman"/>
                <a:cs typeface="Times New Roman"/>
              </a:rPr>
              <a:t>(α≥10</a:t>
            </a:r>
            <a:r>
              <a:rPr sz="2025" spc="-15" baseline="24691" dirty="0">
                <a:latin typeface="Times New Roman"/>
                <a:cs typeface="Times New Roman"/>
              </a:rPr>
              <a:t>-</a:t>
            </a:r>
            <a:r>
              <a:rPr sz="2025" spc="-37" baseline="24691" dirty="0">
                <a:latin typeface="Times New Roman"/>
                <a:cs typeface="Times New Roman"/>
              </a:rPr>
              <a:t>5</a:t>
            </a:r>
            <a:r>
              <a:rPr sz="2000" spc="-25" dirty="0">
                <a:latin typeface="Times New Roman"/>
                <a:cs typeface="Times New Roman"/>
              </a:rPr>
              <a:t>).</a:t>
            </a:r>
            <a:endParaRPr sz="2000" dirty="0">
              <a:latin typeface="Times New Roman"/>
              <a:cs typeface="Times New Roman"/>
            </a:endParaRPr>
          </a:p>
          <a:p>
            <a:pPr marL="25400" marR="17780">
              <a:lnSpc>
                <a:spcPct val="100000"/>
              </a:lnSpc>
              <a:spcBef>
                <a:spcPts val="5"/>
              </a:spcBef>
            </a:pPr>
            <a:r>
              <a:rPr sz="2000" spc="-20" dirty="0">
                <a:latin typeface="Times New Roman"/>
                <a:cs typeface="Times New Roman"/>
              </a:rPr>
              <a:t>A</a:t>
            </a:r>
            <a:r>
              <a:rPr sz="2000" spc="-120" dirty="0">
                <a:latin typeface="Times New Roman"/>
                <a:cs typeface="Times New Roman"/>
              </a:rPr>
              <a:t> </a:t>
            </a:r>
            <a:r>
              <a:rPr sz="2000" dirty="0">
                <a:latin typeface="Times New Roman"/>
                <a:cs typeface="Times New Roman"/>
              </a:rPr>
              <a:t>strong</a:t>
            </a:r>
            <a:r>
              <a:rPr sz="2000" spc="-110" dirty="0">
                <a:latin typeface="Times New Roman"/>
                <a:cs typeface="Times New Roman"/>
              </a:rPr>
              <a:t> </a:t>
            </a:r>
            <a:r>
              <a:rPr sz="2000" dirty="0">
                <a:latin typeface="Times New Roman"/>
                <a:cs typeface="Times New Roman"/>
              </a:rPr>
              <a:t>(α)</a:t>
            </a:r>
            <a:r>
              <a:rPr sz="2000" spc="-50" dirty="0">
                <a:latin typeface="Times New Roman"/>
                <a:cs typeface="Times New Roman"/>
              </a:rPr>
              <a:t> </a:t>
            </a:r>
            <a:r>
              <a:rPr sz="2000" dirty="0">
                <a:latin typeface="Times New Roman"/>
                <a:cs typeface="Times New Roman"/>
              </a:rPr>
              <a:t>allows</a:t>
            </a:r>
            <a:r>
              <a:rPr sz="2000" spc="-25" dirty="0">
                <a:latin typeface="Times New Roman"/>
                <a:cs typeface="Times New Roman"/>
              </a:rPr>
              <a:t> </a:t>
            </a:r>
            <a:r>
              <a:rPr sz="2000" dirty="0">
                <a:latin typeface="Times New Roman"/>
                <a:cs typeface="Times New Roman"/>
              </a:rPr>
              <a:t>to</a:t>
            </a:r>
            <a:r>
              <a:rPr sz="2000" spc="-45" dirty="0">
                <a:latin typeface="Times New Roman"/>
                <a:cs typeface="Times New Roman"/>
              </a:rPr>
              <a:t> </a:t>
            </a:r>
            <a:r>
              <a:rPr sz="2000" dirty="0">
                <a:latin typeface="Times New Roman"/>
                <a:cs typeface="Times New Roman"/>
              </a:rPr>
              <a:t>fabricate</a:t>
            </a:r>
            <a:r>
              <a:rPr sz="2000" spc="-70" dirty="0">
                <a:latin typeface="Times New Roman"/>
                <a:cs typeface="Times New Roman"/>
              </a:rPr>
              <a:t> </a:t>
            </a:r>
            <a:r>
              <a:rPr sz="2000" dirty="0">
                <a:latin typeface="Times New Roman"/>
                <a:cs typeface="Times New Roman"/>
              </a:rPr>
              <a:t>a</a:t>
            </a:r>
            <a:r>
              <a:rPr sz="2000" spc="-50" dirty="0">
                <a:latin typeface="Times New Roman"/>
                <a:cs typeface="Times New Roman"/>
              </a:rPr>
              <a:t> </a:t>
            </a:r>
            <a:r>
              <a:rPr sz="2000" dirty="0">
                <a:latin typeface="Times New Roman"/>
                <a:cs typeface="Times New Roman"/>
              </a:rPr>
              <a:t>temperature</a:t>
            </a:r>
            <a:r>
              <a:rPr sz="2000" spc="-35" dirty="0">
                <a:latin typeface="Times New Roman"/>
                <a:cs typeface="Times New Roman"/>
              </a:rPr>
              <a:t> </a:t>
            </a:r>
            <a:r>
              <a:rPr sz="2000" dirty="0">
                <a:latin typeface="Times New Roman"/>
                <a:cs typeface="Times New Roman"/>
              </a:rPr>
              <a:t>sensor</a:t>
            </a:r>
            <a:r>
              <a:rPr sz="2000" spc="-55" dirty="0">
                <a:latin typeface="Times New Roman"/>
                <a:cs typeface="Times New Roman"/>
              </a:rPr>
              <a:t> </a:t>
            </a:r>
            <a:r>
              <a:rPr sz="2000" dirty="0">
                <a:latin typeface="Times New Roman"/>
                <a:cs typeface="Times New Roman"/>
              </a:rPr>
              <a:t>known</a:t>
            </a:r>
            <a:r>
              <a:rPr sz="2000" spc="20" dirty="0">
                <a:latin typeface="Times New Roman"/>
                <a:cs typeface="Times New Roman"/>
              </a:rPr>
              <a:t> </a:t>
            </a:r>
            <a:r>
              <a:rPr sz="2000" dirty="0">
                <a:latin typeface="Times New Roman"/>
                <a:cs typeface="Times New Roman"/>
              </a:rPr>
              <a:t>as</a:t>
            </a:r>
            <a:r>
              <a:rPr sz="2000" spc="-60" dirty="0">
                <a:latin typeface="Times New Roman"/>
                <a:cs typeface="Times New Roman"/>
              </a:rPr>
              <a:t> </a:t>
            </a:r>
            <a:r>
              <a:rPr sz="2000" dirty="0">
                <a:latin typeface="Times New Roman"/>
                <a:cs typeface="Times New Roman"/>
              </a:rPr>
              <a:t>a </a:t>
            </a:r>
            <a:r>
              <a:rPr sz="2000" b="1" dirty="0">
                <a:latin typeface="Times New Roman"/>
                <a:cs typeface="Times New Roman"/>
              </a:rPr>
              <a:t>thermistor</a:t>
            </a:r>
            <a:r>
              <a:rPr sz="2000" b="1" spc="-20" dirty="0">
                <a:latin typeface="Times New Roman"/>
                <a:cs typeface="Times New Roman"/>
              </a:rPr>
              <a:t> </a:t>
            </a:r>
            <a:r>
              <a:rPr sz="2000" spc="-10" dirty="0">
                <a:latin typeface="Times New Roman"/>
                <a:cs typeface="Times New Roman"/>
              </a:rPr>
              <a:t>(thermal </a:t>
            </a:r>
            <a:r>
              <a:rPr sz="2000" dirty="0">
                <a:latin typeface="Times New Roman"/>
                <a:cs typeface="Times New Roman"/>
              </a:rPr>
              <a:t>and</a:t>
            </a:r>
            <a:r>
              <a:rPr sz="2000" spc="-70" dirty="0">
                <a:latin typeface="Times New Roman"/>
                <a:cs typeface="Times New Roman"/>
              </a:rPr>
              <a:t> </a:t>
            </a:r>
            <a:r>
              <a:rPr sz="2000" dirty="0">
                <a:latin typeface="Times New Roman"/>
                <a:cs typeface="Times New Roman"/>
              </a:rPr>
              <a:t>resistor)</a:t>
            </a:r>
            <a:r>
              <a:rPr sz="2000" spc="-75" dirty="0">
                <a:latin typeface="Times New Roman"/>
                <a:cs typeface="Times New Roman"/>
              </a:rPr>
              <a:t> </a:t>
            </a:r>
            <a:r>
              <a:rPr sz="2000" dirty="0">
                <a:latin typeface="Times New Roman"/>
                <a:cs typeface="Times New Roman"/>
              </a:rPr>
              <a:t>and</a:t>
            </a:r>
            <a:r>
              <a:rPr sz="2000" spc="-50" dirty="0">
                <a:latin typeface="Times New Roman"/>
                <a:cs typeface="Times New Roman"/>
              </a:rPr>
              <a:t> </a:t>
            </a:r>
            <a:r>
              <a:rPr sz="2000" dirty="0">
                <a:latin typeface="Times New Roman"/>
                <a:cs typeface="Times New Roman"/>
              </a:rPr>
              <a:t>the</a:t>
            </a:r>
            <a:r>
              <a:rPr sz="2000" spc="-35" dirty="0">
                <a:latin typeface="Times New Roman"/>
                <a:cs typeface="Times New Roman"/>
              </a:rPr>
              <a:t> </a:t>
            </a:r>
            <a:r>
              <a:rPr sz="2000" b="1" dirty="0">
                <a:latin typeface="Times New Roman"/>
                <a:cs typeface="Times New Roman"/>
              </a:rPr>
              <a:t>Resistive</a:t>
            </a:r>
            <a:r>
              <a:rPr sz="2000" b="1" spc="-80" dirty="0">
                <a:latin typeface="Times New Roman"/>
                <a:cs typeface="Times New Roman"/>
              </a:rPr>
              <a:t> </a:t>
            </a:r>
            <a:r>
              <a:rPr sz="2000" b="1" spc="-25" dirty="0">
                <a:latin typeface="Times New Roman"/>
                <a:cs typeface="Times New Roman"/>
              </a:rPr>
              <a:t>Temperature</a:t>
            </a:r>
            <a:r>
              <a:rPr sz="2000" b="1" spc="5" dirty="0">
                <a:latin typeface="Times New Roman"/>
                <a:cs typeface="Times New Roman"/>
              </a:rPr>
              <a:t> </a:t>
            </a:r>
            <a:r>
              <a:rPr sz="2000" b="1" dirty="0">
                <a:latin typeface="Times New Roman"/>
                <a:cs typeface="Times New Roman"/>
              </a:rPr>
              <a:t>Detector</a:t>
            </a:r>
            <a:r>
              <a:rPr sz="2000" b="1" spc="-70" dirty="0">
                <a:latin typeface="Times New Roman"/>
                <a:cs typeface="Times New Roman"/>
              </a:rPr>
              <a:t> </a:t>
            </a:r>
            <a:r>
              <a:rPr sz="2000" spc="-10" dirty="0">
                <a:latin typeface="Times New Roman"/>
                <a:cs typeface="Times New Roman"/>
              </a:rPr>
              <a:t>(RTD).</a:t>
            </a:r>
            <a:endParaRPr sz="2000" dirty="0">
              <a:latin typeface="Times New Roman"/>
              <a:cs typeface="Times New Roman"/>
            </a:endParaRPr>
          </a:p>
          <a:p>
            <a:pPr marL="25400">
              <a:lnSpc>
                <a:spcPct val="100000"/>
              </a:lnSpc>
            </a:pPr>
            <a:r>
              <a:rPr sz="2000" dirty="0">
                <a:latin typeface="Times New Roman"/>
                <a:cs typeface="Times New Roman"/>
              </a:rPr>
              <a:t>The</a:t>
            </a:r>
            <a:r>
              <a:rPr sz="2000" spc="-80" dirty="0">
                <a:latin typeface="Times New Roman"/>
                <a:cs typeface="Times New Roman"/>
              </a:rPr>
              <a:t> </a:t>
            </a:r>
            <a:r>
              <a:rPr sz="2000" dirty="0">
                <a:latin typeface="Times New Roman"/>
                <a:cs typeface="Times New Roman"/>
              </a:rPr>
              <a:t>most</a:t>
            </a:r>
            <a:r>
              <a:rPr sz="2000" spc="-45" dirty="0">
                <a:latin typeface="Times New Roman"/>
                <a:cs typeface="Times New Roman"/>
              </a:rPr>
              <a:t> </a:t>
            </a:r>
            <a:r>
              <a:rPr sz="2000" dirty="0">
                <a:latin typeface="Times New Roman"/>
                <a:cs typeface="Times New Roman"/>
              </a:rPr>
              <a:t>popular</a:t>
            </a:r>
            <a:r>
              <a:rPr sz="2000" spc="-75" dirty="0">
                <a:latin typeface="Times New Roman"/>
                <a:cs typeface="Times New Roman"/>
              </a:rPr>
              <a:t> </a:t>
            </a:r>
            <a:r>
              <a:rPr sz="2000" spc="-20" dirty="0">
                <a:latin typeface="Times New Roman"/>
                <a:cs typeface="Times New Roman"/>
              </a:rPr>
              <a:t>RTD</a:t>
            </a:r>
            <a:r>
              <a:rPr sz="2000" spc="-70" dirty="0">
                <a:latin typeface="Times New Roman"/>
                <a:cs typeface="Times New Roman"/>
              </a:rPr>
              <a:t> </a:t>
            </a:r>
            <a:r>
              <a:rPr sz="2000" dirty="0">
                <a:latin typeface="Times New Roman"/>
                <a:cs typeface="Times New Roman"/>
              </a:rPr>
              <a:t>is</a:t>
            </a:r>
            <a:r>
              <a:rPr sz="2000" spc="-65" dirty="0">
                <a:latin typeface="Times New Roman"/>
                <a:cs typeface="Times New Roman"/>
              </a:rPr>
              <a:t> </a:t>
            </a:r>
            <a:r>
              <a:rPr sz="2000" dirty="0">
                <a:latin typeface="Times New Roman"/>
                <a:cs typeface="Times New Roman"/>
              </a:rPr>
              <a:t>a</a:t>
            </a:r>
            <a:r>
              <a:rPr sz="2000" spc="-60" dirty="0">
                <a:latin typeface="Times New Roman"/>
                <a:cs typeface="Times New Roman"/>
              </a:rPr>
              <a:t> </a:t>
            </a:r>
            <a:r>
              <a:rPr sz="2000" dirty="0">
                <a:latin typeface="Times New Roman"/>
                <a:cs typeface="Times New Roman"/>
              </a:rPr>
              <a:t>platinum</a:t>
            </a:r>
            <a:r>
              <a:rPr sz="2000" spc="-55" dirty="0">
                <a:latin typeface="Times New Roman"/>
                <a:cs typeface="Times New Roman"/>
              </a:rPr>
              <a:t> </a:t>
            </a:r>
            <a:r>
              <a:rPr sz="2000" dirty="0">
                <a:latin typeface="Times New Roman"/>
                <a:cs typeface="Times New Roman"/>
              </a:rPr>
              <a:t>(Pt)</a:t>
            </a:r>
            <a:r>
              <a:rPr sz="2000" spc="-95" dirty="0">
                <a:latin typeface="Times New Roman"/>
                <a:cs typeface="Times New Roman"/>
              </a:rPr>
              <a:t> </a:t>
            </a:r>
            <a:r>
              <a:rPr sz="2000" dirty="0">
                <a:latin typeface="Times New Roman"/>
                <a:cs typeface="Times New Roman"/>
              </a:rPr>
              <a:t>temperature</a:t>
            </a:r>
            <a:r>
              <a:rPr sz="2000" spc="-40" dirty="0">
                <a:latin typeface="Times New Roman"/>
                <a:cs typeface="Times New Roman"/>
              </a:rPr>
              <a:t> </a:t>
            </a:r>
            <a:r>
              <a:rPr sz="2000" spc="-10" dirty="0">
                <a:latin typeface="Times New Roman"/>
                <a:cs typeface="Times New Roman"/>
              </a:rPr>
              <a:t>sensor,</a:t>
            </a:r>
            <a:r>
              <a:rPr sz="2000" spc="-60" dirty="0">
                <a:latin typeface="Times New Roman"/>
                <a:cs typeface="Times New Roman"/>
              </a:rPr>
              <a:t> </a:t>
            </a:r>
            <a:r>
              <a:rPr sz="2000" dirty="0">
                <a:latin typeface="Times New Roman"/>
                <a:cs typeface="Times New Roman"/>
              </a:rPr>
              <a:t>which</a:t>
            </a:r>
            <a:r>
              <a:rPr sz="2000" spc="-10" dirty="0">
                <a:latin typeface="Times New Roman"/>
                <a:cs typeface="Times New Roman"/>
              </a:rPr>
              <a:t> </a:t>
            </a:r>
            <a:r>
              <a:rPr sz="2000" dirty="0">
                <a:latin typeface="Times New Roman"/>
                <a:cs typeface="Times New Roman"/>
              </a:rPr>
              <a:t>operates</a:t>
            </a:r>
            <a:r>
              <a:rPr sz="2000" spc="-85" dirty="0">
                <a:latin typeface="Times New Roman"/>
                <a:cs typeface="Times New Roman"/>
              </a:rPr>
              <a:t> </a:t>
            </a:r>
            <a:r>
              <a:rPr sz="2000" dirty="0">
                <a:latin typeface="Times New Roman"/>
                <a:cs typeface="Times New Roman"/>
              </a:rPr>
              <a:t>over</a:t>
            </a:r>
            <a:r>
              <a:rPr sz="2000" spc="-60" dirty="0">
                <a:latin typeface="Times New Roman"/>
                <a:cs typeface="Times New Roman"/>
              </a:rPr>
              <a:t> </a:t>
            </a:r>
            <a:r>
              <a:rPr sz="2000" spc="-50" dirty="0">
                <a:latin typeface="Times New Roman"/>
                <a:cs typeface="Times New Roman"/>
              </a:rPr>
              <a:t>a</a:t>
            </a:r>
            <a:endParaRPr sz="2000" dirty="0">
              <a:latin typeface="Times New Roman"/>
              <a:cs typeface="Times New Roman"/>
            </a:endParaRPr>
          </a:p>
          <a:p>
            <a:pPr marL="25400">
              <a:lnSpc>
                <a:spcPct val="100000"/>
              </a:lnSpc>
            </a:pPr>
            <a:r>
              <a:rPr sz="2000" dirty="0">
                <a:latin typeface="Times New Roman"/>
                <a:cs typeface="Times New Roman"/>
              </a:rPr>
              <a:t>temperature</a:t>
            </a:r>
            <a:r>
              <a:rPr sz="2000" spc="-45" dirty="0">
                <a:latin typeface="Times New Roman"/>
                <a:cs typeface="Times New Roman"/>
              </a:rPr>
              <a:t> </a:t>
            </a:r>
            <a:r>
              <a:rPr sz="2000" dirty="0">
                <a:latin typeface="Times New Roman"/>
                <a:cs typeface="Times New Roman"/>
              </a:rPr>
              <a:t>range</a:t>
            </a:r>
            <a:r>
              <a:rPr sz="2000" spc="-45" dirty="0">
                <a:latin typeface="Times New Roman"/>
                <a:cs typeface="Times New Roman"/>
              </a:rPr>
              <a:t> </a:t>
            </a:r>
            <a:r>
              <a:rPr sz="2000" dirty="0">
                <a:latin typeface="Times New Roman"/>
                <a:cs typeface="Times New Roman"/>
              </a:rPr>
              <a:t>from</a:t>
            </a:r>
            <a:r>
              <a:rPr sz="2000" spc="-80" dirty="0">
                <a:latin typeface="Times New Roman"/>
                <a:cs typeface="Times New Roman"/>
              </a:rPr>
              <a:t> </a:t>
            </a:r>
            <a:r>
              <a:rPr sz="2000" dirty="0">
                <a:latin typeface="Times New Roman"/>
                <a:cs typeface="Times New Roman"/>
              </a:rPr>
              <a:t>about</a:t>
            </a:r>
            <a:r>
              <a:rPr sz="2000" spc="-15" dirty="0">
                <a:latin typeface="Times New Roman"/>
                <a:cs typeface="Times New Roman"/>
              </a:rPr>
              <a:t> </a:t>
            </a:r>
            <a:r>
              <a:rPr sz="2000" dirty="0">
                <a:latin typeface="Times New Roman"/>
                <a:cs typeface="Times New Roman"/>
              </a:rPr>
              <a:t>200°C</a:t>
            </a:r>
            <a:r>
              <a:rPr sz="2000" spc="-55" dirty="0">
                <a:latin typeface="Times New Roman"/>
                <a:cs typeface="Times New Roman"/>
              </a:rPr>
              <a:t> </a:t>
            </a:r>
            <a:r>
              <a:rPr sz="2000" dirty="0">
                <a:latin typeface="Times New Roman"/>
                <a:cs typeface="Times New Roman"/>
              </a:rPr>
              <a:t>to</a:t>
            </a:r>
            <a:r>
              <a:rPr sz="2000" spc="-40" dirty="0">
                <a:latin typeface="Times New Roman"/>
                <a:cs typeface="Times New Roman"/>
              </a:rPr>
              <a:t> </a:t>
            </a:r>
            <a:r>
              <a:rPr sz="2000" dirty="0">
                <a:latin typeface="Times New Roman"/>
                <a:cs typeface="Times New Roman"/>
              </a:rPr>
              <a:t>over</a:t>
            </a:r>
            <a:r>
              <a:rPr sz="2000" spc="-25" dirty="0">
                <a:latin typeface="Times New Roman"/>
                <a:cs typeface="Times New Roman"/>
              </a:rPr>
              <a:t> </a:t>
            </a:r>
            <a:r>
              <a:rPr sz="2000" spc="-10" dirty="0">
                <a:latin typeface="Times New Roman"/>
                <a:cs typeface="Times New Roman"/>
              </a:rPr>
              <a:t>600°C.</a:t>
            </a:r>
            <a:endParaRPr sz="2000" dirty="0">
              <a:latin typeface="Times New Roman"/>
              <a:cs typeface="Times New Roman"/>
            </a:endParaRPr>
          </a:p>
          <a:p>
            <a:pPr marL="482600" marR="4928235" indent="-457834">
              <a:lnSpc>
                <a:spcPct val="100000"/>
              </a:lnSpc>
              <a:spcBef>
                <a:spcPts val="725"/>
              </a:spcBef>
              <a:buFont typeface="Wingdings"/>
              <a:buChar char=""/>
              <a:tabLst>
                <a:tab pos="482600" algn="l"/>
              </a:tabLst>
            </a:pPr>
            <a:r>
              <a:rPr sz="2000" dirty="0">
                <a:latin typeface="Times New Roman"/>
                <a:cs typeface="Times New Roman"/>
              </a:rPr>
              <a:t>For</a:t>
            </a:r>
            <a:r>
              <a:rPr sz="2000" spc="-80" dirty="0">
                <a:latin typeface="Times New Roman"/>
                <a:cs typeface="Times New Roman"/>
              </a:rPr>
              <a:t> </a:t>
            </a:r>
            <a:r>
              <a:rPr sz="2000" dirty="0">
                <a:latin typeface="Times New Roman"/>
                <a:cs typeface="Times New Roman"/>
              </a:rPr>
              <a:t>a</a:t>
            </a:r>
            <a:r>
              <a:rPr sz="2000" spc="-40" dirty="0">
                <a:latin typeface="Times New Roman"/>
                <a:cs typeface="Times New Roman"/>
              </a:rPr>
              <a:t> </a:t>
            </a:r>
            <a:r>
              <a:rPr sz="2000" dirty="0">
                <a:latin typeface="Times New Roman"/>
                <a:cs typeface="Times New Roman"/>
              </a:rPr>
              <a:t>calibrating</a:t>
            </a:r>
            <a:r>
              <a:rPr sz="2000" spc="-55" dirty="0">
                <a:latin typeface="Times New Roman"/>
                <a:cs typeface="Times New Roman"/>
              </a:rPr>
              <a:t> </a:t>
            </a:r>
            <a:r>
              <a:rPr sz="2000" dirty="0">
                <a:latin typeface="Times New Roman"/>
                <a:cs typeface="Times New Roman"/>
              </a:rPr>
              <a:t>resistance</a:t>
            </a:r>
            <a:r>
              <a:rPr sz="2000" spc="-15" dirty="0">
                <a:latin typeface="Times New Roman"/>
                <a:cs typeface="Times New Roman"/>
              </a:rPr>
              <a:t> </a:t>
            </a:r>
            <a:r>
              <a:rPr sz="2000" dirty="0">
                <a:latin typeface="Times New Roman"/>
                <a:cs typeface="Times New Roman"/>
              </a:rPr>
              <a:t>R</a:t>
            </a:r>
            <a:r>
              <a:rPr sz="2025" baseline="-20576" dirty="0">
                <a:latin typeface="Times New Roman"/>
                <a:cs typeface="Times New Roman"/>
              </a:rPr>
              <a:t>0</a:t>
            </a:r>
            <a:r>
              <a:rPr sz="2025" spc="179" baseline="-20576" dirty="0">
                <a:latin typeface="Times New Roman"/>
                <a:cs typeface="Times New Roman"/>
              </a:rPr>
              <a:t> </a:t>
            </a:r>
            <a:r>
              <a:rPr sz="2000" spc="-25" dirty="0">
                <a:latin typeface="Times New Roman"/>
                <a:cs typeface="Times New Roman"/>
              </a:rPr>
              <a:t>at </a:t>
            </a:r>
            <a:r>
              <a:rPr sz="2000" dirty="0">
                <a:latin typeface="Times New Roman"/>
                <a:cs typeface="Times New Roman"/>
              </a:rPr>
              <a:t>0°C,</a:t>
            </a:r>
            <a:r>
              <a:rPr sz="2000" spc="-40" dirty="0">
                <a:latin typeface="Times New Roman"/>
                <a:cs typeface="Times New Roman"/>
              </a:rPr>
              <a:t> </a:t>
            </a:r>
            <a:r>
              <a:rPr sz="2000" dirty="0">
                <a:latin typeface="Times New Roman"/>
                <a:cs typeface="Times New Roman"/>
              </a:rPr>
              <a:t>use</a:t>
            </a:r>
            <a:r>
              <a:rPr sz="2000" spc="-40" dirty="0">
                <a:latin typeface="Times New Roman"/>
                <a:cs typeface="Times New Roman"/>
              </a:rPr>
              <a:t> </a:t>
            </a:r>
            <a:r>
              <a:rPr sz="2000" dirty="0">
                <a:latin typeface="Times New Roman"/>
                <a:cs typeface="Times New Roman"/>
              </a:rPr>
              <a:t>best</a:t>
            </a:r>
            <a:r>
              <a:rPr sz="2000" spc="-45" dirty="0">
                <a:latin typeface="Times New Roman"/>
                <a:cs typeface="Times New Roman"/>
              </a:rPr>
              <a:t> </a:t>
            </a:r>
            <a:r>
              <a:rPr sz="2000" dirty="0">
                <a:latin typeface="Times New Roman"/>
                <a:cs typeface="Times New Roman"/>
              </a:rPr>
              <a:t>fit</a:t>
            </a:r>
            <a:r>
              <a:rPr sz="2000" spc="-50" dirty="0">
                <a:latin typeface="Times New Roman"/>
                <a:cs typeface="Times New Roman"/>
              </a:rPr>
              <a:t> </a:t>
            </a:r>
            <a:r>
              <a:rPr sz="2000" dirty="0">
                <a:latin typeface="Times New Roman"/>
                <a:cs typeface="Times New Roman"/>
              </a:rPr>
              <a:t>straight</a:t>
            </a:r>
            <a:r>
              <a:rPr sz="2000" spc="-50" dirty="0">
                <a:latin typeface="Times New Roman"/>
                <a:cs typeface="Times New Roman"/>
              </a:rPr>
              <a:t> </a:t>
            </a:r>
            <a:r>
              <a:rPr sz="2000" spc="-20" dirty="0">
                <a:latin typeface="Times New Roman"/>
                <a:cs typeface="Times New Roman"/>
              </a:rPr>
              <a:t>line; </a:t>
            </a:r>
            <a:r>
              <a:rPr sz="2000" spc="-10" dirty="0">
                <a:latin typeface="Times New Roman"/>
                <a:cs typeface="Times New Roman"/>
              </a:rPr>
              <a:t>equation;</a:t>
            </a:r>
            <a:endParaRPr sz="2000" dirty="0">
              <a:latin typeface="Times New Roman"/>
              <a:cs typeface="Times New Roman"/>
            </a:endParaRPr>
          </a:p>
          <a:p>
            <a:pPr>
              <a:lnSpc>
                <a:spcPct val="100000"/>
              </a:lnSpc>
              <a:spcBef>
                <a:spcPts val="45"/>
              </a:spcBef>
              <a:buFont typeface="Wingdings"/>
              <a:buChar char=""/>
            </a:pPr>
            <a:endParaRPr sz="2050" dirty="0">
              <a:latin typeface="Times New Roman"/>
              <a:cs typeface="Times New Roman"/>
            </a:endParaRPr>
          </a:p>
          <a:p>
            <a:pPr marL="482600" marR="4558665" indent="-457834">
              <a:lnSpc>
                <a:spcPct val="100000"/>
              </a:lnSpc>
              <a:buFont typeface="Wingdings"/>
              <a:buChar char=""/>
              <a:tabLst>
                <a:tab pos="482600" algn="l"/>
              </a:tabLst>
            </a:pPr>
            <a:r>
              <a:rPr sz="2000" dirty="0">
                <a:latin typeface="Times New Roman"/>
                <a:cs typeface="Times New Roman"/>
              </a:rPr>
              <a:t>For</a:t>
            </a:r>
            <a:r>
              <a:rPr sz="2000" spc="-7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dirty="0">
                <a:latin typeface="Times New Roman"/>
                <a:cs typeface="Times New Roman"/>
              </a:rPr>
              <a:t>better</a:t>
            </a:r>
            <a:r>
              <a:rPr sz="2000" spc="-50" dirty="0">
                <a:latin typeface="Times New Roman"/>
                <a:cs typeface="Times New Roman"/>
              </a:rPr>
              <a:t> </a:t>
            </a:r>
            <a:r>
              <a:rPr sz="2000" dirty="0">
                <a:latin typeface="Times New Roman"/>
                <a:cs typeface="Times New Roman"/>
              </a:rPr>
              <a:t>accuracy</a:t>
            </a:r>
            <a:r>
              <a:rPr sz="2000" spc="-20" dirty="0">
                <a:latin typeface="Times New Roman"/>
                <a:cs typeface="Times New Roman"/>
              </a:rPr>
              <a:t> </a:t>
            </a:r>
            <a:r>
              <a:rPr sz="2000" dirty="0">
                <a:latin typeface="Times New Roman"/>
                <a:cs typeface="Times New Roman"/>
              </a:rPr>
              <a:t>use</a:t>
            </a:r>
            <a:r>
              <a:rPr sz="2000" spc="-1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dirty="0">
                <a:latin typeface="Times New Roman"/>
                <a:cs typeface="Times New Roman"/>
              </a:rPr>
              <a:t>2</a:t>
            </a:r>
            <a:r>
              <a:rPr sz="2025" baseline="24691" dirty="0">
                <a:latin typeface="Times New Roman"/>
                <a:cs typeface="Times New Roman"/>
              </a:rPr>
              <a:t>nd</a:t>
            </a:r>
            <a:r>
              <a:rPr sz="2025" spc="165" baseline="24691" dirty="0">
                <a:latin typeface="Times New Roman"/>
                <a:cs typeface="Times New Roman"/>
              </a:rPr>
              <a:t> </a:t>
            </a:r>
            <a:r>
              <a:rPr sz="2000" spc="-10" dirty="0">
                <a:latin typeface="Times New Roman"/>
                <a:cs typeface="Times New Roman"/>
              </a:rPr>
              <a:t>order polynomial</a:t>
            </a:r>
            <a:r>
              <a:rPr sz="2000" spc="-55" dirty="0">
                <a:latin typeface="Times New Roman"/>
                <a:cs typeface="Times New Roman"/>
              </a:rPr>
              <a:t> </a:t>
            </a:r>
            <a:r>
              <a:rPr sz="2000" dirty="0">
                <a:latin typeface="Times New Roman"/>
                <a:cs typeface="Times New Roman"/>
              </a:rPr>
              <a:t>which gives</a:t>
            </a:r>
            <a:r>
              <a:rPr sz="2000" spc="-60" dirty="0">
                <a:latin typeface="Times New Roman"/>
                <a:cs typeface="Times New Roman"/>
              </a:rPr>
              <a:t> </a:t>
            </a:r>
            <a:r>
              <a:rPr sz="2000" spc="-10" dirty="0">
                <a:latin typeface="Times New Roman"/>
                <a:cs typeface="Times New Roman"/>
              </a:rPr>
              <a:t>accuracy </a:t>
            </a:r>
            <a:r>
              <a:rPr sz="2000" dirty="0">
                <a:latin typeface="Times New Roman"/>
                <a:cs typeface="Times New Roman"/>
              </a:rPr>
              <a:t>better</a:t>
            </a:r>
            <a:r>
              <a:rPr sz="2000" spc="-45" dirty="0">
                <a:latin typeface="Times New Roman"/>
                <a:cs typeface="Times New Roman"/>
              </a:rPr>
              <a:t> </a:t>
            </a:r>
            <a:r>
              <a:rPr sz="2000" dirty="0">
                <a:latin typeface="Times New Roman"/>
                <a:cs typeface="Times New Roman"/>
              </a:rPr>
              <a:t>than</a:t>
            </a:r>
            <a:r>
              <a:rPr sz="2000" spc="-40" dirty="0">
                <a:latin typeface="Times New Roman"/>
                <a:cs typeface="Times New Roman"/>
              </a:rPr>
              <a:t> </a:t>
            </a:r>
            <a:r>
              <a:rPr sz="2000" spc="-10" dirty="0">
                <a:latin typeface="Times New Roman"/>
                <a:cs typeface="Times New Roman"/>
              </a:rPr>
              <a:t>0.01°C</a:t>
            </a:r>
            <a:endParaRPr sz="2000" dirty="0">
              <a:latin typeface="Times New Roman"/>
              <a:cs typeface="Times New Roman"/>
            </a:endParaRPr>
          </a:p>
        </p:txBody>
      </p:sp>
      <p:pic>
        <p:nvPicPr>
          <p:cNvPr id="4" name="object 4"/>
          <p:cNvPicPr/>
          <p:nvPr/>
        </p:nvPicPr>
        <p:blipFill>
          <a:blip r:embed="rId2" cstate="print"/>
          <a:stretch>
            <a:fillRect/>
          </a:stretch>
        </p:blipFill>
        <p:spPr>
          <a:xfrm>
            <a:off x="1142999" y="3555647"/>
            <a:ext cx="2888307" cy="356722"/>
          </a:xfrm>
          <a:prstGeom prst="rect">
            <a:avLst/>
          </a:prstGeom>
        </p:spPr>
      </p:pic>
      <p:pic>
        <p:nvPicPr>
          <p:cNvPr id="5" name="object 5"/>
          <p:cNvPicPr/>
          <p:nvPr/>
        </p:nvPicPr>
        <p:blipFill>
          <a:blip r:embed="rId3" cstate="print"/>
          <a:stretch>
            <a:fillRect/>
          </a:stretch>
        </p:blipFill>
        <p:spPr>
          <a:xfrm>
            <a:off x="4362450" y="2286001"/>
            <a:ext cx="3867151" cy="3429000"/>
          </a:xfrm>
          <a:prstGeom prst="rect">
            <a:avLst/>
          </a:prstGeom>
        </p:spPr>
      </p:pic>
      <p:pic>
        <p:nvPicPr>
          <p:cNvPr id="6" name="object 6"/>
          <p:cNvPicPr/>
          <p:nvPr/>
        </p:nvPicPr>
        <p:blipFill>
          <a:blip r:embed="rId4" cstate="print"/>
          <a:stretch>
            <a:fillRect/>
          </a:stretch>
        </p:blipFill>
        <p:spPr>
          <a:xfrm>
            <a:off x="914399" y="4534301"/>
            <a:ext cx="3181117" cy="391794"/>
          </a:xfrm>
          <a:prstGeom prst="rect">
            <a:avLst/>
          </a:prstGeom>
        </p:spPr>
      </p:pic>
      <p:sp>
        <p:nvSpPr>
          <p:cNvPr id="7" name="object 7"/>
          <p:cNvSpPr txBox="1">
            <a:spLocks noGrp="1"/>
          </p:cNvSpPr>
          <p:nvPr>
            <p:ph type="ftr" sz="quarter" idx="5"/>
          </p:nvPr>
        </p:nvSpPr>
        <p:spPr>
          <a:xfrm>
            <a:off x="764844" y="6297621"/>
            <a:ext cx="896619"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12700">
              <a:lnSpc>
                <a:spcPts val="1620"/>
              </a:lnSpc>
            </a:pPr>
            <a:r>
              <a:rPr lang="en-IN" spc="-25"/>
              <a:t>AMSS-MSc</a:t>
            </a:r>
            <a:endParaRPr spc="-25" dirty="0"/>
          </a:p>
        </p:txBody>
      </p:sp>
      <p:sp>
        <p:nvSpPr>
          <p:cNvPr id="8" name="object 8"/>
          <p:cNvSpPr txBox="1">
            <a:spLocks noGrp="1"/>
          </p:cNvSpPr>
          <p:nvPr>
            <p:ph type="dt" sz="half" idx="6"/>
          </p:nvPr>
        </p:nvSpPr>
        <p:spPr>
          <a:xfrm>
            <a:off x="3735070" y="6297621"/>
            <a:ext cx="1677670"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12700">
              <a:lnSpc>
                <a:spcPts val="1620"/>
              </a:lnSpc>
            </a:pPr>
            <a:r>
              <a:rPr lang="en-IN"/>
              <a:t>Prof.</a:t>
            </a:r>
            <a:r>
              <a:rPr lang="en-IN" spc="-30"/>
              <a:t> </a:t>
            </a:r>
            <a:r>
              <a:rPr lang="en-IN" spc="-10"/>
              <a:t>Kasim</a:t>
            </a:r>
            <a:r>
              <a:rPr lang="en-IN" spc="-75"/>
              <a:t> </a:t>
            </a:r>
            <a:r>
              <a:rPr lang="en-IN" spc="-30"/>
              <a:t>Al-</a:t>
            </a:r>
            <a:r>
              <a:rPr lang="en-IN" spc="-10"/>
              <a:t>Aubidy</a:t>
            </a:r>
            <a:endParaRPr spc="-10" dirty="0"/>
          </a:p>
        </p:txBody>
      </p:sp>
      <p:sp>
        <p:nvSpPr>
          <p:cNvPr id="9" name="object 9"/>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20</a:t>
            </a:fld>
            <a:endParaRPr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1667" y="1013799"/>
            <a:ext cx="7860665" cy="3120085"/>
          </a:xfrm>
          <a:prstGeom prst="rect">
            <a:avLst/>
          </a:prstGeom>
        </p:spPr>
        <p:txBody>
          <a:bodyPr vert="horz" wrap="square" lIns="0" tIns="11430" rIns="0" bIns="0" rtlCol="0">
            <a:spAutoFit/>
          </a:bodyPr>
          <a:lstStyle/>
          <a:p>
            <a:pPr marL="63500">
              <a:lnSpc>
                <a:spcPct val="100000"/>
              </a:lnSpc>
              <a:spcBef>
                <a:spcPts val="90"/>
              </a:spcBef>
            </a:pPr>
            <a:r>
              <a:rPr sz="2000" b="1" spc="-10" dirty="0">
                <a:latin typeface="Times New Roman"/>
                <a:cs typeface="Times New Roman"/>
              </a:rPr>
              <a:t>Example:</a:t>
            </a:r>
            <a:endParaRPr sz="2000" dirty="0">
              <a:latin typeface="Times New Roman"/>
              <a:cs typeface="Times New Roman"/>
            </a:endParaRPr>
          </a:p>
          <a:p>
            <a:pPr marL="63500" marR="55880">
              <a:lnSpc>
                <a:spcPct val="100000"/>
              </a:lnSpc>
              <a:spcBef>
                <a:spcPts val="5"/>
              </a:spcBef>
            </a:pPr>
            <a:r>
              <a:rPr sz="2000" dirty="0">
                <a:latin typeface="Times New Roman"/>
                <a:cs typeface="Times New Roman"/>
              </a:rPr>
              <a:t>If</a:t>
            </a:r>
            <a:r>
              <a:rPr sz="2000" spc="-55" dirty="0">
                <a:latin typeface="Times New Roman"/>
                <a:cs typeface="Times New Roman"/>
              </a:rPr>
              <a:t> </a:t>
            </a:r>
            <a:r>
              <a:rPr sz="2000" dirty="0">
                <a:latin typeface="Times New Roman"/>
                <a:cs typeface="Times New Roman"/>
              </a:rPr>
              <a:t>a</a:t>
            </a:r>
            <a:r>
              <a:rPr sz="2000" spc="-40" dirty="0">
                <a:latin typeface="Times New Roman"/>
                <a:cs typeface="Times New Roman"/>
              </a:rPr>
              <a:t> </a:t>
            </a:r>
            <a:r>
              <a:rPr sz="2000" dirty="0">
                <a:latin typeface="Times New Roman"/>
                <a:cs typeface="Times New Roman"/>
              </a:rPr>
              <a:t>Pt</a:t>
            </a:r>
            <a:r>
              <a:rPr sz="2000" spc="-45" dirty="0">
                <a:latin typeface="Times New Roman"/>
                <a:cs typeface="Times New Roman"/>
              </a:rPr>
              <a:t> </a:t>
            </a:r>
            <a:r>
              <a:rPr sz="2000" spc="-10" dirty="0">
                <a:latin typeface="Times New Roman"/>
                <a:cs typeface="Times New Roman"/>
              </a:rPr>
              <a:t>RTD</a:t>
            </a:r>
            <a:r>
              <a:rPr sz="2000" spc="-40" dirty="0">
                <a:latin typeface="Times New Roman"/>
                <a:cs typeface="Times New Roman"/>
              </a:rPr>
              <a:t> </a:t>
            </a:r>
            <a:r>
              <a:rPr sz="2000" dirty="0">
                <a:latin typeface="Times New Roman"/>
                <a:cs typeface="Times New Roman"/>
              </a:rPr>
              <a:t>sensor</a:t>
            </a:r>
            <a:r>
              <a:rPr sz="2000" spc="-35" dirty="0">
                <a:latin typeface="Times New Roman"/>
                <a:cs typeface="Times New Roman"/>
              </a:rPr>
              <a:t> </a:t>
            </a:r>
            <a:r>
              <a:rPr sz="2000" dirty="0">
                <a:latin typeface="Times New Roman"/>
                <a:cs typeface="Times New Roman"/>
              </a:rPr>
              <a:t>at</a:t>
            </a:r>
            <a:r>
              <a:rPr sz="2000" spc="-40" dirty="0">
                <a:latin typeface="Times New Roman"/>
                <a:cs typeface="Times New Roman"/>
              </a:rPr>
              <a:t> </a:t>
            </a:r>
            <a:r>
              <a:rPr sz="2000" dirty="0">
                <a:latin typeface="Times New Roman"/>
                <a:cs typeface="Times New Roman"/>
              </a:rPr>
              <a:t>a</a:t>
            </a:r>
            <a:r>
              <a:rPr sz="2000" spc="-60" dirty="0">
                <a:latin typeface="Times New Roman"/>
                <a:cs typeface="Times New Roman"/>
              </a:rPr>
              <a:t> </a:t>
            </a:r>
            <a:r>
              <a:rPr sz="2000" dirty="0">
                <a:latin typeface="Times New Roman"/>
                <a:cs typeface="Times New Roman"/>
              </a:rPr>
              <a:t>reference</a:t>
            </a:r>
            <a:r>
              <a:rPr sz="2000" spc="-35" dirty="0">
                <a:latin typeface="Times New Roman"/>
                <a:cs typeface="Times New Roman"/>
              </a:rPr>
              <a:t> </a:t>
            </a:r>
            <a:r>
              <a:rPr sz="2000" dirty="0">
                <a:latin typeface="Times New Roman"/>
                <a:cs typeface="Times New Roman"/>
              </a:rPr>
              <a:t>temperature</a:t>
            </a:r>
            <a:r>
              <a:rPr sz="2000" spc="10" dirty="0">
                <a:latin typeface="Times New Roman"/>
                <a:cs typeface="Times New Roman"/>
              </a:rPr>
              <a:t> </a:t>
            </a:r>
            <a:r>
              <a:rPr sz="2000" dirty="0">
                <a:latin typeface="Times New Roman"/>
                <a:cs typeface="Times New Roman"/>
              </a:rPr>
              <a:t>0°C</a:t>
            </a:r>
            <a:r>
              <a:rPr sz="2000" spc="-50" dirty="0">
                <a:latin typeface="Times New Roman"/>
                <a:cs typeface="Times New Roman"/>
              </a:rPr>
              <a:t> </a:t>
            </a:r>
            <a:r>
              <a:rPr sz="2000" dirty="0">
                <a:latin typeface="Times New Roman"/>
                <a:cs typeface="Times New Roman"/>
              </a:rPr>
              <a:t>has</a:t>
            </a:r>
            <a:r>
              <a:rPr sz="2000" spc="-45" dirty="0">
                <a:latin typeface="Times New Roman"/>
                <a:cs typeface="Times New Roman"/>
              </a:rPr>
              <a:t> </a:t>
            </a:r>
            <a:r>
              <a:rPr sz="2000" dirty="0">
                <a:latin typeface="Times New Roman"/>
                <a:cs typeface="Times New Roman"/>
              </a:rPr>
              <a:t>resistivity</a:t>
            </a:r>
            <a:r>
              <a:rPr sz="2000" spc="-50" dirty="0">
                <a:latin typeface="Times New Roman"/>
                <a:cs typeface="Times New Roman"/>
              </a:rPr>
              <a:t> </a:t>
            </a:r>
            <a:r>
              <a:rPr sz="2000" dirty="0">
                <a:latin typeface="Times New Roman"/>
                <a:cs typeface="Times New Roman"/>
              </a:rPr>
              <a:t>R</a:t>
            </a:r>
            <a:r>
              <a:rPr sz="2025" baseline="-20576" dirty="0">
                <a:latin typeface="Times New Roman"/>
                <a:cs typeface="Times New Roman"/>
              </a:rPr>
              <a:t>0</a:t>
            </a:r>
            <a:r>
              <a:rPr sz="2000" dirty="0">
                <a:latin typeface="Times New Roman"/>
                <a:cs typeface="Times New Roman"/>
              </a:rPr>
              <a:t>=100</a:t>
            </a:r>
            <a:r>
              <a:rPr sz="2000" spc="-30" dirty="0">
                <a:latin typeface="Times New Roman"/>
                <a:cs typeface="Times New Roman"/>
              </a:rPr>
              <a:t> </a:t>
            </a:r>
            <a:r>
              <a:rPr sz="2000" dirty="0">
                <a:latin typeface="Times New Roman"/>
                <a:cs typeface="Times New Roman"/>
              </a:rPr>
              <a:t>Ω,</a:t>
            </a:r>
            <a:r>
              <a:rPr sz="2000" spc="-35" dirty="0">
                <a:latin typeface="Times New Roman"/>
                <a:cs typeface="Times New Roman"/>
              </a:rPr>
              <a:t> </a:t>
            </a:r>
            <a:r>
              <a:rPr sz="2000" dirty="0">
                <a:latin typeface="Times New Roman"/>
                <a:cs typeface="Times New Roman"/>
              </a:rPr>
              <a:t>at</a:t>
            </a:r>
            <a:r>
              <a:rPr sz="2000" spc="-60" dirty="0">
                <a:latin typeface="Times New Roman"/>
                <a:cs typeface="Times New Roman"/>
              </a:rPr>
              <a:t> </a:t>
            </a:r>
            <a:r>
              <a:rPr sz="2000" spc="-10" dirty="0">
                <a:latin typeface="Times New Roman"/>
                <a:cs typeface="Times New Roman"/>
              </a:rPr>
              <a:t>+150°C; </a:t>
            </a:r>
            <a:r>
              <a:rPr sz="2000" dirty="0">
                <a:latin typeface="Times New Roman"/>
                <a:cs typeface="Times New Roman"/>
              </a:rPr>
              <a:t>The</a:t>
            </a:r>
            <a:r>
              <a:rPr sz="2000" spc="-90" dirty="0">
                <a:latin typeface="Times New Roman"/>
                <a:cs typeface="Times New Roman"/>
              </a:rPr>
              <a:t> </a:t>
            </a:r>
            <a:r>
              <a:rPr sz="2000" dirty="0">
                <a:latin typeface="Times New Roman"/>
                <a:cs typeface="Times New Roman"/>
              </a:rPr>
              <a:t>linear</a:t>
            </a:r>
            <a:r>
              <a:rPr sz="2000" spc="-85" dirty="0">
                <a:latin typeface="Times New Roman"/>
                <a:cs typeface="Times New Roman"/>
              </a:rPr>
              <a:t> </a:t>
            </a:r>
            <a:r>
              <a:rPr sz="2000" dirty="0">
                <a:latin typeface="Times New Roman"/>
                <a:cs typeface="Times New Roman"/>
              </a:rPr>
              <a:t>approximation</a:t>
            </a:r>
            <a:r>
              <a:rPr sz="2000" spc="-60" dirty="0">
                <a:latin typeface="Times New Roman"/>
                <a:cs typeface="Times New Roman"/>
              </a:rPr>
              <a:t> </a:t>
            </a:r>
            <a:r>
              <a:rPr sz="2000" spc="-10" dirty="0">
                <a:latin typeface="Times New Roman"/>
                <a:cs typeface="Times New Roman"/>
              </a:rPr>
              <a:t>gives;</a:t>
            </a:r>
            <a:endParaRPr sz="2000" dirty="0">
              <a:latin typeface="Times New Roman"/>
              <a:cs typeface="Times New Roman"/>
            </a:endParaRPr>
          </a:p>
          <a:p>
            <a:pPr>
              <a:lnSpc>
                <a:spcPct val="100000"/>
              </a:lnSpc>
              <a:spcBef>
                <a:spcPts val="40"/>
              </a:spcBef>
            </a:pPr>
            <a:endParaRPr sz="2050" dirty="0">
              <a:latin typeface="Times New Roman"/>
              <a:cs typeface="Times New Roman"/>
            </a:endParaRPr>
          </a:p>
          <a:p>
            <a:pPr marL="63500">
              <a:lnSpc>
                <a:spcPct val="100000"/>
              </a:lnSpc>
              <a:spcBef>
                <a:spcPts val="5"/>
              </a:spcBef>
            </a:pPr>
            <a:r>
              <a:rPr sz="2000" dirty="0">
                <a:latin typeface="Times New Roman"/>
                <a:cs typeface="Times New Roman"/>
              </a:rPr>
              <a:t>The</a:t>
            </a:r>
            <a:r>
              <a:rPr sz="2000" spc="-30" dirty="0">
                <a:latin typeface="Times New Roman"/>
                <a:cs typeface="Times New Roman"/>
              </a:rPr>
              <a:t> </a:t>
            </a:r>
            <a:r>
              <a:rPr sz="2000" dirty="0">
                <a:latin typeface="Times New Roman"/>
                <a:cs typeface="Times New Roman"/>
              </a:rPr>
              <a:t>2</a:t>
            </a:r>
            <a:r>
              <a:rPr sz="2025" baseline="24691" dirty="0">
                <a:latin typeface="Times New Roman"/>
                <a:cs typeface="Times New Roman"/>
              </a:rPr>
              <a:t>nd</a:t>
            </a:r>
            <a:r>
              <a:rPr sz="2025" spc="157" baseline="24691" dirty="0">
                <a:latin typeface="Times New Roman"/>
                <a:cs typeface="Times New Roman"/>
              </a:rPr>
              <a:t> </a:t>
            </a:r>
            <a:r>
              <a:rPr sz="2000" dirty="0">
                <a:latin typeface="Times New Roman"/>
                <a:cs typeface="Times New Roman"/>
              </a:rPr>
              <a:t>order</a:t>
            </a:r>
            <a:r>
              <a:rPr sz="2000" spc="-25" dirty="0">
                <a:latin typeface="Times New Roman"/>
                <a:cs typeface="Times New Roman"/>
              </a:rPr>
              <a:t> </a:t>
            </a:r>
            <a:r>
              <a:rPr sz="2000" spc="-10" dirty="0">
                <a:latin typeface="Times New Roman"/>
                <a:cs typeface="Times New Roman"/>
              </a:rPr>
              <a:t>approximation</a:t>
            </a:r>
            <a:r>
              <a:rPr sz="2000" spc="-20" dirty="0">
                <a:latin typeface="Times New Roman"/>
                <a:cs typeface="Times New Roman"/>
              </a:rPr>
              <a:t> </a:t>
            </a:r>
            <a:r>
              <a:rPr sz="2000" spc="-10" dirty="0">
                <a:latin typeface="Times New Roman"/>
                <a:cs typeface="Times New Roman"/>
              </a:rPr>
              <a:t>gives;</a:t>
            </a:r>
            <a:endParaRPr sz="20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30"/>
              </a:spcBef>
            </a:pPr>
            <a:endParaRPr sz="1950" dirty="0">
              <a:latin typeface="Times New Roman"/>
              <a:cs typeface="Times New Roman"/>
            </a:endParaRPr>
          </a:p>
          <a:p>
            <a:pPr marL="263525" indent="-203835">
              <a:lnSpc>
                <a:spcPct val="100000"/>
              </a:lnSpc>
              <a:buSzPct val="95000"/>
              <a:buFont typeface="Wingdings"/>
              <a:buChar char=""/>
              <a:tabLst>
                <a:tab pos="263525" algn="l"/>
              </a:tabLst>
            </a:pPr>
            <a:r>
              <a:rPr sz="2000" dirty="0">
                <a:latin typeface="Times New Roman"/>
                <a:cs typeface="Times New Roman"/>
              </a:rPr>
              <a:t>The</a:t>
            </a:r>
            <a:r>
              <a:rPr sz="2000" spc="-35" dirty="0">
                <a:latin typeface="Times New Roman"/>
                <a:cs typeface="Times New Roman"/>
              </a:rPr>
              <a:t> </a:t>
            </a:r>
            <a:r>
              <a:rPr sz="2000" spc="-10" dirty="0">
                <a:latin typeface="Times New Roman"/>
                <a:cs typeface="Times New Roman"/>
              </a:rPr>
              <a:t>difference</a:t>
            </a:r>
            <a:r>
              <a:rPr sz="2000" spc="-25" dirty="0">
                <a:latin typeface="Times New Roman"/>
                <a:cs typeface="Times New Roman"/>
              </a:rPr>
              <a:t> </a:t>
            </a:r>
            <a:r>
              <a:rPr sz="2000" dirty="0">
                <a:latin typeface="Times New Roman"/>
                <a:cs typeface="Times New Roman"/>
              </a:rPr>
              <a:t>is</a:t>
            </a:r>
            <a:r>
              <a:rPr sz="2000" spc="-25" dirty="0">
                <a:latin typeface="Times New Roman"/>
                <a:cs typeface="Times New Roman"/>
              </a:rPr>
              <a:t> </a:t>
            </a:r>
            <a:r>
              <a:rPr sz="2000" dirty="0">
                <a:latin typeface="Times New Roman"/>
                <a:cs typeface="Times New Roman"/>
              </a:rPr>
              <a:t>1.76</a:t>
            </a:r>
            <a:r>
              <a:rPr sz="2000" spc="-20" dirty="0">
                <a:latin typeface="Times New Roman"/>
                <a:cs typeface="Times New Roman"/>
              </a:rPr>
              <a:t> </a:t>
            </a:r>
            <a:r>
              <a:rPr sz="2000" dirty="0">
                <a:latin typeface="Times New Roman"/>
                <a:cs typeface="Times New Roman"/>
              </a:rPr>
              <a:t>Ω,</a:t>
            </a:r>
            <a:r>
              <a:rPr sz="2000" spc="-5" dirty="0">
                <a:latin typeface="Times New Roman"/>
                <a:cs typeface="Times New Roman"/>
              </a:rPr>
              <a:t> </a:t>
            </a:r>
            <a:r>
              <a:rPr sz="2000" dirty="0">
                <a:latin typeface="Times New Roman"/>
                <a:cs typeface="Times New Roman"/>
              </a:rPr>
              <a:t>which</a:t>
            </a:r>
            <a:r>
              <a:rPr sz="2000" spc="-50" dirty="0">
                <a:latin typeface="Times New Roman"/>
                <a:cs typeface="Times New Roman"/>
              </a:rPr>
              <a:t> </a:t>
            </a:r>
            <a:r>
              <a:rPr sz="2000" dirty="0">
                <a:latin typeface="Times New Roman"/>
                <a:cs typeface="Times New Roman"/>
              </a:rPr>
              <a:t>is</a:t>
            </a:r>
            <a:r>
              <a:rPr sz="2000" spc="-40" dirty="0">
                <a:latin typeface="Times New Roman"/>
                <a:cs typeface="Times New Roman"/>
              </a:rPr>
              <a:t> </a:t>
            </a:r>
            <a:r>
              <a:rPr sz="2000" dirty="0">
                <a:latin typeface="Times New Roman"/>
                <a:cs typeface="Times New Roman"/>
              </a:rPr>
              <a:t>equivalent</a:t>
            </a:r>
            <a:r>
              <a:rPr sz="2000" spc="-35" dirty="0">
                <a:latin typeface="Times New Roman"/>
                <a:cs typeface="Times New Roman"/>
              </a:rPr>
              <a:t> </a:t>
            </a:r>
            <a:r>
              <a:rPr sz="2000" dirty="0">
                <a:latin typeface="Times New Roman"/>
                <a:cs typeface="Times New Roman"/>
              </a:rPr>
              <a:t>to</a:t>
            </a:r>
            <a:r>
              <a:rPr sz="2000" spc="-30" dirty="0">
                <a:latin typeface="Times New Roman"/>
                <a:cs typeface="Times New Roman"/>
              </a:rPr>
              <a:t> </a:t>
            </a:r>
            <a:r>
              <a:rPr sz="2000" dirty="0">
                <a:latin typeface="Times New Roman"/>
                <a:cs typeface="Times New Roman"/>
              </a:rPr>
              <a:t>an</a:t>
            </a:r>
            <a:r>
              <a:rPr sz="2000" spc="-50" dirty="0">
                <a:latin typeface="Times New Roman"/>
                <a:cs typeface="Times New Roman"/>
              </a:rPr>
              <a:t> </a:t>
            </a:r>
            <a:r>
              <a:rPr sz="2000" dirty="0">
                <a:latin typeface="Times New Roman"/>
                <a:cs typeface="Times New Roman"/>
              </a:rPr>
              <a:t>error</a:t>
            </a:r>
            <a:r>
              <a:rPr sz="2000" spc="-30" dirty="0">
                <a:latin typeface="Times New Roman"/>
                <a:cs typeface="Times New Roman"/>
              </a:rPr>
              <a:t> </a:t>
            </a:r>
            <a:r>
              <a:rPr sz="2000" dirty="0">
                <a:latin typeface="Times New Roman"/>
                <a:cs typeface="Times New Roman"/>
              </a:rPr>
              <a:t>at</a:t>
            </a:r>
            <a:r>
              <a:rPr sz="2000" spc="-35" dirty="0">
                <a:latin typeface="Times New Roman"/>
                <a:cs typeface="Times New Roman"/>
              </a:rPr>
              <a:t> </a:t>
            </a:r>
            <a:r>
              <a:rPr sz="2000" dirty="0">
                <a:latin typeface="Times New Roman"/>
                <a:cs typeface="Times New Roman"/>
              </a:rPr>
              <a:t>°150C</a:t>
            </a:r>
            <a:r>
              <a:rPr sz="2000" spc="-50" dirty="0">
                <a:latin typeface="Times New Roman"/>
                <a:cs typeface="Times New Roman"/>
              </a:rPr>
              <a:t> </a:t>
            </a:r>
            <a:r>
              <a:rPr sz="2000" dirty="0">
                <a:latin typeface="Times New Roman"/>
                <a:cs typeface="Times New Roman"/>
              </a:rPr>
              <a:t>of</a:t>
            </a:r>
            <a:r>
              <a:rPr sz="2000" spc="-50" dirty="0">
                <a:latin typeface="Times New Roman"/>
                <a:cs typeface="Times New Roman"/>
              </a:rPr>
              <a:t> </a:t>
            </a:r>
            <a:r>
              <a:rPr sz="2000" spc="-10" dirty="0">
                <a:latin typeface="Times New Roman"/>
                <a:cs typeface="Times New Roman"/>
              </a:rPr>
              <a:t>approximately</a:t>
            </a:r>
            <a:endParaRPr sz="2000" dirty="0">
              <a:latin typeface="Times New Roman"/>
              <a:cs typeface="Times New Roman"/>
            </a:endParaRPr>
          </a:p>
          <a:p>
            <a:pPr marL="63500">
              <a:lnSpc>
                <a:spcPct val="100000"/>
              </a:lnSpc>
            </a:pPr>
            <a:r>
              <a:rPr sz="2000" dirty="0">
                <a:latin typeface="Times New Roman"/>
                <a:cs typeface="Times New Roman"/>
              </a:rPr>
              <a:t>4.8C</a:t>
            </a:r>
            <a:r>
              <a:rPr sz="2000" spc="-65" dirty="0">
                <a:latin typeface="Times New Roman"/>
                <a:cs typeface="Times New Roman"/>
              </a:rPr>
              <a:t> </a:t>
            </a:r>
            <a:r>
              <a:rPr sz="2000" dirty="0">
                <a:latin typeface="Times New Roman"/>
                <a:cs typeface="Times New Roman"/>
              </a:rPr>
              <a:t>(nearly</a:t>
            </a:r>
            <a:r>
              <a:rPr sz="2000" spc="-35" dirty="0">
                <a:latin typeface="Times New Roman"/>
                <a:cs typeface="Times New Roman"/>
              </a:rPr>
              <a:t> </a:t>
            </a:r>
            <a:r>
              <a:rPr sz="2000" spc="-20" dirty="0">
                <a:latin typeface="Times New Roman"/>
                <a:cs typeface="Times New Roman"/>
              </a:rPr>
              <a:t>3%).</a:t>
            </a:r>
            <a:endParaRPr sz="2000" dirty="0">
              <a:latin typeface="Times New Roman"/>
              <a:cs typeface="Times New Roman"/>
            </a:endParaRPr>
          </a:p>
        </p:txBody>
      </p:sp>
      <p:pic>
        <p:nvPicPr>
          <p:cNvPr id="3" name="object 3"/>
          <p:cNvPicPr/>
          <p:nvPr/>
        </p:nvPicPr>
        <p:blipFill>
          <a:blip r:embed="rId2" cstate="print"/>
          <a:stretch>
            <a:fillRect/>
          </a:stretch>
        </p:blipFill>
        <p:spPr>
          <a:xfrm>
            <a:off x="1681128" y="1970148"/>
            <a:ext cx="4673600" cy="304800"/>
          </a:xfrm>
          <a:prstGeom prst="rect">
            <a:avLst/>
          </a:prstGeom>
        </p:spPr>
      </p:pic>
      <p:pic>
        <p:nvPicPr>
          <p:cNvPr id="4" name="object 4"/>
          <p:cNvPicPr/>
          <p:nvPr/>
        </p:nvPicPr>
        <p:blipFill>
          <a:blip r:embed="rId3" cstate="print"/>
          <a:stretch>
            <a:fillRect/>
          </a:stretch>
        </p:blipFill>
        <p:spPr>
          <a:xfrm>
            <a:off x="1524000" y="2743200"/>
            <a:ext cx="5769096" cy="254183"/>
          </a:xfrm>
          <a:prstGeom prst="rect">
            <a:avLst/>
          </a:prstGeom>
        </p:spPr>
      </p:pic>
      <p:sp>
        <p:nvSpPr>
          <p:cNvPr id="5" name="object 5"/>
          <p:cNvSpPr txBox="1">
            <a:spLocks noGrp="1"/>
          </p:cNvSpPr>
          <p:nvPr>
            <p:ph type="ftr" sz="quarter" idx="5"/>
          </p:nvPr>
        </p:nvSpPr>
        <p:spPr>
          <a:xfrm>
            <a:off x="764844" y="6297621"/>
            <a:ext cx="896619"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12700">
              <a:lnSpc>
                <a:spcPts val="1620"/>
              </a:lnSpc>
            </a:pPr>
            <a:r>
              <a:rPr lang="en-IN" spc="-25"/>
              <a:t>AMSS-MSc</a:t>
            </a:r>
            <a:endParaRPr spc="-25" dirty="0"/>
          </a:p>
        </p:txBody>
      </p:sp>
      <p:sp>
        <p:nvSpPr>
          <p:cNvPr id="6" name="object 6"/>
          <p:cNvSpPr txBox="1">
            <a:spLocks noGrp="1"/>
          </p:cNvSpPr>
          <p:nvPr>
            <p:ph type="dt" sz="half" idx="6"/>
          </p:nvPr>
        </p:nvSpPr>
        <p:spPr>
          <a:xfrm>
            <a:off x="3735070" y="6297621"/>
            <a:ext cx="1677670"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12700">
              <a:lnSpc>
                <a:spcPts val="1620"/>
              </a:lnSpc>
            </a:pPr>
            <a:r>
              <a:rPr lang="en-IN"/>
              <a:t>Prof.</a:t>
            </a:r>
            <a:r>
              <a:rPr lang="en-IN" spc="-30"/>
              <a:t> </a:t>
            </a:r>
            <a:r>
              <a:rPr lang="en-IN" spc="-10"/>
              <a:t>Kasim</a:t>
            </a:r>
            <a:r>
              <a:rPr lang="en-IN" spc="-75"/>
              <a:t> </a:t>
            </a:r>
            <a:r>
              <a:rPr lang="en-IN" spc="-30"/>
              <a:t>Al-</a:t>
            </a:r>
            <a:r>
              <a:rPr lang="en-IN" spc="-10"/>
              <a:t>Aubidy</a:t>
            </a:r>
            <a:endParaRPr spc="-10" dirty="0"/>
          </a:p>
        </p:txBody>
      </p:sp>
      <p:sp>
        <p:nvSpPr>
          <p:cNvPr id="7" name="object 7"/>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33240"/>
            <a:ext cx="3578861" cy="391795"/>
          </a:xfrm>
          <a:prstGeom prst="rect">
            <a:avLst/>
          </a:prstGeom>
        </p:spPr>
        <p:txBody>
          <a:bodyPr vert="horz" wrap="square" lIns="0" tIns="12700" rIns="0" bIns="0" rtlCol="0">
            <a:spAutoFit/>
          </a:bodyPr>
          <a:lstStyle/>
          <a:p>
            <a:pPr marL="12700" algn="r">
              <a:lnSpc>
                <a:spcPct val="100000"/>
              </a:lnSpc>
              <a:spcBef>
                <a:spcPts val="100"/>
              </a:spcBef>
            </a:pPr>
            <a:r>
              <a:rPr sz="2400" dirty="0"/>
              <a:t>Pyroelectric</a:t>
            </a:r>
            <a:r>
              <a:rPr sz="2400" spc="-135" dirty="0"/>
              <a:t> </a:t>
            </a:r>
            <a:r>
              <a:rPr sz="2400" spc="-10" dirty="0"/>
              <a:t>Effect:</a:t>
            </a:r>
            <a:endParaRPr sz="2400" dirty="0"/>
          </a:p>
        </p:txBody>
      </p:sp>
      <p:sp>
        <p:nvSpPr>
          <p:cNvPr id="3" name="object 3"/>
          <p:cNvSpPr txBox="1"/>
          <p:nvPr/>
        </p:nvSpPr>
        <p:spPr>
          <a:xfrm>
            <a:off x="764843" y="389889"/>
            <a:ext cx="8252155" cy="1858201"/>
          </a:xfrm>
          <a:prstGeom prst="rect">
            <a:avLst/>
          </a:prstGeom>
        </p:spPr>
        <p:txBody>
          <a:bodyPr vert="horz" wrap="square" lIns="0" tIns="11430" rIns="0" bIns="0" rtlCol="0">
            <a:spAutoFit/>
          </a:bodyPr>
          <a:lstStyle/>
          <a:p>
            <a:pPr marL="12700">
              <a:lnSpc>
                <a:spcPct val="100000"/>
              </a:lnSpc>
              <a:spcBef>
                <a:spcPts val="90"/>
              </a:spcBef>
            </a:pPr>
            <a:r>
              <a:rPr sz="2000" dirty="0">
                <a:latin typeface="Times New Roman"/>
                <a:cs typeface="Times New Roman"/>
              </a:rPr>
              <a:t>The</a:t>
            </a:r>
            <a:r>
              <a:rPr sz="2000" spc="-60" dirty="0">
                <a:latin typeface="Times New Roman"/>
                <a:cs typeface="Times New Roman"/>
              </a:rPr>
              <a:t> </a:t>
            </a:r>
            <a:r>
              <a:rPr sz="2000" spc="-10" dirty="0">
                <a:latin typeface="Times New Roman"/>
                <a:cs typeface="Times New Roman"/>
              </a:rPr>
              <a:t>pyroelectric</a:t>
            </a:r>
            <a:r>
              <a:rPr sz="2000" spc="-60" dirty="0">
                <a:latin typeface="Times New Roman"/>
                <a:cs typeface="Times New Roman"/>
              </a:rPr>
              <a:t> </a:t>
            </a:r>
            <a:r>
              <a:rPr sz="2000" dirty="0">
                <a:latin typeface="Times New Roman"/>
                <a:cs typeface="Times New Roman"/>
              </a:rPr>
              <a:t>effect is</a:t>
            </a:r>
            <a:r>
              <a:rPr sz="2000" spc="-50" dirty="0">
                <a:latin typeface="Times New Roman"/>
                <a:cs typeface="Times New Roman"/>
              </a:rPr>
              <a:t> </a:t>
            </a:r>
            <a:r>
              <a:rPr sz="2000" dirty="0">
                <a:latin typeface="Times New Roman"/>
                <a:cs typeface="Times New Roman"/>
              </a:rPr>
              <a:t>very</a:t>
            </a:r>
            <a:r>
              <a:rPr sz="2000" spc="-50" dirty="0">
                <a:latin typeface="Times New Roman"/>
                <a:cs typeface="Times New Roman"/>
              </a:rPr>
              <a:t> </a:t>
            </a:r>
            <a:r>
              <a:rPr sz="2000" dirty="0">
                <a:latin typeface="Times New Roman"/>
                <a:cs typeface="Times New Roman"/>
              </a:rPr>
              <a:t>closely</a:t>
            </a:r>
            <a:r>
              <a:rPr sz="2000" spc="-30" dirty="0">
                <a:latin typeface="Times New Roman"/>
                <a:cs typeface="Times New Roman"/>
              </a:rPr>
              <a:t> </a:t>
            </a:r>
            <a:r>
              <a:rPr sz="2000" dirty="0">
                <a:latin typeface="Times New Roman"/>
                <a:cs typeface="Times New Roman"/>
              </a:rPr>
              <a:t>related</a:t>
            </a:r>
            <a:r>
              <a:rPr sz="2000" spc="-50" dirty="0">
                <a:latin typeface="Times New Roman"/>
                <a:cs typeface="Times New Roman"/>
              </a:rPr>
              <a:t> </a:t>
            </a:r>
            <a:r>
              <a:rPr sz="2000" dirty="0">
                <a:latin typeface="Times New Roman"/>
                <a:cs typeface="Times New Roman"/>
              </a:rPr>
              <a:t>to</a:t>
            </a:r>
            <a:r>
              <a:rPr sz="2000" spc="-55" dirty="0">
                <a:latin typeface="Times New Roman"/>
                <a:cs typeface="Times New Roman"/>
              </a:rPr>
              <a:t> </a:t>
            </a:r>
            <a:r>
              <a:rPr sz="2000" dirty="0">
                <a:latin typeface="Times New Roman"/>
                <a:cs typeface="Times New Roman"/>
              </a:rPr>
              <a:t>the</a:t>
            </a:r>
            <a:r>
              <a:rPr sz="2000" spc="-35" dirty="0">
                <a:latin typeface="Times New Roman"/>
                <a:cs typeface="Times New Roman"/>
              </a:rPr>
              <a:t> </a:t>
            </a:r>
            <a:r>
              <a:rPr sz="2000" dirty="0">
                <a:latin typeface="Times New Roman"/>
                <a:cs typeface="Times New Roman"/>
              </a:rPr>
              <a:t>piezoelectric</a:t>
            </a:r>
            <a:r>
              <a:rPr sz="2000" spc="-60" dirty="0">
                <a:latin typeface="Times New Roman"/>
                <a:cs typeface="Times New Roman"/>
              </a:rPr>
              <a:t> </a:t>
            </a:r>
            <a:r>
              <a:rPr sz="2000" spc="-10" dirty="0">
                <a:latin typeface="Times New Roman"/>
                <a:cs typeface="Times New Roman"/>
              </a:rPr>
              <a:t>effect.</a:t>
            </a:r>
            <a:endParaRPr sz="2000" dirty="0">
              <a:latin typeface="Times New Roman"/>
              <a:cs typeface="Times New Roman"/>
            </a:endParaRPr>
          </a:p>
          <a:p>
            <a:pPr marL="12700" marR="88900">
              <a:lnSpc>
                <a:spcPct val="100000"/>
              </a:lnSpc>
            </a:pPr>
            <a:r>
              <a:rPr sz="2000" dirty="0">
                <a:latin typeface="Times New Roman"/>
                <a:cs typeface="Times New Roman"/>
              </a:rPr>
              <a:t>The</a:t>
            </a:r>
            <a:r>
              <a:rPr sz="2000" spc="-75" dirty="0">
                <a:latin typeface="Times New Roman"/>
                <a:cs typeface="Times New Roman"/>
              </a:rPr>
              <a:t> </a:t>
            </a:r>
            <a:r>
              <a:rPr sz="2000" spc="-10" dirty="0">
                <a:latin typeface="Times New Roman"/>
                <a:cs typeface="Times New Roman"/>
              </a:rPr>
              <a:t>pyroelectric</a:t>
            </a:r>
            <a:r>
              <a:rPr sz="2000" spc="-75" dirty="0">
                <a:latin typeface="Times New Roman"/>
                <a:cs typeface="Times New Roman"/>
              </a:rPr>
              <a:t> </a:t>
            </a:r>
            <a:r>
              <a:rPr sz="2000" dirty="0">
                <a:latin typeface="Times New Roman"/>
                <a:cs typeface="Times New Roman"/>
              </a:rPr>
              <a:t>materials</a:t>
            </a:r>
            <a:r>
              <a:rPr sz="2000" spc="-40" dirty="0">
                <a:latin typeface="Times New Roman"/>
                <a:cs typeface="Times New Roman"/>
              </a:rPr>
              <a:t> </a:t>
            </a:r>
            <a:r>
              <a:rPr sz="2000" dirty="0">
                <a:latin typeface="Times New Roman"/>
                <a:cs typeface="Times New Roman"/>
              </a:rPr>
              <a:t>are</a:t>
            </a:r>
            <a:r>
              <a:rPr sz="2000" spc="-50" dirty="0">
                <a:latin typeface="Times New Roman"/>
                <a:cs typeface="Times New Roman"/>
              </a:rPr>
              <a:t> </a:t>
            </a:r>
            <a:r>
              <a:rPr sz="2000" dirty="0">
                <a:latin typeface="Times New Roman"/>
                <a:cs typeface="Times New Roman"/>
              </a:rPr>
              <a:t>crystalline</a:t>
            </a:r>
            <a:r>
              <a:rPr sz="2000" spc="-35" dirty="0">
                <a:latin typeface="Times New Roman"/>
                <a:cs typeface="Times New Roman"/>
              </a:rPr>
              <a:t> </a:t>
            </a:r>
            <a:r>
              <a:rPr sz="2000" dirty="0">
                <a:latin typeface="Times New Roman"/>
                <a:cs typeface="Times New Roman"/>
              </a:rPr>
              <a:t>substances</a:t>
            </a:r>
            <a:r>
              <a:rPr sz="2000" spc="-20" dirty="0">
                <a:latin typeface="Times New Roman"/>
                <a:cs typeface="Times New Roman"/>
              </a:rPr>
              <a:t> </a:t>
            </a:r>
            <a:r>
              <a:rPr sz="2000" dirty="0">
                <a:latin typeface="Times New Roman"/>
                <a:cs typeface="Times New Roman"/>
              </a:rPr>
              <a:t>capable</a:t>
            </a:r>
            <a:r>
              <a:rPr sz="2000" spc="-75" dirty="0">
                <a:latin typeface="Times New Roman"/>
                <a:cs typeface="Times New Roman"/>
              </a:rPr>
              <a:t> </a:t>
            </a:r>
            <a:r>
              <a:rPr sz="2000" dirty="0">
                <a:latin typeface="Times New Roman"/>
                <a:cs typeface="Times New Roman"/>
              </a:rPr>
              <a:t>of</a:t>
            </a:r>
            <a:r>
              <a:rPr sz="2000" spc="-70" dirty="0">
                <a:latin typeface="Times New Roman"/>
                <a:cs typeface="Times New Roman"/>
              </a:rPr>
              <a:t> </a:t>
            </a:r>
            <a:r>
              <a:rPr sz="2000" dirty="0">
                <a:latin typeface="Times New Roman"/>
                <a:cs typeface="Times New Roman"/>
              </a:rPr>
              <a:t>generating</a:t>
            </a:r>
            <a:r>
              <a:rPr sz="2000" spc="-20" dirty="0">
                <a:latin typeface="Times New Roman"/>
                <a:cs typeface="Times New Roman"/>
              </a:rPr>
              <a:t> </a:t>
            </a:r>
            <a:r>
              <a:rPr sz="2000" dirty="0">
                <a:latin typeface="Times New Roman"/>
                <a:cs typeface="Times New Roman"/>
              </a:rPr>
              <a:t>an</a:t>
            </a:r>
            <a:r>
              <a:rPr sz="2000" spc="-65" dirty="0">
                <a:latin typeface="Times New Roman"/>
                <a:cs typeface="Times New Roman"/>
              </a:rPr>
              <a:t> </a:t>
            </a:r>
            <a:r>
              <a:rPr sz="2000" spc="-10" dirty="0">
                <a:latin typeface="Times New Roman"/>
                <a:cs typeface="Times New Roman"/>
              </a:rPr>
              <a:t>electrical </a:t>
            </a:r>
            <a:r>
              <a:rPr sz="2000" dirty="0">
                <a:latin typeface="Times New Roman"/>
                <a:cs typeface="Times New Roman"/>
              </a:rPr>
              <a:t>charge</a:t>
            </a:r>
            <a:r>
              <a:rPr sz="2000" spc="-50" dirty="0">
                <a:latin typeface="Times New Roman"/>
                <a:cs typeface="Times New Roman"/>
              </a:rPr>
              <a:t> </a:t>
            </a:r>
            <a:r>
              <a:rPr sz="2000" dirty="0">
                <a:latin typeface="Times New Roman"/>
                <a:cs typeface="Times New Roman"/>
              </a:rPr>
              <a:t>in</a:t>
            </a:r>
            <a:r>
              <a:rPr sz="2000" spc="-45" dirty="0">
                <a:latin typeface="Times New Roman"/>
                <a:cs typeface="Times New Roman"/>
              </a:rPr>
              <a:t> </a:t>
            </a:r>
            <a:r>
              <a:rPr sz="2000" dirty="0">
                <a:latin typeface="Times New Roman"/>
                <a:cs typeface="Times New Roman"/>
              </a:rPr>
              <a:t>response</a:t>
            </a:r>
            <a:r>
              <a:rPr sz="2000" spc="-50" dirty="0">
                <a:latin typeface="Times New Roman"/>
                <a:cs typeface="Times New Roman"/>
              </a:rPr>
              <a:t> </a:t>
            </a:r>
            <a:r>
              <a:rPr sz="2000" dirty="0">
                <a:latin typeface="Times New Roman"/>
                <a:cs typeface="Times New Roman"/>
              </a:rPr>
              <a:t>to</a:t>
            </a:r>
            <a:r>
              <a:rPr sz="2000" spc="-65" dirty="0">
                <a:latin typeface="Times New Roman"/>
                <a:cs typeface="Times New Roman"/>
              </a:rPr>
              <a:t> </a:t>
            </a:r>
            <a:r>
              <a:rPr sz="2000" dirty="0">
                <a:latin typeface="Times New Roman"/>
                <a:cs typeface="Times New Roman"/>
              </a:rPr>
              <a:t>heat</a:t>
            </a:r>
            <a:r>
              <a:rPr sz="2000" spc="-60" dirty="0">
                <a:latin typeface="Times New Roman"/>
                <a:cs typeface="Times New Roman"/>
              </a:rPr>
              <a:t> </a:t>
            </a:r>
            <a:r>
              <a:rPr sz="2000" spc="-20" dirty="0">
                <a:latin typeface="Times New Roman"/>
                <a:cs typeface="Times New Roman"/>
              </a:rPr>
              <a:t>flow.</a:t>
            </a:r>
            <a:endParaRPr sz="2000" dirty="0">
              <a:latin typeface="Times New Roman"/>
              <a:cs typeface="Times New Roman"/>
            </a:endParaRPr>
          </a:p>
          <a:p>
            <a:pPr marL="12700">
              <a:lnSpc>
                <a:spcPct val="100000"/>
              </a:lnSpc>
              <a:spcBef>
                <a:spcPts val="5"/>
              </a:spcBef>
            </a:pPr>
            <a:r>
              <a:rPr sz="2000" dirty="0">
                <a:latin typeface="Times New Roman"/>
                <a:cs typeface="Times New Roman"/>
              </a:rPr>
              <a:t>Like</a:t>
            </a:r>
            <a:r>
              <a:rPr sz="2000" spc="-50" dirty="0">
                <a:latin typeface="Times New Roman"/>
                <a:cs typeface="Times New Roman"/>
              </a:rPr>
              <a:t> </a:t>
            </a:r>
            <a:r>
              <a:rPr sz="2000" dirty="0">
                <a:latin typeface="Times New Roman"/>
                <a:cs typeface="Times New Roman"/>
              </a:rPr>
              <a:t>piezoelectrics,</a:t>
            </a:r>
            <a:r>
              <a:rPr sz="2000" spc="-50" dirty="0">
                <a:latin typeface="Times New Roman"/>
                <a:cs typeface="Times New Roman"/>
              </a:rPr>
              <a:t> </a:t>
            </a:r>
            <a:r>
              <a:rPr sz="2000" dirty="0">
                <a:latin typeface="Times New Roman"/>
                <a:cs typeface="Times New Roman"/>
              </a:rPr>
              <a:t>the</a:t>
            </a:r>
            <a:r>
              <a:rPr sz="2000" spc="-45" dirty="0">
                <a:latin typeface="Times New Roman"/>
                <a:cs typeface="Times New Roman"/>
              </a:rPr>
              <a:t> </a:t>
            </a:r>
            <a:r>
              <a:rPr sz="2000" dirty="0">
                <a:latin typeface="Times New Roman"/>
                <a:cs typeface="Times New Roman"/>
              </a:rPr>
              <a:t>pyroelectric</a:t>
            </a:r>
            <a:r>
              <a:rPr sz="2000" spc="-50" dirty="0">
                <a:latin typeface="Times New Roman"/>
                <a:cs typeface="Times New Roman"/>
              </a:rPr>
              <a:t> </a:t>
            </a:r>
            <a:r>
              <a:rPr sz="2000" dirty="0">
                <a:latin typeface="Times New Roman"/>
                <a:cs typeface="Times New Roman"/>
              </a:rPr>
              <a:t>materials</a:t>
            </a:r>
            <a:r>
              <a:rPr sz="2000" spc="-35" dirty="0">
                <a:latin typeface="Times New Roman"/>
                <a:cs typeface="Times New Roman"/>
              </a:rPr>
              <a:t> </a:t>
            </a:r>
            <a:r>
              <a:rPr sz="2000" dirty="0">
                <a:latin typeface="Times New Roman"/>
                <a:cs typeface="Times New Roman"/>
              </a:rPr>
              <a:t>are</a:t>
            </a:r>
            <a:r>
              <a:rPr sz="2000" spc="-70" dirty="0">
                <a:latin typeface="Times New Roman"/>
                <a:cs typeface="Times New Roman"/>
              </a:rPr>
              <a:t> </a:t>
            </a:r>
            <a:r>
              <a:rPr sz="2000" dirty="0">
                <a:latin typeface="Times New Roman"/>
                <a:cs typeface="Times New Roman"/>
              </a:rPr>
              <a:t>used</a:t>
            </a:r>
            <a:r>
              <a:rPr sz="2000" spc="-20" dirty="0">
                <a:latin typeface="Times New Roman"/>
                <a:cs typeface="Times New Roman"/>
              </a:rPr>
              <a:t> </a:t>
            </a:r>
            <a:r>
              <a:rPr sz="2000" dirty="0">
                <a:latin typeface="Times New Roman"/>
                <a:cs typeface="Times New Roman"/>
              </a:rPr>
              <a:t>in</a:t>
            </a:r>
            <a:r>
              <a:rPr sz="2000" spc="-60" dirty="0">
                <a:latin typeface="Times New Roman"/>
                <a:cs typeface="Times New Roman"/>
              </a:rPr>
              <a:t> </a:t>
            </a:r>
            <a:r>
              <a:rPr sz="2000" dirty="0">
                <a:latin typeface="Times New Roman"/>
                <a:cs typeface="Times New Roman"/>
              </a:rPr>
              <a:t>form</a:t>
            </a:r>
            <a:r>
              <a:rPr sz="2000" spc="-45" dirty="0">
                <a:latin typeface="Times New Roman"/>
                <a:cs typeface="Times New Roman"/>
              </a:rPr>
              <a:t> </a:t>
            </a:r>
            <a:r>
              <a:rPr sz="2000" dirty="0">
                <a:latin typeface="Times New Roman"/>
                <a:cs typeface="Times New Roman"/>
              </a:rPr>
              <a:t>of</a:t>
            </a:r>
            <a:r>
              <a:rPr sz="2000" spc="-60" dirty="0">
                <a:latin typeface="Times New Roman"/>
                <a:cs typeface="Times New Roman"/>
              </a:rPr>
              <a:t> </a:t>
            </a:r>
            <a:r>
              <a:rPr sz="2000" dirty="0">
                <a:latin typeface="Times New Roman"/>
                <a:cs typeface="Times New Roman"/>
              </a:rPr>
              <a:t>thin</a:t>
            </a:r>
            <a:r>
              <a:rPr sz="2000" spc="-45" dirty="0">
                <a:latin typeface="Times New Roman"/>
                <a:cs typeface="Times New Roman"/>
              </a:rPr>
              <a:t> </a:t>
            </a:r>
            <a:r>
              <a:rPr sz="2000" dirty="0">
                <a:latin typeface="Times New Roman"/>
                <a:cs typeface="Times New Roman"/>
              </a:rPr>
              <a:t>slices</a:t>
            </a:r>
            <a:r>
              <a:rPr sz="2000" spc="-55" dirty="0">
                <a:latin typeface="Times New Roman"/>
                <a:cs typeface="Times New Roman"/>
              </a:rPr>
              <a:t> </a:t>
            </a:r>
            <a:r>
              <a:rPr sz="2000" dirty="0">
                <a:latin typeface="Times New Roman"/>
                <a:cs typeface="Times New Roman"/>
              </a:rPr>
              <a:t>or</a:t>
            </a:r>
            <a:r>
              <a:rPr sz="2000" spc="-60" dirty="0">
                <a:latin typeface="Times New Roman"/>
                <a:cs typeface="Times New Roman"/>
              </a:rPr>
              <a:t> </a:t>
            </a:r>
            <a:r>
              <a:rPr sz="2000" spc="-10" dirty="0">
                <a:latin typeface="Times New Roman"/>
                <a:cs typeface="Times New Roman"/>
              </a:rPr>
              <a:t>films</a:t>
            </a:r>
            <a:r>
              <a:rPr lang="en-IN" sz="2000" spc="-10" dirty="0">
                <a:latin typeface="Times New Roman"/>
                <a:cs typeface="Times New Roman"/>
              </a:rPr>
              <a:t> </a:t>
            </a:r>
            <a:r>
              <a:rPr sz="2000" dirty="0">
                <a:latin typeface="Times New Roman"/>
                <a:cs typeface="Times New Roman"/>
              </a:rPr>
              <a:t>with</a:t>
            </a:r>
            <a:r>
              <a:rPr sz="2000" spc="-35" dirty="0">
                <a:latin typeface="Times New Roman"/>
                <a:cs typeface="Times New Roman"/>
              </a:rPr>
              <a:t> </a:t>
            </a:r>
            <a:r>
              <a:rPr sz="2000" dirty="0">
                <a:latin typeface="Times New Roman"/>
                <a:cs typeface="Times New Roman"/>
              </a:rPr>
              <a:t>electrodes</a:t>
            </a:r>
            <a:r>
              <a:rPr sz="2000" spc="-85" dirty="0">
                <a:latin typeface="Times New Roman"/>
                <a:cs typeface="Times New Roman"/>
              </a:rPr>
              <a:t> </a:t>
            </a:r>
            <a:r>
              <a:rPr sz="2000" dirty="0">
                <a:latin typeface="Times New Roman"/>
                <a:cs typeface="Times New Roman"/>
              </a:rPr>
              <a:t>deposited</a:t>
            </a:r>
            <a:r>
              <a:rPr sz="2000" spc="-95" dirty="0">
                <a:latin typeface="Times New Roman"/>
                <a:cs typeface="Times New Roman"/>
              </a:rPr>
              <a:t> </a:t>
            </a:r>
            <a:r>
              <a:rPr sz="2000" dirty="0">
                <a:latin typeface="Times New Roman"/>
                <a:cs typeface="Times New Roman"/>
              </a:rPr>
              <a:t>on</a:t>
            </a:r>
            <a:r>
              <a:rPr sz="2000" spc="-75" dirty="0">
                <a:latin typeface="Times New Roman"/>
                <a:cs typeface="Times New Roman"/>
              </a:rPr>
              <a:t> </a:t>
            </a:r>
            <a:r>
              <a:rPr sz="2000" dirty="0">
                <a:latin typeface="Times New Roman"/>
                <a:cs typeface="Times New Roman"/>
              </a:rPr>
              <a:t>the</a:t>
            </a:r>
            <a:r>
              <a:rPr sz="2000" spc="-35" dirty="0">
                <a:latin typeface="Times New Roman"/>
                <a:cs typeface="Times New Roman"/>
              </a:rPr>
              <a:t> </a:t>
            </a:r>
            <a:r>
              <a:rPr sz="2000" dirty="0">
                <a:latin typeface="Times New Roman"/>
                <a:cs typeface="Times New Roman"/>
              </a:rPr>
              <a:t>opposite</a:t>
            </a:r>
            <a:r>
              <a:rPr sz="2000" spc="-105" dirty="0">
                <a:latin typeface="Times New Roman"/>
                <a:cs typeface="Times New Roman"/>
              </a:rPr>
              <a:t> </a:t>
            </a:r>
            <a:r>
              <a:rPr sz="2000" dirty="0">
                <a:latin typeface="Times New Roman"/>
                <a:cs typeface="Times New Roman"/>
              </a:rPr>
              <a:t>sides</a:t>
            </a:r>
            <a:r>
              <a:rPr sz="2000" spc="-65" dirty="0">
                <a:latin typeface="Times New Roman"/>
                <a:cs typeface="Times New Roman"/>
              </a:rPr>
              <a:t> </a:t>
            </a:r>
            <a:r>
              <a:rPr sz="2000" dirty="0">
                <a:latin typeface="Times New Roman"/>
                <a:cs typeface="Times New Roman"/>
              </a:rPr>
              <a:t>to</a:t>
            </a:r>
            <a:r>
              <a:rPr sz="2000" spc="-55" dirty="0">
                <a:latin typeface="Times New Roman"/>
                <a:cs typeface="Times New Roman"/>
              </a:rPr>
              <a:t> </a:t>
            </a:r>
            <a:r>
              <a:rPr sz="2000" dirty="0">
                <a:latin typeface="Times New Roman"/>
                <a:cs typeface="Times New Roman"/>
              </a:rPr>
              <a:t>collect</a:t>
            </a:r>
            <a:r>
              <a:rPr sz="2000" spc="-80" dirty="0">
                <a:latin typeface="Times New Roman"/>
                <a:cs typeface="Times New Roman"/>
              </a:rPr>
              <a:t> </a:t>
            </a:r>
            <a:r>
              <a:rPr sz="2000" dirty="0">
                <a:latin typeface="Times New Roman"/>
                <a:cs typeface="Times New Roman"/>
              </a:rPr>
              <a:t>the</a:t>
            </a:r>
            <a:r>
              <a:rPr sz="2000" spc="-60" dirty="0">
                <a:latin typeface="Times New Roman"/>
                <a:cs typeface="Times New Roman"/>
              </a:rPr>
              <a:t> </a:t>
            </a:r>
            <a:r>
              <a:rPr sz="2000" dirty="0">
                <a:latin typeface="Times New Roman"/>
                <a:cs typeface="Times New Roman"/>
              </a:rPr>
              <a:t>thermally</a:t>
            </a:r>
            <a:r>
              <a:rPr sz="2000" spc="-35" dirty="0">
                <a:latin typeface="Times New Roman"/>
                <a:cs typeface="Times New Roman"/>
              </a:rPr>
              <a:t> </a:t>
            </a:r>
            <a:r>
              <a:rPr sz="2000" dirty="0">
                <a:latin typeface="Times New Roman"/>
                <a:cs typeface="Times New Roman"/>
              </a:rPr>
              <a:t>induced</a:t>
            </a:r>
            <a:r>
              <a:rPr sz="2000" spc="-20" dirty="0">
                <a:latin typeface="Times New Roman"/>
                <a:cs typeface="Times New Roman"/>
              </a:rPr>
              <a:t> </a:t>
            </a:r>
            <a:r>
              <a:rPr sz="2000" spc="-10" dirty="0">
                <a:latin typeface="Times New Roman"/>
                <a:cs typeface="Times New Roman"/>
              </a:rPr>
              <a:t>charges.</a:t>
            </a:r>
            <a:endParaRPr sz="2000" dirty="0">
              <a:latin typeface="Times New Roman"/>
              <a:cs typeface="Times New Roman"/>
            </a:endParaRPr>
          </a:p>
        </p:txBody>
      </p:sp>
      <p:sp>
        <p:nvSpPr>
          <p:cNvPr id="4" name="object 4"/>
          <p:cNvSpPr txBox="1"/>
          <p:nvPr/>
        </p:nvSpPr>
        <p:spPr>
          <a:xfrm>
            <a:off x="533400" y="4658995"/>
            <a:ext cx="8153400" cy="1242648"/>
          </a:xfrm>
          <a:prstGeom prst="rect">
            <a:avLst/>
          </a:prstGeom>
        </p:spPr>
        <p:txBody>
          <a:bodyPr vert="horz" wrap="square" lIns="0" tIns="11430" rIns="0" bIns="0" rtlCol="0">
            <a:spAutoFit/>
          </a:bodyPr>
          <a:lstStyle/>
          <a:p>
            <a:pPr marL="12700" marR="5080">
              <a:lnSpc>
                <a:spcPct val="100000"/>
              </a:lnSpc>
              <a:spcBef>
                <a:spcPts val="90"/>
              </a:spcBef>
            </a:pPr>
            <a:r>
              <a:rPr sz="2000" dirty="0">
                <a:latin typeface="Times New Roman"/>
                <a:cs typeface="Times New Roman"/>
              </a:rPr>
              <a:t>The</a:t>
            </a:r>
            <a:r>
              <a:rPr sz="2000" spc="-70" dirty="0">
                <a:latin typeface="Times New Roman"/>
                <a:cs typeface="Times New Roman"/>
              </a:rPr>
              <a:t> </a:t>
            </a:r>
            <a:r>
              <a:rPr sz="2000" spc="-10" dirty="0">
                <a:latin typeface="Times New Roman"/>
                <a:cs typeface="Times New Roman"/>
              </a:rPr>
              <a:t>pyroelectric</a:t>
            </a:r>
            <a:r>
              <a:rPr sz="2000" spc="-65" dirty="0">
                <a:latin typeface="Times New Roman"/>
                <a:cs typeface="Times New Roman"/>
              </a:rPr>
              <a:t> </a:t>
            </a:r>
            <a:r>
              <a:rPr sz="2000" dirty="0">
                <a:latin typeface="Times New Roman"/>
                <a:cs typeface="Times New Roman"/>
              </a:rPr>
              <a:t>sensor</a:t>
            </a:r>
            <a:r>
              <a:rPr sz="2000" spc="-20" dirty="0">
                <a:latin typeface="Times New Roman"/>
                <a:cs typeface="Times New Roman"/>
              </a:rPr>
              <a:t> </a:t>
            </a:r>
            <a:r>
              <a:rPr sz="2000" dirty="0">
                <a:latin typeface="Times New Roman"/>
                <a:cs typeface="Times New Roman"/>
              </a:rPr>
              <a:t>is</a:t>
            </a:r>
            <a:r>
              <a:rPr sz="2000" spc="-60" dirty="0">
                <a:latin typeface="Times New Roman"/>
                <a:cs typeface="Times New Roman"/>
              </a:rPr>
              <a:t> </a:t>
            </a:r>
            <a:r>
              <a:rPr sz="2000" dirty="0">
                <a:latin typeface="Times New Roman"/>
                <a:cs typeface="Times New Roman"/>
              </a:rPr>
              <a:t>essentially</a:t>
            </a:r>
            <a:r>
              <a:rPr sz="2000" spc="-35" dirty="0">
                <a:latin typeface="Times New Roman"/>
                <a:cs typeface="Times New Roman"/>
              </a:rPr>
              <a:t> </a:t>
            </a:r>
            <a:r>
              <a:rPr sz="2000" dirty="0">
                <a:latin typeface="Times New Roman"/>
                <a:cs typeface="Times New Roman"/>
              </a:rPr>
              <a:t>a</a:t>
            </a:r>
            <a:r>
              <a:rPr sz="2000" spc="-45" dirty="0">
                <a:latin typeface="Times New Roman"/>
                <a:cs typeface="Times New Roman"/>
              </a:rPr>
              <a:t> </a:t>
            </a:r>
            <a:r>
              <a:rPr sz="2000" spc="-10" dirty="0">
                <a:latin typeface="Times New Roman"/>
                <a:cs typeface="Times New Roman"/>
              </a:rPr>
              <a:t>capacitor,</a:t>
            </a:r>
            <a:r>
              <a:rPr sz="2000" spc="-85" dirty="0">
                <a:latin typeface="Times New Roman"/>
                <a:cs typeface="Times New Roman"/>
              </a:rPr>
              <a:t> </a:t>
            </a:r>
            <a:r>
              <a:rPr sz="2000" dirty="0">
                <a:latin typeface="Times New Roman"/>
                <a:cs typeface="Times New Roman"/>
              </a:rPr>
              <a:t>which</a:t>
            </a:r>
            <a:r>
              <a:rPr sz="2000" spc="5" dirty="0">
                <a:latin typeface="Times New Roman"/>
                <a:cs typeface="Times New Roman"/>
              </a:rPr>
              <a:t> </a:t>
            </a:r>
            <a:r>
              <a:rPr sz="2000" dirty="0">
                <a:latin typeface="Times New Roman"/>
                <a:cs typeface="Times New Roman"/>
              </a:rPr>
              <a:t>can</a:t>
            </a:r>
            <a:r>
              <a:rPr sz="2000" spc="-40" dirty="0">
                <a:latin typeface="Times New Roman"/>
                <a:cs typeface="Times New Roman"/>
              </a:rPr>
              <a:t> </a:t>
            </a:r>
            <a:r>
              <a:rPr sz="2000" dirty="0">
                <a:latin typeface="Times New Roman"/>
                <a:cs typeface="Times New Roman"/>
              </a:rPr>
              <a:t>be</a:t>
            </a:r>
            <a:r>
              <a:rPr sz="2000" spc="-65" dirty="0">
                <a:latin typeface="Times New Roman"/>
                <a:cs typeface="Times New Roman"/>
              </a:rPr>
              <a:t> </a:t>
            </a:r>
            <a:r>
              <a:rPr sz="2000" dirty="0">
                <a:latin typeface="Times New Roman"/>
                <a:cs typeface="Times New Roman"/>
              </a:rPr>
              <a:t>electrically</a:t>
            </a:r>
            <a:r>
              <a:rPr sz="2000" spc="-55" dirty="0">
                <a:latin typeface="Times New Roman"/>
                <a:cs typeface="Times New Roman"/>
              </a:rPr>
              <a:t> </a:t>
            </a:r>
            <a:r>
              <a:rPr sz="2000" dirty="0">
                <a:latin typeface="Times New Roman"/>
                <a:cs typeface="Times New Roman"/>
              </a:rPr>
              <a:t>charged</a:t>
            </a:r>
            <a:r>
              <a:rPr sz="2000" spc="-20" dirty="0">
                <a:latin typeface="Times New Roman"/>
                <a:cs typeface="Times New Roman"/>
              </a:rPr>
              <a:t> </a:t>
            </a:r>
            <a:r>
              <a:rPr sz="2000" spc="-25" dirty="0">
                <a:latin typeface="Times New Roman"/>
                <a:cs typeface="Times New Roman"/>
              </a:rPr>
              <a:t>by </a:t>
            </a:r>
            <a:r>
              <a:rPr sz="2000" dirty="0">
                <a:latin typeface="Times New Roman"/>
                <a:cs typeface="Times New Roman"/>
              </a:rPr>
              <a:t>flux</a:t>
            </a:r>
            <a:r>
              <a:rPr sz="2000" spc="-30" dirty="0">
                <a:latin typeface="Times New Roman"/>
                <a:cs typeface="Times New Roman"/>
              </a:rPr>
              <a:t> </a:t>
            </a:r>
            <a:r>
              <a:rPr sz="2000" dirty="0">
                <a:latin typeface="Times New Roman"/>
                <a:cs typeface="Times New Roman"/>
              </a:rPr>
              <a:t>of</a:t>
            </a:r>
            <a:r>
              <a:rPr sz="2000" spc="-50" dirty="0">
                <a:latin typeface="Times New Roman"/>
                <a:cs typeface="Times New Roman"/>
              </a:rPr>
              <a:t> </a:t>
            </a:r>
            <a:r>
              <a:rPr sz="2000" dirty="0">
                <a:latin typeface="Times New Roman"/>
                <a:cs typeface="Times New Roman"/>
              </a:rPr>
              <a:t>heat.</a:t>
            </a:r>
            <a:r>
              <a:rPr sz="2000" spc="-55" dirty="0">
                <a:latin typeface="Times New Roman"/>
                <a:cs typeface="Times New Roman"/>
              </a:rPr>
              <a:t> </a:t>
            </a:r>
            <a:r>
              <a:rPr sz="2000" dirty="0">
                <a:latin typeface="Times New Roman"/>
                <a:cs typeface="Times New Roman"/>
              </a:rPr>
              <a:t>The</a:t>
            </a:r>
            <a:r>
              <a:rPr sz="2000" spc="-55" dirty="0">
                <a:latin typeface="Times New Roman"/>
                <a:cs typeface="Times New Roman"/>
              </a:rPr>
              <a:t> </a:t>
            </a:r>
            <a:r>
              <a:rPr sz="2000" dirty="0">
                <a:latin typeface="Times New Roman"/>
                <a:cs typeface="Times New Roman"/>
              </a:rPr>
              <a:t>detector</a:t>
            </a:r>
            <a:r>
              <a:rPr sz="2000" spc="-50" dirty="0">
                <a:latin typeface="Times New Roman"/>
                <a:cs typeface="Times New Roman"/>
              </a:rPr>
              <a:t> </a:t>
            </a:r>
            <a:r>
              <a:rPr sz="2000" dirty="0">
                <a:latin typeface="Times New Roman"/>
                <a:cs typeface="Times New Roman"/>
              </a:rPr>
              <a:t>does</a:t>
            </a:r>
            <a:r>
              <a:rPr sz="2000" spc="-60" dirty="0">
                <a:latin typeface="Times New Roman"/>
                <a:cs typeface="Times New Roman"/>
              </a:rPr>
              <a:t> </a:t>
            </a:r>
            <a:r>
              <a:rPr sz="2000" dirty="0">
                <a:latin typeface="Times New Roman"/>
                <a:cs typeface="Times New Roman"/>
              </a:rPr>
              <a:t>not</a:t>
            </a:r>
            <a:r>
              <a:rPr sz="2000" spc="-40" dirty="0">
                <a:latin typeface="Times New Roman"/>
                <a:cs typeface="Times New Roman"/>
              </a:rPr>
              <a:t> </a:t>
            </a:r>
            <a:r>
              <a:rPr sz="2000" dirty="0">
                <a:latin typeface="Times New Roman"/>
                <a:cs typeface="Times New Roman"/>
              </a:rPr>
              <a:t>require</a:t>
            </a:r>
            <a:r>
              <a:rPr sz="2000" spc="-55" dirty="0">
                <a:latin typeface="Times New Roman"/>
                <a:cs typeface="Times New Roman"/>
              </a:rPr>
              <a:t> </a:t>
            </a:r>
            <a:r>
              <a:rPr sz="2000" dirty="0">
                <a:latin typeface="Times New Roman"/>
                <a:cs typeface="Times New Roman"/>
              </a:rPr>
              <a:t>any</a:t>
            </a:r>
            <a:r>
              <a:rPr sz="2000" spc="-30" dirty="0">
                <a:latin typeface="Times New Roman"/>
                <a:cs typeface="Times New Roman"/>
              </a:rPr>
              <a:t> </a:t>
            </a:r>
            <a:r>
              <a:rPr sz="2000" dirty="0">
                <a:latin typeface="Times New Roman"/>
                <a:cs typeface="Times New Roman"/>
              </a:rPr>
              <a:t>external</a:t>
            </a:r>
            <a:r>
              <a:rPr sz="2000" spc="-10" dirty="0">
                <a:latin typeface="Times New Roman"/>
                <a:cs typeface="Times New Roman"/>
              </a:rPr>
              <a:t> </a:t>
            </a:r>
            <a:r>
              <a:rPr sz="2000" dirty="0">
                <a:latin typeface="Times New Roman"/>
                <a:cs typeface="Times New Roman"/>
              </a:rPr>
              <a:t>electrical</a:t>
            </a:r>
            <a:r>
              <a:rPr sz="2000" spc="-55" dirty="0">
                <a:latin typeface="Times New Roman"/>
                <a:cs typeface="Times New Roman"/>
              </a:rPr>
              <a:t> </a:t>
            </a:r>
            <a:r>
              <a:rPr sz="2000" dirty="0">
                <a:latin typeface="Times New Roman"/>
                <a:cs typeface="Times New Roman"/>
              </a:rPr>
              <a:t>bias,</a:t>
            </a:r>
            <a:r>
              <a:rPr sz="2000" spc="-40" dirty="0">
                <a:latin typeface="Times New Roman"/>
                <a:cs typeface="Times New Roman"/>
              </a:rPr>
              <a:t> </a:t>
            </a:r>
            <a:r>
              <a:rPr sz="2000" dirty="0">
                <a:latin typeface="Times New Roman"/>
                <a:cs typeface="Times New Roman"/>
              </a:rPr>
              <a:t>it</a:t>
            </a:r>
            <a:r>
              <a:rPr sz="2000" spc="-60" dirty="0">
                <a:latin typeface="Times New Roman"/>
                <a:cs typeface="Times New Roman"/>
              </a:rPr>
              <a:t> </a:t>
            </a:r>
            <a:r>
              <a:rPr sz="2000" dirty="0">
                <a:latin typeface="Times New Roman"/>
                <a:cs typeface="Times New Roman"/>
              </a:rPr>
              <a:t>is</a:t>
            </a:r>
            <a:r>
              <a:rPr sz="2000" spc="-45"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spc="-10" dirty="0">
                <a:latin typeface="Times New Roman"/>
                <a:cs typeface="Times New Roman"/>
              </a:rPr>
              <a:t>direct </a:t>
            </a:r>
            <a:r>
              <a:rPr sz="2000" dirty="0">
                <a:latin typeface="Times New Roman"/>
                <a:cs typeface="Times New Roman"/>
              </a:rPr>
              <a:t>converter</a:t>
            </a:r>
            <a:r>
              <a:rPr sz="2000" spc="-70" dirty="0">
                <a:latin typeface="Times New Roman"/>
                <a:cs typeface="Times New Roman"/>
              </a:rPr>
              <a:t> </a:t>
            </a:r>
            <a:r>
              <a:rPr sz="2000" dirty="0">
                <a:latin typeface="Times New Roman"/>
                <a:cs typeface="Times New Roman"/>
              </a:rPr>
              <a:t>of</a:t>
            </a:r>
            <a:r>
              <a:rPr sz="2000" spc="-65" dirty="0">
                <a:latin typeface="Times New Roman"/>
                <a:cs typeface="Times New Roman"/>
              </a:rPr>
              <a:t> </a:t>
            </a:r>
            <a:r>
              <a:rPr sz="2000" dirty="0">
                <a:latin typeface="Times New Roman"/>
                <a:cs typeface="Times New Roman"/>
              </a:rPr>
              <a:t>heat</a:t>
            </a:r>
            <a:r>
              <a:rPr sz="2000" spc="-55" dirty="0">
                <a:latin typeface="Times New Roman"/>
                <a:cs typeface="Times New Roman"/>
              </a:rPr>
              <a:t> </a:t>
            </a:r>
            <a:r>
              <a:rPr sz="2000" dirty="0">
                <a:latin typeface="Times New Roman"/>
                <a:cs typeface="Times New Roman"/>
              </a:rPr>
              <a:t>into</a:t>
            </a:r>
            <a:r>
              <a:rPr sz="2000" spc="-45" dirty="0">
                <a:latin typeface="Times New Roman"/>
                <a:cs typeface="Times New Roman"/>
              </a:rPr>
              <a:t> </a:t>
            </a:r>
            <a:r>
              <a:rPr sz="2000" spc="-10" dirty="0">
                <a:latin typeface="Times New Roman"/>
                <a:cs typeface="Times New Roman"/>
              </a:rPr>
              <a:t>electricity.</a:t>
            </a:r>
            <a:r>
              <a:rPr sz="2000" spc="-45" dirty="0">
                <a:latin typeface="Times New Roman"/>
                <a:cs typeface="Times New Roman"/>
              </a:rPr>
              <a:t> </a:t>
            </a:r>
            <a:r>
              <a:rPr sz="2000" dirty="0">
                <a:latin typeface="Times New Roman"/>
                <a:cs typeface="Times New Roman"/>
              </a:rPr>
              <a:t>It</a:t>
            </a:r>
            <a:r>
              <a:rPr sz="2000" spc="-60" dirty="0">
                <a:latin typeface="Times New Roman"/>
                <a:cs typeface="Times New Roman"/>
              </a:rPr>
              <a:t> </a:t>
            </a:r>
            <a:r>
              <a:rPr sz="2000" dirty="0">
                <a:latin typeface="Times New Roman"/>
                <a:cs typeface="Times New Roman"/>
              </a:rPr>
              <a:t>needs</a:t>
            </a:r>
            <a:r>
              <a:rPr sz="2000" spc="-55" dirty="0">
                <a:latin typeface="Times New Roman"/>
                <a:cs typeface="Times New Roman"/>
              </a:rPr>
              <a:t> </a:t>
            </a:r>
            <a:r>
              <a:rPr sz="2000" dirty="0">
                <a:latin typeface="Times New Roman"/>
                <a:cs typeface="Times New Roman"/>
              </a:rPr>
              <a:t>only</a:t>
            </a:r>
            <a:r>
              <a:rPr sz="2000" spc="-40" dirty="0">
                <a:latin typeface="Times New Roman"/>
                <a:cs typeface="Times New Roman"/>
              </a:rPr>
              <a:t> </a:t>
            </a:r>
            <a:r>
              <a:rPr sz="2000" dirty="0">
                <a:latin typeface="Times New Roman"/>
                <a:cs typeface="Times New Roman"/>
              </a:rPr>
              <a:t>an</a:t>
            </a:r>
            <a:r>
              <a:rPr sz="2000" spc="-65" dirty="0">
                <a:latin typeface="Times New Roman"/>
                <a:cs typeface="Times New Roman"/>
              </a:rPr>
              <a:t> </a:t>
            </a:r>
            <a:r>
              <a:rPr sz="2000" dirty="0">
                <a:latin typeface="Times New Roman"/>
                <a:cs typeface="Times New Roman"/>
              </a:rPr>
              <a:t>appropriate</a:t>
            </a:r>
            <a:r>
              <a:rPr sz="2000" spc="-85" dirty="0">
                <a:latin typeface="Times New Roman"/>
                <a:cs typeface="Times New Roman"/>
              </a:rPr>
              <a:t> </a:t>
            </a:r>
            <a:r>
              <a:rPr sz="2000" dirty="0">
                <a:latin typeface="Times New Roman"/>
                <a:cs typeface="Times New Roman"/>
              </a:rPr>
              <a:t>electronic</a:t>
            </a:r>
            <a:r>
              <a:rPr sz="2000" spc="-70" dirty="0">
                <a:latin typeface="Times New Roman"/>
                <a:cs typeface="Times New Roman"/>
              </a:rPr>
              <a:t> </a:t>
            </a:r>
            <a:r>
              <a:rPr sz="2000" dirty="0">
                <a:latin typeface="Times New Roman"/>
                <a:cs typeface="Times New Roman"/>
              </a:rPr>
              <a:t>interface</a:t>
            </a:r>
            <a:r>
              <a:rPr sz="2000" spc="-30" dirty="0">
                <a:latin typeface="Times New Roman"/>
                <a:cs typeface="Times New Roman"/>
              </a:rPr>
              <a:t> </a:t>
            </a:r>
            <a:r>
              <a:rPr sz="2000" spc="-10" dirty="0">
                <a:latin typeface="Times New Roman"/>
                <a:cs typeface="Times New Roman"/>
              </a:rPr>
              <a:t>circuit </a:t>
            </a:r>
            <a:r>
              <a:rPr sz="2000" dirty="0">
                <a:latin typeface="Times New Roman"/>
                <a:cs typeface="Times New Roman"/>
              </a:rPr>
              <a:t>to</a:t>
            </a:r>
            <a:r>
              <a:rPr sz="2000" spc="-95" dirty="0">
                <a:latin typeface="Times New Roman"/>
                <a:cs typeface="Times New Roman"/>
              </a:rPr>
              <a:t> </a:t>
            </a:r>
            <a:r>
              <a:rPr sz="2000" dirty="0">
                <a:latin typeface="Times New Roman"/>
                <a:cs typeface="Times New Roman"/>
              </a:rPr>
              <a:t>measure</a:t>
            </a:r>
            <a:r>
              <a:rPr sz="2000" spc="-15" dirty="0">
                <a:latin typeface="Times New Roman"/>
                <a:cs typeface="Times New Roman"/>
              </a:rPr>
              <a:t> </a:t>
            </a:r>
            <a:r>
              <a:rPr sz="2000" dirty="0">
                <a:latin typeface="Times New Roman"/>
                <a:cs typeface="Times New Roman"/>
              </a:rPr>
              <a:t>the</a:t>
            </a:r>
            <a:r>
              <a:rPr sz="2000" spc="-40" dirty="0">
                <a:latin typeface="Times New Roman"/>
                <a:cs typeface="Times New Roman"/>
              </a:rPr>
              <a:t> </a:t>
            </a:r>
            <a:r>
              <a:rPr sz="2000" spc="-10" dirty="0">
                <a:latin typeface="Times New Roman"/>
                <a:cs typeface="Times New Roman"/>
              </a:rPr>
              <a:t>charge.</a:t>
            </a:r>
            <a:endParaRPr sz="2000" dirty="0">
              <a:latin typeface="Times New Roman"/>
              <a:cs typeface="Times New Roman"/>
            </a:endParaRPr>
          </a:p>
        </p:txBody>
      </p:sp>
      <p:pic>
        <p:nvPicPr>
          <p:cNvPr id="5" name="object 5"/>
          <p:cNvPicPr/>
          <p:nvPr/>
        </p:nvPicPr>
        <p:blipFill>
          <a:blip r:embed="rId2" cstate="print"/>
          <a:stretch>
            <a:fillRect/>
          </a:stretch>
        </p:blipFill>
        <p:spPr>
          <a:xfrm>
            <a:off x="1828799" y="2286000"/>
            <a:ext cx="5638799" cy="2275249"/>
          </a:xfrm>
          <a:prstGeom prst="rect">
            <a:avLst/>
          </a:prstGeom>
        </p:spPr>
      </p:pic>
      <p:sp>
        <p:nvSpPr>
          <p:cNvPr id="8" name="object 8"/>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729B-A211-DBCF-D625-02D572BFDC7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E96DC00E-4A77-0E51-5042-D620201F747C}"/>
              </a:ext>
            </a:extLst>
          </p:cNvPr>
          <p:cNvPicPr/>
          <p:nvPr/>
        </p:nvPicPr>
        <p:blipFill>
          <a:blip r:embed="rId2" cstate="print"/>
          <a:stretch>
            <a:fillRect/>
          </a:stretch>
        </p:blipFill>
        <p:spPr>
          <a:xfrm>
            <a:off x="4396740" y="865743"/>
            <a:ext cx="4267200" cy="1619250"/>
          </a:xfrm>
          <a:prstGeom prst="rect">
            <a:avLst/>
          </a:prstGeom>
        </p:spPr>
      </p:pic>
      <p:pic>
        <p:nvPicPr>
          <p:cNvPr id="4" name="object 4">
            <a:extLst>
              <a:ext uri="{FF2B5EF4-FFF2-40B4-BE49-F238E27FC236}">
                <a16:creationId xmlns:a16="http://schemas.microsoft.com/office/drawing/2014/main" id="{F0CBBE78-DCD4-3685-175D-A9CD02D430DD}"/>
              </a:ext>
            </a:extLst>
          </p:cNvPr>
          <p:cNvPicPr/>
          <p:nvPr/>
        </p:nvPicPr>
        <p:blipFill>
          <a:blip r:embed="rId3" cstate="print"/>
          <a:stretch>
            <a:fillRect/>
          </a:stretch>
        </p:blipFill>
        <p:spPr>
          <a:xfrm>
            <a:off x="609600" y="958464"/>
            <a:ext cx="3584244" cy="1526529"/>
          </a:xfrm>
          <a:prstGeom prst="rect">
            <a:avLst/>
          </a:prstGeom>
        </p:spPr>
      </p:pic>
      <p:pic>
        <p:nvPicPr>
          <p:cNvPr id="5" name="object 5">
            <a:extLst>
              <a:ext uri="{FF2B5EF4-FFF2-40B4-BE49-F238E27FC236}">
                <a16:creationId xmlns:a16="http://schemas.microsoft.com/office/drawing/2014/main" id="{26A714D5-6EFB-F711-EE31-B5B96D7BDB04}"/>
              </a:ext>
            </a:extLst>
          </p:cNvPr>
          <p:cNvPicPr/>
          <p:nvPr/>
        </p:nvPicPr>
        <p:blipFill>
          <a:blip r:embed="rId4" cstate="print"/>
          <a:stretch>
            <a:fillRect/>
          </a:stretch>
        </p:blipFill>
        <p:spPr>
          <a:xfrm>
            <a:off x="3710940" y="5105400"/>
            <a:ext cx="1623060" cy="609600"/>
          </a:xfrm>
          <a:prstGeom prst="rect">
            <a:avLst/>
          </a:prstGeom>
        </p:spPr>
      </p:pic>
      <p:sp>
        <p:nvSpPr>
          <p:cNvPr id="6" name="object 6">
            <a:extLst>
              <a:ext uri="{FF2B5EF4-FFF2-40B4-BE49-F238E27FC236}">
                <a16:creationId xmlns:a16="http://schemas.microsoft.com/office/drawing/2014/main" id="{79A503FF-7C49-6657-1268-1651BF629752}"/>
              </a:ext>
            </a:extLst>
          </p:cNvPr>
          <p:cNvSpPr txBox="1"/>
          <p:nvPr/>
        </p:nvSpPr>
        <p:spPr>
          <a:xfrm>
            <a:off x="825558" y="3429000"/>
            <a:ext cx="7811134" cy="1575431"/>
          </a:xfrm>
          <a:prstGeom prst="rect">
            <a:avLst/>
          </a:prstGeom>
        </p:spPr>
        <p:txBody>
          <a:bodyPr vert="horz" wrap="square" lIns="0" tIns="13335" rIns="0" bIns="0" rtlCol="0">
            <a:spAutoFit/>
          </a:bodyPr>
          <a:lstStyle/>
          <a:p>
            <a:pPr marL="63500">
              <a:lnSpc>
                <a:spcPct val="100000"/>
              </a:lnSpc>
              <a:spcBef>
                <a:spcPts val="105"/>
              </a:spcBef>
            </a:pPr>
            <a:r>
              <a:rPr sz="1600" spc="-10" dirty="0">
                <a:latin typeface="Times New Roman"/>
                <a:cs typeface="Times New Roman"/>
              </a:rPr>
              <a:t>where;</a:t>
            </a:r>
            <a:endParaRPr sz="1600" dirty="0">
              <a:latin typeface="Times New Roman"/>
              <a:cs typeface="Times New Roman"/>
            </a:endParaRPr>
          </a:p>
          <a:p>
            <a:pPr marL="63500">
              <a:lnSpc>
                <a:spcPct val="100000"/>
              </a:lnSpc>
            </a:pPr>
            <a:r>
              <a:rPr sz="1600" dirty="0">
                <a:latin typeface="Times New Roman"/>
                <a:cs typeface="Times New Roman"/>
              </a:rPr>
              <a:t>P</a:t>
            </a:r>
            <a:r>
              <a:rPr sz="1575" baseline="-21164" dirty="0">
                <a:latin typeface="Times New Roman"/>
                <a:cs typeface="Times New Roman"/>
              </a:rPr>
              <a:t>s</a:t>
            </a:r>
            <a:r>
              <a:rPr sz="1575" spc="120" baseline="-21164" dirty="0">
                <a:latin typeface="Times New Roman"/>
                <a:cs typeface="Times New Roman"/>
              </a:rPr>
              <a:t> </a:t>
            </a:r>
            <a:r>
              <a:rPr sz="1600" dirty="0">
                <a:latin typeface="Times New Roman"/>
                <a:cs typeface="Times New Roman"/>
              </a:rPr>
              <a:t>is</a:t>
            </a:r>
            <a:r>
              <a:rPr sz="1600" spc="-45" dirty="0">
                <a:latin typeface="Times New Roman"/>
                <a:cs typeface="Times New Roman"/>
              </a:rPr>
              <a:t> </a:t>
            </a:r>
            <a:r>
              <a:rPr sz="1600" dirty="0">
                <a:latin typeface="Times New Roman"/>
                <a:cs typeface="Times New Roman"/>
              </a:rPr>
              <a:t>the</a:t>
            </a:r>
            <a:r>
              <a:rPr sz="1600" spc="-35" dirty="0">
                <a:latin typeface="Times New Roman"/>
                <a:cs typeface="Times New Roman"/>
              </a:rPr>
              <a:t> </a:t>
            </a:r>
            <a:r>
              <a:rPr sz="1600" dirty="0">
                <a:latin typeface="Times New Roman"/>
                <a:cs typeface="Times New Roman"/>
              </a:rPr>
              <a:t>spontaneous</a:t>
            </a:r>
            <a:r>
              <a:rPr sz="1600" spc="-65" dirty="0">
                <a:latin typeface="Times New Roman"/>
                <a:cs typeface="Times New Roman"/>
              </a:rPr>
              <a:t> </a:t>
            </a:r>
            <a:r>
              <a:rPr sz="1600" dirty="0">
                <a:latin typeface="Times New Roman"/>
                <a:cs typeface="Times New Roman"/>
              </a:rPr>
              <a:t>polarization</a:t>
            </a:r>
            <a:r>
              <a:rPr sz="1600" spc="-35" dirty="0">
                <a:latin typeface="Times New Roman"/>
                <a:cs typeface="Times New Roman"/>
              </a:rPr>
              <a:t> </a:t>
            </a:r>
            <a:r>
              <a:rPr sz="1600" dirty="0">
                <a:latin typeface="Times New Roman"/>
                <a:cs typeface="Times New Roman"/>
              </a:rPr>
              <a:t>(electric</a:t>
            </a:r>
            <a:r>
              <a:rPr sz="1600" spc="30" dirty="0">
                <a:latin typeface="Times New Roman"/>
                <a:cs typeface="Times New Roman"/>
              </a:rPr>
              <a:t> </a:t>
            </a:r>
            <a:r>
              <a:rPr sz="1600" spc="-10" dirty="0">
                <a:latin typeface="Times New Roman"/>
                <a:cs typeface="Times New Roman"/>
              </a:rPr>
              <a:t>charge),</a:t>
            </a:r>
            <a:endParaRPr sz="1600" dirty="0">
              <a:latin typeface="Times New Roman"/>
              <a:cs typeface="Times New Roman"/>
            </a:endParaRPr>
          </a:p>
          <a:p>
            <a:pPr marL="63500">
              <a:lnSpc>
                <a:spcPct val="100000"/>
              </a:lnSpc>
              <a:spcBef>
                <a:spcPts val="5"/>
              </a:spcBef>
            </a:pPr>
            <a:r>
              <a:rPr sz="1600" dirty="0">
                <a:latin typeface="Times New Roman"/>
                <a:cs typeface="Times New Roman"/>
              </a:rPr>
              <a:t>E</a:t>
            </a:r>
            <a:r>
              <a:rPr sz="1600" spc="335" dirty="0">
                <a:latin typeface="Times New Roman"/>
                <a:cs typeface="Times New Roman"/>
              </a:rPr>
              <a:t> </a:t>
            </a:r>
            <a:r>
              <a:rPr sz="1600" dirty="0">
                <a:latin typeface="Times New Roman"/>
                <a:cs typeface="Times New Roman"/>
              </a:rPr>
              <a:t>is</a:t>
            </a:r>
            <a:r>
              <a:rPr sz="1600" spc="-30" dirty="0">
                <a:latin typeface="Times New Roman"/>
                <a:cs typeface="Times New Roman"/>
              </a:rPr>
              <a:t> </a:t>
            </a:r>
            <a:r>
              <a:rPr sz="1600" dirty="0">
                <a:latin typeface="Times New Roman"/>
                <a:cs typeface="Times New Roman"/>
              </a:rPr>
              <a:t>the</a:t>
            </a:r>
            <a:r>
              <a:rPr sz="1600" spc="-25" dirty="0">
                <a:latin typeface="Times New Roman"/>
                <a:cs typeface="Times New Roman"/>
              </a:rPr>
              <a:t> </a:t>
            </a:r>
            <a:r>
              <a:rPr sz="1600" dirty="0">
                <a:latin typeface="Times New Roman"/>
                <a:cs typeface="Times New Roman"/>
              </a:rPr>
              <a:t>electric</a:t>
            </a:r>
            <a:r>
              <a:rPr sz="1600" spc="20" dirty="0">
                <a:latin typeface="Times New Roman"/>
                <a:cs typeface="Times New Roman"/>
              </a:rPr>
              <a:t> </a:t>
            </a:r>
            <a:r>
              <a:rPr sz="1600" dirty="0">
                <a:latin typeface="Times New Roman"/>
                <a:cs typeface="Times New Roman"/>
              </a:rPr>
              <a:t>field</a:t>
            </a:r>
            <a:r>
              <a:rPr sz="1600" spc="25" dirty="0">
                <a:latin typeface="Times New Roman"/>
                <a:cs typeface="Times New Roman"/>
              </a:rPr>
              <a:t> </a:t>
            </a:r>
            <a:r>
              <a:rPr sz="1600" dirty="0">
                <a:latin typeface="Times New Roman"/>
                <a:cs typeface="Times New Roman"/>
              </a:rPr>
              <a:t>strength,</a:t>
            </a:r>
            <a:r>
              <a:rPr sz="1600" spc="-50" dirty="0">
                <a:latin typeface="Times New Roman"/>
                <a:cs typeface="Times New Roman"/>
              </a:rPr>
              <a:t> </a:t>
            </a:r>
            <a:r>
              <a:rPr sz="1600" dirty="0">
                <a:latin typeface="Times New Roman"/>
                <a:cs typeface="Times New Roman"/>
              </a:rPr>
              <a:t>and</a:t>
            </a:r>
            <a:r>
              <a:rPr sz="1600" spc="-60" dirty="0">
                <a:latin typeface="Times New Roman"/>
                <a:cs typeface="Times New Roman"/>
              </a:rPr>
              <a:t> </a:t>
            </a:r>
            <a:r>
              <a:rPr sz="1600" dirty="0">
                <a:latin typeface="Times New Roman"/>
                <a:cs typeface="Times New Roman"/>
              </a:rPr>
              <a:t>T</a:t>
            </a:r>
            <a:r>
              <a:rPr sz="1600" spc="-55" dirty="0">
                <a:latin typeface="Times New Roman"/>
                <a:cs typeface="Times New Roman"/>
              </a:rPr>
              <a:t> </a:t>
            </a:r>
            <a:r>
              <a:rPr sz="1600" dirty="0">
                <a:latin typeface="Times New Roman"/>
                <a:cs typeface="Times New Roman"/>
              </a:rPr>
              <a:t>is</a:t>
            </a:r>
            <a:r>
              <a:rPr sz="1600" spc="-10" dirty="0">
                <a:latin typeface="Times New Roman"/>
                <a:cs typeface="Times New Roman"/>
              </a:rPr>
              <a:t> </a:t>
            </a:r>
            <a:r>
              <a:rPr sz="1600" dirty="0">
                <a:latin typeface="Times New Roman"/>
                <a:cs typeface="Times New Roman"/>
              </a:rPr>
              <a:t>the</a:t>
            </a:r>
            <a:r>
              <a:rPr sz="1600" spc="-45" dirty="0">
                <a:latin typeface="Times New Roman"/>
                <a:cs typeface="Times New Roman"/>
              </a:rPr>
              <a:t> </a:t>
            </a:r>
            <a:r>
              <a:rPr sz="1600" spc="-10" dirty="0">
                <a:latin typeface="Times New Roman"/>
                <a:cs typeface="Times New Roman"/>
              </a:rPr>
              <a:t>temperature.</a:t>
            </a:r>
            <a:endParaRPr sz="1600" dirty="0">
              <a:latin typeface="Times New Roman"/>
              <a:cs typeface="Times New Roman"/>
            </a:endParaRPr>
          </a:p>
          <a:p>
            <a:pPr>
              <a:lnSpc>
                <a:spcPct val="100000"/>
              </a:lnSpc>
              <a:spcBef>
                <a:spcPts val="15"/>
              </a:spcBef>
            </a:pPr>
            <a:endParaRPr sz="1750" dirty="0">
              <a:latin typeface="Times New Roman"/>
              <a:cs typeface="Times New Roman"/>
            </a:endParaRPr>
          </a:p>
          <a:p>
            <a:pPr marL="63500">
              <a:lnSpc>
                <a:spcPct val="100000"/>
              </a:lnSpc>
              <a:spcBef>
                <a:spcPts val="5"/>
              </a:spcBef>
            </a:pPr>
            <a:r>
              <a:rPr sz="1800" dirty="0">
                <a:latin typeface="Times New Roman"/>
                <a:cs typeface="Times New Roman"/>
              </a:rPr>
              <a:t>Both</a:t>
            </a:r>
            <a:r>
              <a:rPr sz="1800" spc="-40" dirty="0">
                <a:latin typeface="Times New Roman"/>
                <a:cs typeface="Times New Roman"/>
              </a:rPr>
              <a:t> </a:t>
            </a:r>
            <a:r>
              <a:rPr sz="1800" dirty="0">
                <a:latin typeface="Times New Roman"/>
                <a:cs typeface="Times New Roman"/>
              </a:rPr>
              <a:t>coefficients</a:t>
            </a:r>
            <a:r>
              <a:rPr sz="1800" spc="20" dirty="0">
                <a:latin typeface="Times New Roman"/>
                <a:cs typeface="Times New Roman"/>
              </a:rPr>
              <a:t> </a:t>
            </a:r>
            <a:r>
              <a:rPr sz="1800" dirty="0">
                <a:latin typeface="Times New Roman"/>
                <a:cs typeface="Times New Roman"/>
              </a:rPr>
              <a:t>are</a:t>
            </a:r>
            <a:r>
              <a:rPr sz="1800" spc="-15" dirty="0">
                <a:latin typeface="Times New Roman"/>
                <a:cs typeface="Times New Roman"/>
              </a:rPr>
              <a:t> </a:t>
            </a:r>
            <a:r>
              <a:rPr sz="1800" dirty="0">
                <a:latin typeface="Times New Roman"/>
                <a:cs typeface="Times New Roman"/>
              </a:rPr>
              <a:t>related</a:t>
            </a:r>
            <a:r>
              <a:rPr sz="1800" spc="5" dirty="0">
                <a:latin typeface="Times New Roman"/>
                <a:cs typeface="Times New Roman"/>
              </a:rPr>
              <a:t> </a:t>
            </a:r>
            <a:r>
              <a:rPr sz="1800" dirty="0">
                <a:latin typeface="Times New Roman"/>
                <a:cs typeface="Times New Roman"/>
              </a:rPr>
              <a:t>by</a:t>
            </a:r>
            <a:r>
              <a:rPr sz="1800" spc="-15" dirty="0">
                <a:latin typeface="Times New Roman"/>
                <a:cs typeface="Times New Roman"/>
              </a:rPr>
              <a:t> </a:t>
            </a:r>
            <a:r>
              <a:rPr sz="1800" dirty="0">
                <a:latin typeface="Times New Roman"/>
                <a:cs typeface="Times New Roman"/>
              </a:rPr>
              <a:t>way</a:t>
            </a:r>
            <a:r>
              <a:rPr sz="1800" spc="25" dirty="0">
                <a:latin typeface="Times New Roman"/>
                <a:cs typeface="Times New Roman"/>
              </a:rPr>
              <a:t> </a:t>
            </a:r>
            <a:r>
              <a:rPr sz="1800" dirty="0">
                <a:latin typeface="Times New Roman"/>
                <a:cs typeface="Times New Roman"/>
              </a:rPr>
              <a:t>of</a:t>
            </a:r>
            <a:r>
              <a:rPr sz="1800" spc="-25"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dirty="0">
                <a:latin typeface="Times New Roman"/>
                <a:cs typeface="Times New Roman"/>
              </a:rPr>
              <a:t>electric</a:t>
            </a:r>
            <a:r>
              <a:rPr sz="1800" spc="10" dirty="0">
                <a:latin typeface="Times New Roman"/>
                <a:cs typeface="Times New Roman"/>
              </a:rPr>
              <a:t> </a:t>
            </a:r>
            <a:r>
              <a:rPr sz="1800" dirty="0">
                <a:latin typeface="Times New Roman"/>
                <a:cs typeface="Times New Roman"/>
              </a:rPr>
              <a:t>permitivity</a:t>
            </a:r>
            <a:r>
              <a:rPr sz="1800" spc="10" dirty="0">
                <a:latin typeface="Times New Roman"/>
                <a:cs typeface="Times New Roman"/>
              </a:rPr>
              <a:t> </a:t>
            </a:r>
            <a:r>
              <a:rPr sz="1800" dirty="0">
                <a:latin typeface="Times New Roman"/>
                <a:cs typeface="Times New Roman"/>
              </a:rPr>
              <a:t>(ε</a:t>
            </a:r>
            <a:r>
              <a:rPr sz="1800" baseline="-20833" dirty="0">
                <a:latin typeface="Times New Roman"/>
                <a:cs typeface="Times New Roman"/>
              </a:rPr>
              <a:t>r</a:t>
            </a:r>
            <a:r>
              <a:rPr sz="1800" dirty="0">
                <a:latin typeface="Times New Roman"/>
                <a:cs typeface="Times New Roman"/>
              </a:rPr>
              <a:t>)</a:t>
            </a:r>
            <a:r>
              <a:rPr sz="1800" spc="-25" dirty="0">
                <a:latin typeface="Times New Roman"/>
                <a:cs typeface="Times New Roman"/>
              </a:rPr>
              <a:t> </a:t>
            </a:r>
            <a:r>
              <a:rPr sz="1800" dirty="0">
                <a:latin typeface="Times New Roman"/>
                <a:cs typeface="Times New Roman"/>
              </a:rPr>
              <a:t>and</a:t>
            </a:r>
            <a:r>
              <a:rPr sz="1800" spc="-20" dirty="0">
                <a:latin typeface="Times New Roman"/>
                <a:cs typeface="Times New Roman"/>
              </a:rPr>
              <a:t> </a:t>
            </a:r>
            <a:r>
              <a:rPr sz="1800" dirty="0">
                <a:latin typeface="Times New Roman"/>
                <a:cs typeface="Times New Roman"/>
              </a:rPr>
              <a:t>dielectric</a:t>
            </a:r>
            <a:r>
              <a:rPr sz="1800" spc="-10" dirty="0">
                <a:latin typeface="Times New Roman"/>
                <a:cs typeface="Times New Roman"/>
              </a:rPr>
              <a:t> </a:t>
            </a:r>
            <a:r>
              <a:rPr sz="1800" dirty="0">
                <a:latin typeface="Times New Roman"/>
                <a:cs typeface="Times New Roman"/>
              </a:rPr>
              <a:t>constant</a:t>
            </a:r>
            <a:r>
              <a:rPr sz="1800" spc="-20" dirty="0">
                <a:latin typeface="Times New Roman"/>
                <a:cs typeface="Times New Roman"/>
              </a:rPr>
              <a:t> </a:t>
            </a:r>
            <a:r>
              <a:rPr sz="1800" spc="-10" dirty="0">
                <a:latin typeface="Times New Roman"/>
                <a:cs typeface="Times New Roman"/>
              </a:rPr>
              <a:t>(ε</a:t>
            </a:r>
            <a:r>
              <a:rPr sz="1800" spc="-15" baseline="-20833" dirty="0">
                <a:latin typeface="Times New Roman"/>
                <a:cs typeface="Times New Roman"/>
              </a:rPr>
              <a:t>0</a:t>
            </a:r>
            <a:r>
              <a:rPr sz="1800" spc="-10" dirty="0">
                <a:latin typeface="Times New Roman"/>
                <a:cs typeface="Times New Roman"/>
              </a:rPr>
              <a:t>);</a:t>
            </a:r>
            <a:endParaRPr sz="1800" dirty="0">
              <a:latin typeface="Times New Roman"/>
              <a:cs typeface="Times New Roman"/>
            </a:endParaRPr>
          </a:p>
        </p:txBody>
      </p:sp>
      <p:sp>
        <p:nvSpPr>
          <p:cNvPr id="11" name="object 11">
            <a:extLst>
              <a:ext uri="{FF2B5EF4-FFF2-40B4-BE49-F238E27FC236}">
                <a16:creationId xmlns:a16="http://schemas.microsoft.com/office/drawing/2014/main" id="{0962C4CD-AB35-47B4-5D25-D06A00C8A94E}"/>
              </a:ext>
            </a:extLst>
          </p:cNvPr>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23</a:t>
            </a:fld>
            <a:endParaRPr spc="-25" dirty="0"/>
          </a:p>
        </p:txBody>
      </p:sp>
    </p:spTree>
    <p:extLst>
      <p:ext uri="{BB962C8B-B14F-4D97-AF65-F5344CB8AC3E}">
        <p14:creationId xmlns:p14="http://schemas.microsoft.com/office/powerpoint/2010/main" val="252678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129" y="2421147"/>
            <a:ext cx="8183880" cy="1397819"/>
          </a:xfrm>
          <a:prstGeom prst="rect">
            <a:avLst/>
          </a:prstGeom>
        </p:spPr>
        <p:txBody>
          <a:bodyPr vert="horz" wrap="square" lIns="0" tIns="12700" rIns="0" bIns="0" rtlCol="0">
            <a:spAutoFit/>
          </a:bodyPr>
          <a:lstStyle/>
          <a:p>
            <a:pPr marL="38100" marR="30480" algn="just">
              <a:lnSpc>
                <a:spcPct val="100000"/>
              </a:lnSpc>
              <a:spcBef>
                <a:spcPts val="100"/>
              </a:spcBef>
            </a:pPr>
            <a:r>
              <a:rPr sz="1800" b="0" dirty="0">
                <a:solidFill>
                  <a:schemeClr val="tx1"/>
                </a:solidFill>
                <a:effectLst/>
                <a:latin typeface="Times New Roman"/>
                <a:cs typeface="Times New Roman"/>
              </a:rPr>
              <a:t>The</a:t>
            </a:r>
            <a:r>
              <a:rPr sz="1800" b="0" spc="-35" dirty="0">
                <a:solidFill>
                  <a:schemeClr val="tx1"/>
                </a:solidFill>
                <a:effectLst/>
                <a:latin typeface="Times New Roman"/>
                <a:cs typeface="Times New Roman"/>
              </a:rPr>
              <a:t> </a:t>
            </a:r>
            <a:r>
              <a:rPr sz="1800" b="0" dirty="0">
                <a:solidFill>
                  <a:schemeClr val="tx1"/>
                </a:solidFill>
                <a:effectLst/>
                <a:latin typeface="Times New Roman"/>
                <a:cs typeface="Times New Roman"/>
              </a:rPr>
              <a:t>pyroelectric</a:t>
            </a:r>
            <a:r>
              <a:rPr sz="1800" b="0" spc="35" dirty="0">
                <a:solidFill>
                  <a:schemeClr val="tx1"/>
                </a:solidFill>
                <a:effectLst/>
                <a:latin typeface="Times New Roman"/>
                <a:cs typeface="Times New Roman"/>
              </a:rPr>
              <a:t> </a:t>
            </a:r>
            <a:r>
              <a:rPr sz="1800" b="0" dirty="0">
                <a:solidFill>
                  <a:schemeClr val="tx1"/>
                </a:solidFill>
                <a:effectLst/>
                <a:latin typeface="Times New Roman"/>
                <a:cs typeface="Times New Roman"/>
              </a:rPr>
              <a:t>sensor</a:t>
            </a:r>
            <a:r>
              <a:rPr sz="1800" b="0" spc="-25" dirty="0">
                <a:solidFill>
                  <a:schemeClr val="tx1"/>
                </a:solidFill>
                <a:effectLst/>
                <a:latin typeface="Times New Roman"/>
                <a:cs typeface="Times New Roman"/>
              </a:rPr>
              <a:t> </a:t>
            </a:r>
            <a:r>
              <a:rPr sz="1800" b="0" dirty="0">
                <a:solidFill>
                  <a:schemeClr val="tx1"/>
                </a:solidFill>
                <a:effectLst/>
                <a:latin typeface="Times New Roman"/>
                <a:cs typeface="Times New Roman"/>
              </a:rPr>
              <a:t>output</a:t>
            </a:r>
            <a:r>
              <a:rPr sz="1800" b="0" spc="-65" dirty="0">
                <a:solidFill>
                  <a:schemeClr val="tx1"/>
                </a:solidFill>
                <a:effectLst/>
                <a:latin typeface="Times New Roman"/>
                <a:cs typeface="Times New Roman"/>
              </a:rPr>
              <a:t> </a:t>
            </a:r>
            <a:r>
              <a:rPr sz="1800" b="0" dirty="0">
                <a:solidFill>
                  <a:schemeClr val="tx1"/>
                </a:solidFill>
                <a:effectLst/>
                <a:latin typeface="Times New Roman"/>
                <a:cs typeface="Times New Roman"/>
              </a:rPr>
              <a:t>signal is</a:t>
            </a:r>
            <a:r>
              <a:rPr sz="1800" b="0" spc="-5" dirty="0">
                <a:solidFill>
                  <a:schemeClr val="tx1"/>
                </a:solidFill>
                <a:effectLst/>
                <a:latin typeface="Times New Roman"/>
                <a:cs typeface="Times New Roman"/>
              </a:rPr>
              <a:t> </a:t>
            </a:r>
            <a:r>
              <a:rPr sz="1800" b="0" dirty="0">
                <a:solidFill>
                  <a:schemeClr val="tx1"/>
                </a:solidFill>
                <a:effectLst/>
                <a:latin typeface="Times New Roman"/>
                <a:cs typeface="Times New Roman"/>
              </a:rPr>
              <a:t>either</a:t>
            </a:r>
            <a:r>
              <a:rPr sz="1800" b="0" spc="-5" dirty="0">
                <a:solidFill>
                  <a:schemeClr val="tx1"/>
                </a:solidFill>
                <a:effectLst/>
                <a:latin typeface="Times New Roman"/>
                <a:cs typeface="Times New Roman"/>
              </a:rPr>
              <a:t> </a:t>
            </a:r>
            <a:r>
              <a:rPr sz="1800" b="0" dirty="0">
                <a:solidFill>
                  <a:schemeClr val="tx1"/>
                </a:solidFill>
                <a:effectLst/>
                <a:latin typeface="Times New Roman"/>
                <a:cs typeface="Times New Roman"/>
              </a:rPr>
              <a:t>charge</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(current)</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or</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voltage,</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depending</a:t>
            </a:r>
            <a:r>
              <a:rPr sz="1800" b="0" spc="-55" dirty="0">
                <a:solidFill>
                  <a:schemeClr val="tx1"/>
                </a:solidFill>
                <a:effectLst/>
                <a:latin typeface="Times New Roman"/>
                <a:cs typeface="Times New Roman"/>
              </a:rPr>
              <a:t> </a:t>
            </a:r>
            <a:r>
              <a:rPr sz="1800" b="0" dirty="0">
                <a:solidFill>
                  <a:schemeClr val="tx1"/>
                </a:solidFill>
                <a:effectLst/>
                <a:latin typeface="Times New Roman"/>
                <a:cs typeface="Times New Roman"/>
              </a:rPr>
              <a:t>on</a:t>
            </a:r>
            <a:r>
              <a:rPr sz="1800" b="0" spc="-15" dirty="0">
                <a:solidFill>
                  <a:schemeClr val="tx1"/>
                </a:solidFill>
                <a:effectLst/>
                <a:latin typeface="Times New Roman"/>
                <a:cs typeface="Times New Roman"/>
              </a:rPr>
              <a:t> </a:t>
            </a:r>
            <a:r>
              <a:rPr sz="1800" b="0" spc="-25" dirty="0">
                <a:solidFill>
                  <a:schemeClr val="tx1"/>
                </a:solidFill>
                <a:effectLst/>
                <a:latin typeface="Times New Roman"/>
                <a:cs typeface="Times New Roman"/>
              </a:rPr>
              <a:t>the </a:t>
            </a:r>
            <a:r>
              <a:rPr sz="1800" b="0" spc="-10" dirty="0">
                <a:solidFill>
                  <a:schemeClr val="tx1"/>
                </a:solidFill>
                <a:effectLst/>
                <a:latin typeface="Times New Roman"/>
                <a:cs typeface="Times New Roman"/>
              </a:rPr>
              <a:t>application.</a:t>
            </a:r>
            <a:endParaRPr sz="1800" dirty="0">
              <a:solidFill>
                <a:schemeClr val="tx1"/>
              </a:solidFill>
              <a:effectLst/>
              <a:latin typeface="Times New Roman"/>
              <a:cs typeface="Times New Roman"/>
            </a:endParaRPr>
          </a:p>
          <a:p>
            <a:pPr marL="38100" marR="188595" algn="just">
              <a:lnSpc>
                <a:spcPct val="100000"/>
              </a:lnSpc>
            </a:pPr>
            <a:r>
              <a:rPr sz="1800" b="0" dirty="0">
                <a:solidFill>
                  <a:schemeClr val="tx1"/>
                </a:solidFill>
                <a:effectLst/>
                <a:latin typeface="Times New Roman"/>
                <a:cs typeface="Times New Roman"/>
              </a:rPr>
              <a:t>Being</a:t>
            </a:r>
            <a:r>
              <a:rPr sz="1800" b="0" spc="-65" dirty="0">
                <a:solidFill>
                  <a:schemeClr val="tx1"/>
                </a:solidFill>
                <a:effectLst/>
                <a:latin typeface="Times New Roman"/>
                <a:cs typeface="Times New Roman"/>
              </a:rPr>
              <a:t> </a:t>
            </a:r>
            <a:r>
              <a:rPr sz="1800" b="0" dirty="0">
                <a:solidFill>
                  <a:schemeClr val="tx1"/>
                </a:solidFill>
                <a:effectLst/>
                <a:latin typeface="Times New Roman"/>
                <a:cs typeface="Times New Roman"/>
              </a:rPr>
              <a:t>a</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capacitor,</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the</a:t>
            </a:r>
            <a:r>
              <a:rPr sz="1800" b="0" spc="-50" dirty="0">
                <a:solidFill>
                  <a:schemeClr val="tx1"/>
                </a:solidFill>
                <a:effectLst/>
                <a:latin typeface="Times New Roman"/>
                <a:cs typeface="Times New Roman"/>
              </a:rPr>
              <a:t> </a:t>
            </a:r>
            <a:r>
              <a:rPr sz="1800" b="0" dirty="0">
                <a:solidFill>
                  <a:schemeClr val="tx1"/>
                </a:solidFill>
                <a:effectLst/>
                <a:latin typeface="Times New Roman"/>
                <a:cs typeface="Times New Roman"/>
              </a:rPr>
              <a:t>pyroelectric</a:t>
            </a:r>
            <a:r>
              <a:rPr sz="1800" b="0" spc="5" dirty="0">
                <a:solidFill>
                  <a:schemeClr val="tx1"/>
                </a:solidFill>
                <a:effectLst/>
                <a:latin typeface="Times New Roman"/>
                <a:cs typeface="Times New Roman"/>
              </a:rPr>
              <a:t> </a:t>
            </a:r>
            <a:r>
              <a:rPr sz="1800" b="0" dirty="0">
                <a:solidFill>
                  <a:schemeClr val="tx1"/>
                </a:solidFill>
                <a:effectLst/>
                <a:latin typeface="Times New Roman"/>
                <a:cs typeface="Times New Roman"/>
              </a:rPr>
              <a:t>device</a:t>
            </a:r>
            <a:r>
              <a:rPr sz="1800" b="0" spc="-5" dirty="0">
                <a:solidFill>
                  <a:schemeClr val="tx1"/>
                </a:solidFill>
                <a:effectLst/>
                <a:latin typeface="Times New Roman"/>
                <a:cs typeface="Times New Roman"/>
              </a:rPr>
              <a:t> </a:t>
            </a:r>
            <a:r>
              <a:rPr sz="1800" b="0" dirty="0">
                <a:solidFill>
                  <a:schemeClr val="tx1"/>
                </a:solidFill>
                <a:effectLst/>
                <a:latin typeface="Times New Roman"/>
                <a:cs typeface="Times New Roman"/>
              </a:rPr>
              <a:t>is</a:t>
            </a:r>
            <a:r>
              <a:rPr sz="1800" b="0" spc="-35" dirty="0">
                <a:solidFill>
                  <a:schemeClr val="tx1"/>
                </a:solidFill>
                <a:effectLst/>
                <a:latin typeface="Times New Roman"/>
                <a:cs typeface="Times New Roman"/>
              </a:rPr>
              <a:t> </a:t>
            </a:r>
            <a:r>
              <a:rPr sz="1800" b="0" dirty="0">
                <a:solidFill>
                  <a:schemeClr val="tx1"/>
                </a:solidFill>
                <a:effectLst/>
                <a:latin typeface="Times New Roman"/>
                <a:cs typeface="Times New Roman"/>
              </a:rPr>
              <a:t>discharged</a:t>
            </a:r>
            <a:r>
              <a:rPr sz="1800" b="0" spc="-5" dirty="0">
                <a:solidFill>
                  <a:schemeClr val="tx1"/>
                </a:solidFill>
                <a:effectLst/>
                <a:latin typeface="Times New Roman"/>
                <a:cs typeface="Times New Roman"/>
              </a:rPr>
              <a:t> </a:t>
            </a:r>
            <a:r>
              <a:rPr sz="1800" b="0" dirty="0">
                <a:solidFill>
                  <a:schemeClr val="tx1"/>
                </a:solidFill>
                <a:effectLst/>
                <a:latin typeface="Times New Roman"/>
                <a:cs typeface="Times New Roman"/>
              </a:rPr>
              <a:t>when</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connected</a:t>
            </a:r>
            <a:r>
              <a:rPr sz="1800" b="0" spc="-30" dirty="0">
                <a:solidFill>
                  <a:schemeClr val="tx1"/>
                </a:solidFill>
                <a:effectLst/>
                <a:latin typeface="Times New Roman"/>
                <a:cs typeface="Times New Roman"/>
              </a:rPr>
              <a:t> </a:t>
            </a:r>
            <a:r>
              <a:rPr sz="1800" b="0" dirty="0">
                <a:solidFill>
                  <a:schemeClr val="tx1"/>
                </a:solidFill>
                <a:effectLst/>
                <a:latin typeface="Times New Roman"/>
                <a:cs typeface="Times New Roman"/>
              </a:rPr>
              <a:t>to</a:t>
            </a:r>
            <a:r>
              <a:rPr sz="1800" b="0" spc="-25" dirty="0">
                <a:solidFill>
                  <a:schemeClr val="tx1"/>
                </a:solidFill>
                <a:effectLst/>
                <a:latin typeface="Times New Roman"/>
                <a:cs typeface="Times New Roman"/>
              </a:rPr>
              <a:t> </a:t>
            </a:r>
            <a:r>
              <a:rPr sz="1800" b="0" dirty="0">
                <a:solidFill>
                  <a:schemeClr val="tx1"/>
                </a:solidFill>
                <a:effectLst/>
                <a:latin typeface="Times New Roman"/>
                <a:cs typeface="Times New Roman"/>
              </a:rPr>
              <a:t>a</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resistor</a:t>
            </a:r>
            <a:r>
              <a:rPr sz="1800" b="0" spc="-10" dirty="0">
                <a:solidFill>
                  <a:schemeClr val="tx1"/>
                </a:solidFill>
                <a:effectLst/>
                <a:latin typeface="Times New Roman"/>
                <a:cs typeface="Times New Roman"/>
              </a:rPr>
              <a:t> (R</a:t>
            </a:r>
            <a:r>
              <a:rPr sz="1800" b="0" spc="-15" baseline="-20833" dirty="0">
                <a:solidFill>
                  <a:schemeClr val="tx1"/>
                </a:solidFill>
                <a:effectLst/>
                <a:latin typeface="Times New Roman"/>
                <a:cs typeface="Times New Roman"/>
              </a:rPr>
              <a:t>b</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Electric</a:t>
            </a:r>
            <a:r>
              <a:rPr sz="1800" b="0" spc="-50" dirty="0">
                <a:solidFill>
                  <a:schemeClr val="tx1"/>
                </a:solidFill>
                <a:effectLst/>
                <a:latin typeface="Times New Roman"/>
                <a:cs typeface="Times New Roman"/>
              </a:rPr>
              <a:t> </a:t>
            </a:r>
            <a:r>
              <a:rPr sz="1800" b="0" dirty="0">
                <a:solidFill>
                  <a:schemeClr val="tx1"/>
                </a:solidFill>
                <a:effectLst/>
                <a:latin typeface="Times New Roman"/>
                <a:cs typeface="Times New Roman"/>
              </a:rPr>
              <a:t>current</a:t>
            </a:r>
            <a:r>
              <a:rPr sz="1800" b="0" spc="-25" dirty="0">
                <a:solidFill>
                  <a:schemeClr val="tx1"/>
                </a:solidFill>
                <a:effectLst/>
                <a:latin typeface="Times New Roman"/>
                <a:cs typeface="Times New Roman"/>
              </a:rPr>
              <a:t> </a:t>
            </a:r>
            <a:r>
              <a:rPr sz="1800" b="0" dirty="0">
                <a:solidFill>
                  <a:schemeClr val="tx1"/>
                </a:solidFill>
                <a:effectLst/>
                <a:latin typeface="Times New Roman"/>
                <a:cs typeface="Times New Roman"/>
              </a:rPr>
              <a:t>through</a:t>
            </a:r>
            <a:r>
              <a:rPr sz="1800" b="0" spc="-40" dirty="0">
                <a:solidFill>
                  <a:schemeClr val="tx1"/>
                </a:solidFill>
                <a:effectLst/>
                <a:latin typeface="Times New Roman"/>
                <a:cs typeface="Times New Roman"/>
              </a:rPr>
              <a:t> </a:t>
            </a:r>
            <a:r>
              <a:rPr sz="1800" b="0" dirty="0">
                <a:solidFill>
                  <a:schemeClr val="tx1"/>
                </a:solidFill>
                <a:effectLst/>
                <a:latin typeface="Times New Roman"/>
                <a:cs typeface="Times New Roman"/>
              </a:rPr>
              <a:t>the</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resistor</a:t>
            </a:r>
            <a:r>
              <a:rPr sz="1800" b="0" spc="-25" dirty="0">
                <a:solidFill>
                  <a:schemeClr val="tx1"/>
                </a:solidFill>
                <a:effectLst/>
                <a:latin typeface="Times New Roman"/>
                <a:cs typeface="Times New Roman"/>
              </a:rPr>
              <a:t> </a:t>
            </a:r>
            <a:r>
              <a:rPr sz="1800" b="0" dirty="0">
                <a:solidFill>
                  <a:schemeClr val="tx1"/>
                </a:solidFill>
                <a:effectLst/>
                <a:latin typeface="Times New Roman"/>
                <a:cs typeface="Times New Roman"/>
              </a:rPr>
              <a:t>and voltage</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across</a:t>
            </a:r>
            <a:r>
              <a:rPr sz="1800" b="0" spc="-20" dirty="0">
                <a:solidFill>
                  <a:schemeClr val="tx1"/>
                </a:solidFill>
                <a:effectLst/>
                <a:latin typeface="Times New Roman"/>
                <a:cs typeface="Times New Roman"/>
              </a:rPr>
              <a:t> </a:t>
            </a:r>
            <a:r>
              <a:rPr sz="1800" b="0" dirty="0">
                <a:solidFill>
                  <a:schemeClr val="tx1"/>
                </a:solidFill>
                <a:effectLst/>
                <a:latin typeface="Times New Roman"/>
                <a:cs typeface="Times New Roman"/>
              </a:rPr>
              <a:t>the</a:t>
            </a:r>
            <a:r>
              <a:rPr sz="1800" b="0" spc="-15" dirty="0">
                <a:solidFill>
                  <a:schemeClr val="tx1"/>
                </a:solidFill>
                <a:effectLst/>
                <a:latin typeface="Times New Roman"/>
                <a:cs typeface="Times New Roman"/>
              </a:rPr>
              <a:t> </a:t>
            </a:r>
            <a:r>
              <a:rPr sz="1800" b="0" dirty="0">
                <a:solidFill>
                  <a:schemeClr val="tx1"/>
                </a:solidFill>
                <a:effectLst/>
                <a:latin typeface="Times New Roman"/>
                <a:cs typeface="Times New Roman"/>
              </a:rPr>
              <a:t>resistor</a:t>
            </a:r>
            <a:r>
              <a:rPr sz="1800" b="0" spc="-30" dirty="0">
                <a:solidFill>
                  <a:schemeClr val="tx1"/>
                </a:solidFill>
                <a:effectLst/>
                <a:latin typeface="Times New Roman"/>
                <a:cs typeface="Times New Roman"/>
              </a:rPr>
              <a:t> </a:t>
            </a:r>
            <a:r>
              <a:rPr sz="1800" b="0" dirty="0">
                <a:solidFill>
                  <a:schemeClr val="tx1"/>
                </a:solidFill>
                <a:effectLst/>
                <a:latin typeface="Times New Roman"/>
                <a:cs typeface="Times New Roman"/>
              </a:rPr>
              <a:t>represent the</a:t>
            </a:r>
            <a:r>
              <a:rPr sz="1800" b="0" spc="-15" dirty="0">
                <a:solidFill>
                  <a:schemeClr val="tx1"/>
                </a:solidFill>
                <a:effectLst/>
                <a:latin typeface="Times New Roman"/>
                <a:cs typeface="Times New Roman"/>
              </a:rPr>
              <a:t> </a:t>
            </a:r>
            <a:r>
              <a:rPr sz="1800" b="0" dirty="0">
                <a:solidFill>
                  <a:schemeClr val="tx1"/>
                </a:solidFill>
                <a:effectLst/>
                <a:latin typeface="Times New Roman"/>
                <a:cs typeface="Times New Roman"/>
              </a:rPr>
              <a:t>heat</a:t>
            </a:r>
            <a:r>
              <a:rPr sz="1800" b="0" spc="-25" dirty="0">
                <a:solidFill>
                  <a:schemeClr val="tx1"/>
                </a:solidFill>
                <a:effectLst/>
                <a:latin typeface="Times New Roman"/>
                <a:cs typeface="Times New Roman"/>
              </a:rPr>
              <a:t> </a:t>
            </a:r>
            <a:r>
              <a:rPr sz="1800" b="0" spc="-20" dirty="0">
                <a:solidFill>
                  <a:schemeClr val="tx1"/>
                </a:solidFill>
                <a:effectLst/>
                <a:latin typeface="Times New Roman"/>
                <a:cs typeface="Times New Roman"/>
              </a:rPr>
              <a:t>flow </a:t>
            </a:r>
            <a:r>
              <a:rPr sz="1800" b="0" dirty="0">
                <a:solidFill>
                  <a:schemeClr val="tx1"/>
                </a:solidFill>
                <a:effectLst/>
                <a:latin typeface="Times New Roman"/>
                <a:cs typeface="Times New Roman"/>
              </a:rPr>
              <a:t>induced</a:t>
            </a:r>
            <a:r>
              <a:rPr sz="1800" b="0" spc="-90" dirty="0">
                <a:solidFill>
                  <a:schemeClr val="tx1"/>
                </a:solidFill>
                <a:effectLst/>
                <a:latin typeface="Times New Roman"/>
                <a:cs typeface="Times New Roman"/>
              </a:rPr>
              <a:t> </a:t>
            </a:r>
            <a:r>
              <a:rPr sz="1800" b="0" dirty="0">
                <a:solidFill>
                  <a:schemeClr val="tx1"/>
                </a:solidFill>
                <a:effectLst/>
                <a:latin typeface="Times New Roman"/>
                <a:cs typeface="Times New Roman"/>
              </a:rPr>
              <a:t>charge.</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It</a:t>
            </a:r>
            <a:r>
              <a:rPr sz="1800" b="0" spc="-15" dirty="0">
                <a:solidFill>
                  <a:schemeClr val="tx1"/>
                </a:solidFill>
                <a:effectLst/>
                <a:latin typeface="Times New Roman"/>
                <a:cs typeface="Times New Roman"/>
              </a:rPr>
              <a:t> </a:t>
            </a:r>
            <a:r>
              <a:rPr sz="1800" b="0" dirty="0">
                <a:solidFill>
                  <a:schemeClr val="tx1"/>
                </a:solidFill>
                <a:effectLst/>
                <a:latin typeface="Times New Roman"/>
                <a:cs typeface="Times New Roman"/>
              </a:rPr>
              <a:t>can</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be</a:t>
            </a:r>
            <a:r>
              <a:rPr sz="1800" b="0" spc="-45" dirty="0">
                <a:solidFill>
                  <a:schemeClr val="tx1"/>
                </a:solidFill>
                <a:effectLst/>
                <a:latin typeface="Times New Roman"/>
                <a:cs typeface="Times New Roman"/>
              </a:rPr>
              <a:t> </a:t>
            </a:r>
            <a:r>
              <a:rPr sz="1800" b="0" dirty="0">
                <a:solidFill>
                  <a:schemeClr val="tx1"/>
                </a:solidFill>
                <a:effectLst/>
                <a:latin typeface="Times New Roman"/>
                <a:cs typeface="Times New Roman"/>
              </a:rPr>
              <a:t>characterized</a:t>
            </a:r>
            <a:r>
              <a:rPr sz="1800" b="0" spc="15" dirty="0">
                <a:solidFill>
                  <a:schemeClr val="tx1"/>
                </a:solidFill>
                <a:effectLst/>
                <a:latin typeface="Times New Roman"/>
                <a:cs typeface="Times New Roman"/>
              </a:rPr>
              <a:t> </a:t>
            </a:r>
            <a:r>
              <a:rPr sz="1800" b="0" dirty="0">
                <a:solidFill>
                  <a:schemeClr val="tx1"/>
                </a:solidFill>
                <a:effectLst/>
                <a:latin typeface="Times New Roman"/>
                <a:cs typeface="Times New Roman"/>
              </a:rPr>
              <a:t>by</a:t>
            </a:r>
            <a:r>
              <a:rPr sz="1800" b="0" spc="-30" dirty="0">
                <a:solidFill>
                  <a:schemeClr val="tx1"/>
                </a:solidFill>
                <a:effectLst/>
                <a:latin typeface="Times New Roman"/>
                <a:cs typeface="Times New Roman"/>
              </a:rPr>
              <a:t> </a:t>
            </a:r>
            <a:r>
              <a:rPr sz="1800" b="0" dirty="0">
                <a:solidFill>
                  <a:schemeClr val="tx1"/>
                </a:solidFill>
                <a:effectLst/>
                <a:latin typeface="Times New Roman"/>
                <a:cs typeface="Times New Roman"/>
              </a:rPr>
              <a:t>two</a:t>
            </a:r>
            <a:r>
              <a:rPr sz="1800" b="0" spc="-10" dirty="0">
                <a:solidFill>
                  <a:schemeClr val="tx1"/>
                </a:solidFill>
                <a:effectLst/>
                <a:latin typeface="Times New Roman"/>
                <a:cs typeface="Times New Roman"/>
              </a:rPr>
              <a:t> </a:t>
            </a:r>
            <a:r>
              <a:rPr sz="1800" b="0" dirty="0">
                <a:solidFill>
                  <a:schemeClr val="tx1"/>
                </a:solidFill>
                <a:effectLst/>
                <a:latin typeface="Times New Roman"/>
                <a:cs typeface="Times New Roman"/>
              </a:rPr>
              <a:t>pyroelectric</a:t>
            </a:r>
            <a:r>
              <a:rPr sz="1800" b="0" spc="5" dirty="0">
                <a:solidFill>
                  <a:schemeClr val="tx1"/>
                </a:solidFill>
                <a:effectLst/>
                <a:latin typeface="Times New Roman"/>
                <a:cs typeface="Times New Roman"/>
              </a:rPr>
              <a:t> </a:t>
            </a:r>
            <a:r>
              <a:rPr sz="1800" b="0" spc="-10" dirty="0">
                <a:solidFill>
                  <a:schemeClr val="tx1"/>
                </a:solidFill>
                <a:effectLst/>
                <a:latin typeface="Times New Roman"/>
                <a:cs typeface="Times New Roman"/>
              </a:rPr>
              <a:t>coefficients</a:t>
            </a:r>
            <a:endParaRPr sz="1800" dirty="0">
              <a:solidFill>
                <a:schemeClr val="tx1"/>
              </a:solidFill>
              <a:effectLst/>
              <a:latin typeface="Times New Roman"/>
              <a:cs typeface="Times New Roman"/>
            </a:endParaRPr>
          </a:p>
        </p:txBody>
      </p:sp>
      <p:pic>
        <p:nvPicPr>
          <p:cNvPr id="7" name="object 7"/>
          <p:cNvPicPr/>
          <p:nvPr/>
        </p:nvPicPr>
        <p:blipFill>
          <a:blip r:embed="rId2" cstate="print"/>
          <a:stretch>
            <a:fillRect/>
          </a:stretch>
        </p:blipFill>
        <p:spPr>
          <a:xfrm>
            <a:off x="1828800" y="1066800"/>
            <a:ext cx="5410200" cy="1207770"/>
          </a:xfrm>
          <a:prstGeom prst="rect">
            <a:avLst/>
          </a:prstGeom>
        </p:spPr>
      </p:pic>
      <p:sp>
        <p:nvSpPr>
          <p:cNvPr id="8" name="object 8"/>
          <p:cNvSpPr txBox="1"/>
          <p:nvPr/>
        </p:nvSpPr>
        <p:spPr>
          <a:xfrm>
            <a:off x="292734" y="4026052"/>
            <a:ext cx="8662670" cy="571500"/>
          </a:xfrm>
          <a:prstGeom prst="rect">
            <a:avLst/>
          </a:prstGeom>
        </p:spPr>
        <p:txBody>
          <a:bodyPr vert="horz" wrap="square" lIns="0" tIns="23495" rIns="0" bIns="0" rtlCol="0">
            <a:spAutoFit/>
          </a:bodyPr>
          <a:lstStyle/>
          <a:p>
            <a:pPr marL="382270" marR="30480" indent="-344805">
              <a:lnSpc>
                <a:spcPts val="2140"/>
              </a:lnSpc>
              <a:spcBef>
                <a:spcPts val="185"/>
              </a:spcBef>
              <a:buFont typeface="Wingdings"/>
              <a:buChar char=""/>
              <a:tabLst>
                <a:tab pos="382270" algn="l"/>
              </a:tabLst>
            </a:pPr>
            <a:r>
              <a:rPr sz="1800" dirty="0">
                <a:latin typeface="Times New Roman"/>
                <a:cs typeface="Times New Roman"/>
              </a:rPr>
              <a:t>It</a:t>
            </a:r>
            <a:r>
              <a:rPr sz="1800" spc="-30" dirty="0">
                <a:latin typeface="Times New Roman"/>
                <a:cs typeface="Times New Roman"/>
              </a:rPr>
              <a:t> </a:t>
            </a:r>
            <a:r>
              <a:rPr sz="1800" dirty="0">
                <a:latin typeface="Times New Roman"/>
                <a:cs typeface="Times New Roman"/>
              </a:rPr>
              <a:t>is</a:t>
            </a:r>
            <a:r>
              <a:rPr sz="1800" spc="-20" dirty="0">
                <a:latin typeface="Times New Roman"/>
                <a:cs typeface="Times New Roman"/>
              </a:rPr>
              <a:t> </a:t>
            </a:r>
            <a:r>
              <a:rPr sz="1800" dirty="0">
                <a:latin typeface="Times New Roman"/>
                <a:cs typeface="Times New Roman"/>
              </a:rPr>
              <a:t>clear</a:t>
            </a:r>
            <a:r>
              <a:rPr sz="1800" spc="20" dirty="0">
                <a:latin typeface="Times New Roman"/>
                <a:cs typeface="Times New Roman"/>
              </a:rPr>
              <a:t> </a:t>
            </a:r>
            <a:r>
              <a:rPr sz="1800" dirty="0">
                <a:latin typeface="Times New Roman"/>
                <a:cs typeface="Times New Roman"/>
              </a:rPr>
              <a:t>that</a:t>
            </a:r>
            <a:r>
              <a:rPr sz="1800" spc="-15"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peak</a:t>
            </a:r>
            <a:r>
              <a:rPr sz="1800" spc="-15" dirty="0">
                <a:latin typeface="Times New Roman"/>
                <a:cs typeface="Times New Roman"/>
              </a:rPr>
              <a:t> </a:t>
            </a:r>
            <a:r>
              <a:rPr sz="1800" dirty="0">
                <a:latin typeface="Times New Roman"/>
                <a:cs typeface="Times New Roman"/>
              </a:rPr>
              <a:t>output</a:t>
            </a:r>
            <a:r>
              <a:rPr sz="1800" spc="-65" dirty="0">
                <a:latin typeface="Times New Roman"/>
                <a:cs typeface="Times New Roman"/>
              </a:rPr>
              <a:t> </a:t>
            </a:r>
            <a:r>
              <a:rPr sz="1800" dirty="0">
                <a:latin typeface="Times New Roman"/>
                <a:cs typeface="Times New Roman"/>
              </a:rPr>
              <a:t>voltage</a:t>
            </a:r>
            <a:r>
              <a:rPr sz="1800" spc="20" dirty="0">
                <a:latin typeface="Times New Roman"/>
                <a:cs typeface="Times New Roman"/>
              </a:rPr>
              <a:t> </a:t>
            </a:r>
            <a:r>
              <a:rPr sz="1800" dirty="0">
                <a:latin typeface="Times New Roman"/>
                <a:cs typeface="Times New Roman"/>
              </a:rPr>
              <a:t>is</a:t>
            </a:r>
            <a:r>
              <a:rPr sz="1800" spc="-5" dirty="0">
                <a:latin typeface="Times New Roman"/>
                <a:cs typeface="Times New Roman"/>
              </a:rPr>
              <a:t> </a:t>
            </a:r>
            <a:r>
              <a:rPr sz="1800" dirty="0">
                <a:latin typeface="Times New Roman"/>
                <a:cs typeface="Times New Roman"/>
              </a:rPr>
              <a:t>proportional</a:t>
            </a:r>
            <a:r>
              <a:rPr sz="1800" spc="-90" dirty="0">
                <a:latin typeface="Times New Roman"/>
                <a:cs typeface="Times New Roman"/>
              </a:rPr>
              <a:t> </a:t>
            </a:r>
            <a:r>
              <a:rPr sz="1800" dirty="0">
                <a:latin typeface="Times New Roman"/>
                <a:cs typeface="Times New Roman"/>
              </a:rPr>
              <a:t>to</a:t>
            </a:r>
            <a:r>
              <a:rPr sz="1800" spc="-5"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sensor’s</a:t>
            </a:r>
            <a:r>
              <a:rPr sz="1800" spc="-30" dirty="0">
                <a:latin typeface="Times New Roman"/>
                <a:cs typeface="Times New Roman"/>
              </a:rPr>
              <a:t> </a:t>
            </a:r>
            <a:r>
              <a:rPr sz="1800" dirty="0">
                <a:latin typeface="Times New Roman"/>
                <a:cs typeface="Times New Roman"/>
              </a:rPr>
              <a:t>temperature</a:t>
            </a:r>
            <a:r>
              <a:rPr sz="1800" spc="20" dirty="0">
                <a:latin typeface="Times New Roman"/>
                <a:cs typeface="Times New Roman"/>
              </a:rPr>
              <a:t> </a:t>
            </a:r>
            <a:r>
              <a:rPr sz="1800" dirty="0">
                <a:latin typeface="Times New Roman"/>
                <a:cs typeface="Times New Roman"/>
              </a:rPr>
              <a:t>rise</a:t>
            </a:r>
            <a:r>
              <a:rPr sz="1800" spc="-5" dirty="0">
                <a:latin typeface="Times New Roman"/>
                <a:cs typeface="Times New Roman"/>
              </a:rPr>
              <a:t> </a:t>
            </a:r>
            <a:r>
              <a:rPr sz="1800" spc="-20" dirty="0">
                <a:latin typeface="Times New Roman"/>
                <a:cs typeface="Times New Roman"/>
              </a:rPr>
              <a:t>(</a:t>
            </a:r>
            <a:r>
              <a:rPr sz="1800" spc="-20" dirty="0">
                <a:latin typeface="Symbol"/>
                <a:cs typeface="Symbol"/>
              </a:rPr>
              <a:t></a:t>
            </a:r>
            <a:r>
              <a:rPr sz="1800" spc="-20" dirty="0">
                <a:latin typeface="Times New Roman"/>
                <a:cs typeface="Times New Roman"/>
              </a:rPr>
              <a:t>T) </a:t>
            </a:r>
            <a:r>
              <a:rPr sz="1800" dirty="0">
                <a:latin typeface="Times New Roman"/>
                <a:cs typeface="Times New Roman"/>
              </a:rPr>
              <a:t>and</a:t>
            </a:r>
            <a:r>
              <a:rPr sz="1800" spc="-45" dirty="0">
                <a:latin typeface="Times New Roman"/>
                <a:cs typeface="Times New Roman"/>
              </a:rPr>
              <a:t> </a:t>
            </a:r>
            <a:r>
              <a:rPr sz="1800" dirty="0">
                <a:latin typeface="Times New Roman"/>
                <a:cs typeface="Times New Roman"/>
              </a:rPr>
              <a:t>pyroelectric</a:t>
            </a:r>
            <a:r>
              <a:rPr sz="1800" spc="10" dirty="0">
                <a:latin typeface="Times New Roman"/>
                <a:cs typeface="Times New Roman"/>
              </a:rPr>
              <a:t> </a:t>
            </a:r>
            <a:r>
              <a:rPr sz="1800" dirty="0">
                <a:latin typeface="Times New Roman"/>
                <a:cs typeface="Times New Roman"/>
              </a:rPr>
              <a:t>charge</a:t>
            </a:r>
            <a:r>
              <a:rPr sz="1800" spc="10" dirty="0">
                <a:latin typeface="Times New Roman"/>
                <a:cs typeface="Times New Roman"/>
              </a:rPr>
              <a:t> </a:t>
            </a:r>
            <a:r>
              <a:rPr sz="1800" dirty="0">
                <a:latin typeface="Times New Roman"/>
                <a:cs typeface="Times New Roman"/>
              </a:rPr>
              <a:t>coefficient</a:t>
            </a:r>
            <a:r>
              <a:rPr sz="1800" spc="20" dirty="0">
                <a:latin typeface="Times New Roman"/>
                <a:cs typeface="Times New Roman"/>
              </a:rPr>
              <a:t> </a:t>
            </a:r>
            <a:r>
              <a:rPr sz="1800" dirty="0">
                <a:latin typeface="Times New Roman"/>
                <a:cs typeface="Times New Roman"/>
              </a:rPr>
              <a:t>(ε</a:t>
            </a:r>
            <a:r>
              <a:rPr sz="1800" baseline="-20833" dirty="0">
                <a:latin typeface="Times New Roman"/>
                <a:cs typeface="Times New Roman"/>
              </a:rPr>
              <a:t>r</a:t>
            </a:r>
            <a:r>
              <a:rPr sz="1800" spc="165" baseline="-20833" dirty="0">
                <a:latin typeface="Times New Roman"/>
                <a:cs typeface="Times New Roman"/>
              </a:rPr>
              <a:t> </a:t>
            </a:r>
            <a:r>
              <a:rPr sz="1800" dirty="0">
                <a:latin typeface="Times New Roman"/>
                <a:cs typeface="Times New Roman"/>
              </a:rPr>
              <a:t>ε</a:t>
            </a:r>
            <a:r>
              <a:rPr sz="1800" baseline="-20833" dirty="0">
                <a:latin typeface="Times New Roman"/>
                <a:cs typeface="Times New Roman"/>
              </a:rPr>
              <a:t>0</a:t>
            </a:r>
            <a:r>
              <a:rPr sz="1800" dirty="0">
                <a:latin typeface="Times New Roman"/>
                <a:cs typeface="Times New Roman"/>
              </a:rPr>
              <a:t>)</a:t>
            </a:r>
            <a:r>
              <a:rPr sz="1800" spc="-30" dirty="0">
                <a:latin typeface="Times New Roman"/>
                <a:cs typeface="Times New Roman"/>
              </a:rPr>
              <a:t> </a:t>
            </a:r>
            <a:r>
              <a:rPr sz="1800" dirty="0">
                <a:latin typeface="Times New Roman"/>
                <a:cs typeface="Times New Roman"/>
              </a:rPr>
              <a:t>and inversely</a:t>
            </a:r>
            <a:r>
              <a:rPr sz="1800" spc="-15" dirty="0">
                <a:latin typeface="Times New Roman"/>
                <a:cs typeface="Times New Roman"/>
              </a:rPr>
              <a:t> </a:t>
            </a:r>
            <a:r>
              <a:rPr sz="1800" dirty="0">
                <a:latin typeface="Times New Roman"/>
                <a:cs typeface="Times New Roman"/>
              </a:rPr>
              <a:t>proportional</a:t>
            </a:r>
            <a:r>
              <a:rPr sz="1800" spc="-70" dirty="0">
                <a:latin typeface="Times New Roman"/>
                <a:cs typeface="Times New Roman"/>
              </a:rPr>
              <a:t> </a:t>
            </a:r>
            <a:r>
              <a:rPr sz="1800" dirty="0">
                <a:latin typeface="Times New Roman"/>
                <a:cs typeface="Times New Roman"/>
              </a:rPr>
              <a:t>to</a:t>
            </a:r>
            <a:r>
              <a:rPr sz="1800" spc="-15" dirty="0">
                <a:latin typeface="Times New Roman"/>
                <a:cs typeface="Times New Roman"/>
              </a:rPr>
              <a:t> </a:t>
            </a:r>
            <a:r>
              <a:rPr sz="1800" dirty="0">
                <a:latin typeface="Times New Roman"/>
                <a:cs typeface="Times New Roman"/>
              </a:rPr>
              <a:t>its</a:t>
            </a:r>
            <a:r>
              <a:rPr sz="1800" spc="-10" dirty="0">
                <a:latin typeface="Times New Roman"/>
                <a:cs typeface="Times New Roman"/>
              </a:rPr>
              <a:t> </a:t>
            </a:r>
            <a:r>
              <a:rPr sz="1800" dirty="0">
                <a:latin typeface="Times New Roman"/>
                <a:cs typeface="Times New Roman"/>
              </a:rPr>
              <a:t>thickness</a:t>
            </a:r>
            <a:r>
              <a:rPr sz="1800" spc="-35" dirty="0">
                <a:latin typeface="Times New Roman"/>
                <a:cs typeface="Times New Roman"/>
              </a:rPr>
              <a:t> </a:t>
            </a:r>
            <a:r>
              <a:rPr sz="1800" spc="-20" dirty="0">
                <a:latin typeface="Times New Roman"/>
                <a:cs typeface="Times New Roman"/>
              </a:rPr>
              <a:t>(h).</a:t>
            </a:r>
            <a:endParaRPr sz="1800" dirty="0">
              <a:latin typeface="Times New Roman"/>
              <a:cs typeface="Times New Roman"/>
            </a:endParaRPr>
          </a:p>
        </p:txBody>
      </p:sp>
      <p:sp>
        <p:nvSpPr>
          <p:cNvPr id="11" name="object 11"/>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24</a:t>
            </a:fld>
            <a:endParaRPr spc="-25" dirty="0"/>
          </a:p>
        </p:txBody>
      </p:sp>
      <p:sp>
        <p:nvSpPr>
          <p:cNvPr id="13" name="TextBox 12">
            <a:extLst>
              <a:ext uri="{FF2B5EF4-FFF2-40B4-BE49-F238E27FC236}">
                <a16:creationId xmlns:a16="http://schemas.microsoft.com/office/drawing/2014/main" id="{BA75F301-373C-0FA9-54A2-9EF2E4B4C750}"/>
              </a:ext>
            </a:extLst>
          </p:cNvPr>
          <p:cNvSpPr txBox="1"/>
          <p:nvPr/>
        </p:nvSpPr>
        <p:spPr>
          <a:xfrm>
            <a:off x="457200" y="457200"/>
            <a:ext cx="8077200" cy="707886"/>
          </a:xfrm>
          <a:prstGeom prst="rect">
            <a:avLst/>
          </a:prstGeom>
          <a:noFill/>
        </p:spPr>
        <p:txBody>
          <a:bodyPr wrap="square">
            <a:spAutoFit/>
          </a:bodyPr>
          <a:lstStyle/>
          <a:p>
            <a:pPr marL="63500">
              <a:lnSpc>
                <a:spcPct val="100000"/>
              </a:lnSpc>
              <a:spcBef>
                <a:spcPts val="1820"/>
              </a:spcBef>
            </a:pPr>
            <a:r>
              <a:rPr lang="en-US" sz="2000" dirty="0">
                <a:latin typeface="Times New Roman"/>
                <a:cs typeface="Times New Roman"/>
              </a:rPr>
              <a:t>If</a:t>
            </a:r>
            <a:r>
              <a:rPr lang="en-US" sz="2000" spc="-55" dirty="0">
                <a:latin typeface="Times New Roman"/>
                <a:cs typeface="Times New Roman"/>
              </a:rPr>
              <a:t> </a:t>
            </a:r>
            <a:r>
              <a:rPr lang="en-US" sz="2000" dirty="0">
                <a:latin typeface="Times New Roman"/>
                <a:cs typeface="Times New Roman"/>
              </a:rPr>
              <a:t>a</a:t>
            </a:r>
            <a:r>
              <a:rPr lang="en-US" sz="2000" spc="-20" dirty="0">
                <a:latin typeface="Times New Roman"/>
                <a:cs typeface="Times New Roman"/>
              </a:rPr>
              <a:t> </a:t>
            </a:r>
            <a:r>
              <a:rPr lang="en-US" sz="2000" dirty="0">
                <a:latin typeface="Times New Roman"/>
                <a:cs typeface="Times New Roman"/>
              </a:rPr>
              <a:t>pyroelectric material</a:t>
            </a:r>
            <a:r>
              <a:rPr lang="en-US" sz="2000" spc="25" dirty="0">
                <a:latin typeface="Times New Roman"/>
                <a:cs typeface="Times New Roman"/>
              </a:rPr>
              <a:t> </a:t>
            </a:r>
            <a:r>
              <a:rPr lang="en-US" sz="2000" dirty="0">
                <a:latin typeface="Times New Roman"/>
                <a:cs typeface="Times New Roman"/>
              </a:rPr>
              <a:t>is</a:t>
            </a:r>
            <a:r>
              <a:rPr lang="en-US" sz="2000" spc="-45" dirty="0">
                <a:latin typeface="Times New Roman"/>
                <a:cs typeface="Times New Roman"/>
              </a:rPr>
              <a:t> </a:t>
            </a:r>
            <a:r>
              <a:rPr lang="en-US" sz="2000" dirty="0">
                <a:latin typeface="Times New Roman"/>
                <a:cs typeface="Times New Roman"/>
              </a:rPr>
              <a:t>exposed</a:t>
            </a:r>
            <a:r>
              <a:rPr lang="en-US" sz="2000" spc="-10" dirty="0">
                <a:latin typeface="Times New Roman"/>
                <a:cs typeface="Times New Roman"/>
              </a:rPr>
              <a:t> </a:t>
            </a:r>
            <a:r>
              <a:rPr lang="en-US" sz="2000" dirty="0">
                <a:latin typeface="Times New Roman"/>
                <a:cs typeface="Times New Roman"/>
              </a:rPr>
              <a:t>to</a:t>
            </a:r>
            <a:r>
              <a:rPr lang="en-US" sz="2000" spc="-30" dirty="0">
                <a:latin typeface="Times New Roman"/>
                <a:cs typeface="Times New Roman"/>
              </a:rPr>
              <a:t> </a:t>
            </a:r>
            <a:r>
              <a:rPr lang="en-US" sz="2000" dirty="0">
                <a:latin typeface="Times New Roman"/>
                <a:cs typeface="Times New Roman"/>
              </a:rPr>
              <a:t>a</a:t>
            </a:r>
            <a:r>
              <a:rPr lang="en-US" sz="2000" spc="-25" dirty="0">
                <a:latin typeface="Times New Roman"/>
                <a:cs typeface="Times New Roman"/>
              </a:rPr>
              <a:t> </a:t>
            </a:r>
            <a:r>
              <a:rPr lang="en-US" sz="2000" dirty="0">
                <a:latin typeface="Times New Roman"/>
                <a:cs typeface="Times New Roman"/>
              </a:rPr>
              <a:t>heat</a:t>
            </a:r>
            <a:r>
              <a:rPr lang="en-US" sz="2000" spc="-15" dirty="0">
                <a:latin typeface="Times New Roman"/>
                <a:cs typeface="Times New Roman"/>
              </a:rPr>
              <a:t> </a:t>
            </a:r>
            <a:r>
              <a:rPr lang="en-US" sz="2000" dirty="0">
                <a:latin typeface="Times New Roman"/>
                <a:cs typeface="Times New Roman"/>
              </a:rPr>
              <a:t>source,</a:t>
            </a:r>
            <a:r>
              <a:rPr lang="en-US" sz="2000" spc="-35" dirty="0">
                <a:latin typeface="Times New Roman"/>
                <a:cs typeface="Times New Roman"/>
              </a:rPr>
              <a:t> </a:t>
            </a:r>
            <a:r>
              <a:rPr lang="en-US" sz="2000" dirty="0">
                <a:latin typeface="Times New Roman"/>
                <a:cs typeface="Times New Roman"/>
              </a:rPr>
              <a:t>its</a:t>
            </a:r>
            <a:r>
              <a:rPr lang="en-US" sz="2000" spc="-15" dirty="0">
                <a:latin typeface="Times New Roman"/>
                <a:cs typeface="Times New Roman"/>
              </a:rPr>
              <a:t> </a:t>
            </a:r>
            <a:r>
              <a:rPr lang="en-US" sz="2000" dirty="0">
                <a:latin typeface="Times New Roman"/>
                <a:cs typeface="Times New Roman"/>
              </a:rPr>
              <a:t>temperature</a:t>
            </a:r>
            <a:r>
              <a:rPr lang="en-US" sz="2000" spc="-5" dirty="0">
                <a:latin typeface="Times New Roman"/>
                <a:cs typeface="Times New Roman"/>
              </a:rPr>
              <a:t> </a:t>
            </a:r>
            <a:r>
              <a:rPr lang="en-US" sz="2000" dirty="0">
                <a:latin typeface="Times New Roman"/>
                <a:cs typeface="Times New Roman"/>
              </a:rPr>
              <a:t>rises</a:t>
            </a:r>
            <a:r>
              <a:rPr lang="en-US" sz="2000" spc="-20" dirty="0">
                <a:latin typeface="Times New Roman"/>
                <a:cs typeface="Times New Roman"/>
              </a:rPr>
              <a:t> </a:t>
            </a:r>
            <a:r>
              <a:rPr lang="en-US" sz="2000" dirty="0">
                <a:latin typeface="Times New Roman"/>
                <a:cs typeface="Times New Roman"/>
              </a:rPr>
              <a:t>by</a:t>
            </a:r>
            <a:r>
              <a:rPr lang="en-US" sz="2000" spc="45" dirty="0">
                <a:latin typeface="Times New Roman"/>
                <a:cs typeface="Times New Roman"/>
              </a:rPr>
              <a:t> </a:t>
            </a:r>
            <a:r>
              <a:rPr lang="en-US" sz="2000" spc="-35" dirty="0">
                <a:latin typeface="Symbol"/>
                <a:cs typeface="Symbol"/>
              </a:rPr>
              <a:t></a:t>
            </a:r>
            <a:r>
              <a:rPr lang="en-US" sz="2000" spc="-35" dirty="0">
                <a:latin typeface="Times New Roman"/>
                <a:cs typeface="Times New Roman"/>
              </a:rPr>
              <a:t>T,</a:t>
            </a:r>
            <a:r>
              <a:rPr lang="en-US" sz="2000" spc="-10" dirty="0">
                <a:latin typeface="Times New Roman"/>
                <a:cs typeface="Times New Roman"/>
              </a:rPr>
              <a:t> then;</a:t>
            </a:r>
            <a:endParaRPr lang="en-US" sz="2000" dirty="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F261C-7F0E-79A8-89A3-B6913DD2ED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A19DB-0B5F-5B3C-44E5-AD873D69A82F}"/>
              </a:ext>
            </a:extLst>
          </p:cNvPr>
          <p:cNvSpPr>
            <a:spLocks noGrp="1"/>
          </p:cNvSpPr>
          <p:nvPr>
            <p:ph type="sldNum" sz="quarter" idx="12"/>
          </p:nvPr>
        </p:nvSpPr>
        <p:spPr/>
        <p:txBody>
          <a:bodyPr/>
          <a:lstStyle/>
          <a:p>
            <a:pPr>
              <a:defRPr/>
            </a:pPr>
            <a:fld id="{F52B0D8A-F293-4E87-801C-3AF4F92F4A0A}" type="slidenum">
              <a:rPr lang="en-US" smtClean="0"/>
              <a:pPr>
                <a:defRPr/>
              </a:pPr>
              <a:t>25</a:t>
            </a:fld>
            <a:endParaRPr lang="en-US"/>
          </a:p>
        </p:txBody>
      </p:sp>
      <p:sp>
        <p:nvSpPr>
          <p:cNvPr id="4" name="Rectangle 3">
            <a:extLst>
              <a:ext uri="{FF2B5EF4-FFF2-40B4-BE49-F238E27FC236}">
                <a16:creationId xmlns:a16="http://schemas.microsoft.com/office/drawing/2014/main" id="{9AF37E40-D099-F51F-BE8F-83FC442AB28B}"/>
              </a:ext>
            </a:extLst>
          </p:cNvPr>
          <p:cNvSpPr/>
          <p:nvPr/>
        </p:nvSpPr>
        <p:spPr>
          <a:xfrm>
            <a:off x="533400" y="762000"/>
            <a:ext cx="8077200" cy="954107"/>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p:txBody>
      </p:sp>
      <p:pic>
        <p:nvPicPr>
          <p:cNvPr id="3" name="Picture 2">
            <a:extLst>
              <a:ext uri="{FF2B5EF4-FFF2-40B4-BE49-F238E27FC236}">
                <a16:creationId xmlns:a16="http://schemas.microsoft.com/office/drawing/2014/main" id="{6D29583B-0B63-68E4-0373-7E71140A0751}"/>
              </a:ext>
            </a:extLst>
          </p:cNvPr>
          <p:cNvPicPr>
            <a:picLocks noChangeAspect="1"/>
          </p:cNvPicPr>
          <p:nvPr/>
        </p:nvPicPr>
        <p:blipFill>
          <a:blip r:embed="rId2"/>
          <a:stretch>
            <a:fillRect/>
          </a:stretch>
        </p:blipFill>
        <p:spPr>
          <a:xfrm>
            <a:off x="2209800" y="1447800"/>
            <a:ext cx="5035000" cy="4915309"/>
          </a:xfrm>
          <a:prstGeom prst="rect">
            <a:avLst/>
          </a:prstGeom>
        </p:spPr>
      </p:pic>
    </p:spTree>
    <p:extLst>
      <p:ext uri="{BB962C8B-B14F-4D97-AF65-F5344CB8AC3E}">
        <p14:creationId xmlns:p14="http://schemas.microsoft.com/office/powerpoint/2010/main" val="3702212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89D63-26BB-2656-10D3-05FC39F99A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AF0B9-FFBD-470E-F8C8-0E0965E3B955}"/>
              </a:ext>
            </a:extLst>
          </p:cNvPr>
          <p:cNvSpPr>
            <a:spLocks noGrp="1"/>
          </p:cNvSpPr>
          <p:nvPr>
            <p:ph type="sldNum" sz="quarter" idx="12"/>
          </p:nvPr>
        </p:nvSpPr>
        <p:spPr/>
        <p:txBody>
          <a:bodyPr/>
          <a:lstStyle/>
          <a:p>
            <a:pPr>
              <a:defRPr/>
            </a:pPr>
            <a:fld id="{F52B0D8A-F293-4E87-801C-3AF4F92F4A0A}" type="slidenum">
              <a:rPr lang="en-US" smtClean="0"/>
              <a:pPr>
                <a:defRPr/>
              </a:pPr>
              <a:t>26</a:t>
            </a:fld>
            <a:endParaRPr lang="en-US"/>
          </a:p>
        </p:txBody>
      </p:sp>
      <p:sp>
        <p:nvSpPr>
          <p:cNvPr id="4" name="Rectangle 3">
            <a:extLst>
              <a:ext uri="{FF2B5EF4-FFF2-40B4-BE49-F238E27FC236}">
                <a16:creationId xmlns:a16="http://schemas.microsoft.com/office/drawing/2014/main" id="{B80B2C4D-C5B3-9CF5-F00C-4040E9C8497B}"/>
              </a:ext>
            </a:extLst>
          </p:cNvPr>
          <p:cNvSpPr/>
          <p:nvPr/>
        </p:nvSpPr>
        <p:spPr>
          <a:xfrm>
            <a:off x="533400" y="762000"/>
            <a:ext cx="8077200" cy="954107"/>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p:txBody>
      </p:sp>
      <p:pic>
        <p:nvPicPr>
          <p:cNvPr id="5" name="Picture 4">
            <a:extLst>
              <a:ext uri="{FF2B5EF4-FFF2-40B4-BE49-F238E27FC236}">
                <a16:creationId xmlns:a16="http://schemas.microsoft.com/office/drawing/2014/main" id="{A6FABEED-CA9D-5938-3E60-671BF8C993FA}"/>
              </a:ext>
            </a:extLst>
          </p:cNvPr>
          <p:cNvPicPr>
            <a:picLocks noChangeAspect="1"/>
          </p:cNvPicPr>
          <p:nvPr/>
        </p:nvPicPr>
        <p:blipFill>
          <a:blip r:embed="rId2"/>
          <a:stretch>
            <a:fillRect/>
          </a:stretch>
        </p:blipFill>
        <p:spPr>
          <a:xfrm>
            <a:off x="1143000" y="1197266"/>
            <a:ext cx="6468378" cy="4620270"/>
          </a:xfrm>
          <a:prstGeom prst="rect">
            <a:avLst/>
          </a:prstGeom>
        </p:spPr>
      </p:pic>
    </p:spTree>
    <p:extLst>
      <p:ext uri="{BB962C8B-B14F-4D97-AF65-F5344CB8AC3E}">
        <p14:creationId xmlns:p14="http://schemas.microsoft.com/office/powerpoint/2010/main" val="144079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1C765-313C-CC97-B646-8CAE4004D4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240AB-2304-29B5-DD19-8FFB30404AAC}"/>
              </a:ext>
            </a:extLst>
          </p:cNvPr>
          <p:cNvSpPr>
            <a:spLocks noGrp="1"/>
          </p:cNvSpPr>
          <p:nvPr>
            <p:ph type="sldNum" sz="quarter" idx="12"/>
          </p:nvPr>
        </p:nvSpPr>
        <p:spPr/>
        <p:txBody>
          <a:bodyPr/>
          <a:lstStyle/>
          <a:p>
            <a:pPr>
              <a:defRPr/>
            </a:pPr>
            <a:fld id="{F52B0D8A-F293-4E87-801C-3AF4F92F4A0A}" type="slidenum">
              <a:rPr lang="en-US" smtClean="0"/>
              <a:pPr>
                <a:defRPr/>
              </a:pPr>
              <a:t>27</a:t>
            </a:fld>
            <a:endParaRPr lang="en-US"/>
          </a:p>
        </p:txBody>
      </p:sp>
      <p:sp>
        <p:nvSpPr>
          <p:cNvPr id="4" name="Rectangle 3">
            <a:extLst>
              <a:ext uri="{FF2B5EF4-FFF2-40B4-BE49-F238E27FC236}">
                <a16:creationId xmlns:a16="http://schemas.microsoft.com/office/drawing/2014/main" id="{3B764565-A786-22E4-7A70-9229E7533A03}"/>
              </a:ext>
            </a:extLst>
          </p:cNvPr>
          <p:cNvSpPr/>
          <p:nvPr/>
        </p:nvSpPr>
        <p:spPr>
          <a:xfrm>
            <a:off x="533400" y="762000"/>
            <a:ext cx="8077200" cy="954107"/>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p:txBody>
      </p:sp>
      <p:sp>
        <p:nvSpPr>
          <p:cNvPr id="6" name="TextBox 5">
            <a:extLst>
              <a:ext uri="{FF2B5EF4-FFF2-40B4-BE49-F238E27FC236}">
                <a16:creationId xmlns:a16="http://schemas.microsoft.com/office/drawing/2014/main" id="{1CD276F7-098F-C26F-781B-B98185A177A8}"/>
              </a:ext>
            </a:extLst>
          </p:cNvPr>
          <p:cNvSpPr txBox="1"/>
          <p:nvPr/>
        </p:nvSpPr>
        <p:spPr>
          <a:xfrm>
            <a:off x="914400" y="1577883"/>
            <a:ext cx="7543800"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 gas sensitivity mechanism of SMOs closely relates to oxygen, a profound understanding of surface adsorption and catalytic oxidation processes is crucial. </a:t>
            </a:r>
          </a:p>
          <a:p>
            <a:pPr marL="342900" indent="-342900" algn="just">
              <a:buFont typeface="Arial" panose="020B0604020202020204" pitchFamily="34" charset="0"/>
              <a:buChar char="•"/>
            </a:pPr>
            <a:r>
              <a:rPr lang="en-US" sz="2000" dirty="0">
                <a:solidFill>
                  <a:srgbClr val="FF0000"/>
                </a:solidFill>
              </a:rPr>
              <a:t>Reaction mechanisms, thereby facilitating the advancement of novel gas-sensitive materials and doping strategies. </a:t>
            </a:r>
          </a:p>
          <a:p>
            <a:pPr marL="342900" indent="-342900" algn="just">
              <a:buFont typeface="Arial" panose="020B0604020202020204" pitchFamily="34" charset="0"/>
              <a:buChar char="•"/>
            </a:pPr>
            <a:r>
              <a:rPr lang="en-US" sz="2000" dirty="0">
                <a:solidFill>
                  <a:srgbClr val="FF0000"/>
                </a:solidFill>
              </a:rPr>
              <a:t>The gas sensitivity mechanism of SMOs is based on the oxygen adsorption model, which assumes that the change in resistance is related to the chemical adsorption of oxygen</a:t>
            </a:r>
            <a:r>
              <a:rPr lang="en-US" sz="2000" dirty="0"/>
              <a:t>.</a:t>
            </a:r>
          </a:p>
          <a:p>
            <a:pPr marL="342900" indent="-342900" algn="just">
              <a:buFont typeface="Arial" panose="020B0604020202020204" pitchFamily="34" charset="0"/>
              <a:buChar char="•"/>
            </a:pPr>
            <a:r>
              <a:rPr lang="en-US" sz="2000" dirty="0"/>
              <a:t>Upon </a:t>
            </a:r>
            <a:r>
              <a:rPr lang="en-US" sz="2000" b="1" dirty="0"/>
              <a:t>exposure to air, oxygen molecules adsorb onto the surface of SMOs, forming chemisorbed oxygen (O2 −, O−, and O 2−) by capturing conduction band electrons</a:t>
            </a:r>
            <a:r>
              <a:rPr lang="en-US" sz="2000" dirty="0"/>
              <a:t>. </a:t>
            </a:r>
          </a:p>
          <a:p>
            <a:pPr marL="342900" indent="-342900" algn="just">
              <a:buFont typeface="Arial" panose="020B0604020202020204" pitchFamily="34" charset="0"/>
              <a:buChar char="•"/>
            </a:pPr>
            <a:r>
              <a:rPr lang="en-US" sz="2000" dirty="0"/>
              <a:t>The type of these oxygen species, which varies with the operational temperature and material type, plays a pivotal role in the gas-sensing performance. </a:t>
            </a:r>
            <a:endParaRPr lang="en-IN" sz="2000" dirty="0"/>
          </a:p>
        </p:txBody>
      </p:sp>
    </p:spTree>
    <p:extLst>
      <p:ext uri="{BB962C8B-B14F-4D97-AF65-F5344CB8AC3E}">
        <p14:creationId xmlns:p14="http://schemas.microsoft.com/office/powerpoint/2010/main" val="91668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5F6C0-DB2E-AC51-E507-8C35064828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9336A-0E9B-74DC-3999-430141B1AA77}"/>
              </a:ext>
            </a:extLst>
          </p:cNvPr>
          <p:cNvSpPr>
            <a:spLocks noGrp="1"/>
          </p:cNvSpPr>
          <p:nvPr>
            <p:ph type="sldNum" sz="quarter" idx="12"/>
          </p:nvPr>
        </p:nvSpPr>
        <p:spPr/>
        <p:txBody>
          <a:bodyPr/>
          <a:lstStyle/>
          <a:p>
            <a:pPr>
              <a:defRPr/>
            </a:pPr>
            <a:fld id="{F52B0D8A-F293-4E87-801C-3AF4F92F4A0A}" type="slidenum">
              <a:rPr lang="en-US" smtClean="0"/>
              <a:pPr>
                <a:defRPr/>
              </a:pPr>
              <a:t>28</a:t>
            </a:fld>
            <a:endParaRPr lang="en-US"/>
          </a:p>
        </p:txBody>
      </p:sp>
      <p:sp>
        <p:nvSpPr>
          <p:cNvPr id="4" name="Rectangle 3">
            <a:extLst>
              <a:ext uri="{FF2B5EF4-FFF2-40B4-BE49-F238E27FC236}">
                <a16:creationId xmlns:a16="http://schemas.microsoft.com/office/drawing/2014/main" id="{92377E26-9878-433C-3407-78885507CEAF}"/>
              </a:ext>
            </a:extLst>
          </p:cNvPr>
          <p:cNvSpPr/>
          <p:nvPr/>
        </p:nvSpPr>
        <p:spPr>
          <a:xfrm>
            <a:off x="533400" y="762000"/>
            <a:ext cx="8077200" cy="954107"/>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p:txBody>
      </p:sp>
      <p:sp>
        <p:nvSpPr>
          <p:cNvPr id="6" name="TextBox 5">
            <a:extLst>
              <a:ext uri="{FF2B5EF4-FFF2-40B4-BE49-F238E27FC236}">
                <a16:creationId xmlns:a16="http://schemas.microsoft.com/office/drawing/2014/main" id="{7A81B64F-E3B9-B633-CB11-6A87C43262E2}"/>
              </a:ext>
            </a:extLst>
          </p:cNvPr>
          <p:cNvSpPr txBox="1"/>
          <p:nvPr/>
        </p:nvSpPr>
        <p:spPr>
          <a:xfrm>
            <a:off x="381000" y="1696066"/>
            <a:ext cx="8382000" cy="3908762"/>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 fundamental principles of the operation of gas sensors are shown in Figure. For </a:t>
            </a:r>
            <a:r>
              <a:rPr lang="en-US" sz="2000" dirty="0">
                <a:solidFill>
                  <a:srgbClr val="FF0000"/>
                </a:solidFill>
              </a:rPr>
              <a:t>both n-type and p-type SMO gas sensors, their operating principles depend on the type of majority carriers: electrons in n-type and holes in p-type semiconductors</a:t>
            </a:r>
            <a:r>
              <a:rPr lang="en-US" sz="2000" dirty="0"/>
              <a:t>. </a:t>
            </a:r>
          </a:p>
          <a:p>
            <a:pPr marL="342900" indent="-342900" algn="just">
              <a:buFont typeface="Arial" panose="020B0604020202020204" pitchFamily="34" charset="0"/>
              <a:buChar char="•"/>
            </a:pPr>
            <a:r>
              <a:rPr lang="en-US" sz="2000" dirty="0"/>
              <a:t>The sensing mechanism of n-type SMO gas sensors is explained below. </a:t>
            </a:r>
            <a:r>
              <a:rPr lang="en-US" sz="2000" dirty="0">
                <a:solidFill>
                  <a:srgbClr val="FF0000"/>
                </a:solidFill>
              </a:rPr>
              <a:t>In air, oxygen adsorbs on the sensor surface, captures electrons, and forms negative ions, increasing resistance due to a thicker electron depletion layer. </a:t>
            </a:r>
          </a:p>
          <a:p>
            <a:pPr marL="342900" indent="-342900" algn="just">
              <a:buFont typeface="Arial" panose="020B0604020202020204" pitchFamily="34" charset="0"/>
              <a:buChar char="•"/>
            </a:pPr>
            <a:r>
              <a:rPr lang="en-US" sz="2000" dirty="0"/>
              <a:t>Exposure to reducing gases like ethanol or hydrogen reverses this effect by </a:t>
            </a:r>
            <a:r>
              <a:rPr lang="en-US" sz="2000" b="1" dirty="0"/>
              <a:t>releasing the captured electrons, thinning the depletion layer, and lowering resistance</a:t>
            </a:r>
            <a:r>
              <a:rPr lang="en-US" sz="2000" dirty="0"/>
              <a:t>. </a:t>
            </a:r>
          </a:p>
          <a:p>
            <a:pPr marL="342900" indent="-342900" algn="just">
              <a:buFont typeface="Arial" panose="020B0604020202020204" pitchFamily="34" charset="0"/>
              <a:buChar char="•"/>
            </a:pPr>
            <a:r>
              <a:rPr lang="en-US" sz="2000" dirty="0"/>
              <a:t>Conversely, </a:t>
            </a:r>
            <a:r>
              <a:rPr lang="en-US" sz="2000" b="1" dirty="0">
                <a:solidFill>
                  <a:srgbClr val="FF0000"/>
                </a:solidFill>
              </a:rPr>
              <a:t>oxidizing gases like nitrogen dioxide enhance resistance by further depleting electrons</a:t>
            </a:r>
            <a:endParaRPr lang="en-IN" sz="2000" b="1" dirty="0">
              <a:solidFill>
                <a:srgbClr val="FF0000"/>
              </a:solidFill>
            </a:endParaRPr>
          </a:p>
        </p:txBody>
      </p:sp>
    </p:spTree>
    <p:extLst>
      <p:ext uri="{BB962C8B-B14F-4D97-AF65-F5344CB8AC3E}">
        <p14:creationId xmlns:p14="http://schemas.microsoft.com/office/powerpoint/2010/main" val="3086477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D388-63D9-3DA4-0621-145D6B44C5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273B4B-7569-6341-8A4B-3821B399FB04}"/>
              </a:ext>
            </a:extLst>
          </p:cNvPr>
          <p:cNvSpPr>
            <a:spLocks noGrp="1"/>
          </p:cNvSpPr>
          <p:nvPr>
            <p:ph type="sldNum" sz="quarter" idx="12"/>
          </p:nvPr>
        </p:nvSpPr>
        <p:spPr/>
        <p:txBody>
          <a:bodyPr/>
          <a:lstStyle/>
          <a:p>
            <a:pPr>
              <a:defRPr/>
            </a:pPr>
            <a:fld id="{F52B0D8A-F293-4E87-801C-3AF4F92F4A0A}" type="slidenum">
              <a:rPr lang="en-US" smtClean="0"/>
              <a:pPr>
                <a:defRPr/>
              </a:pPr>
              <a:t>29</a:t>
            </a:fld>
            <a:endParaRPr lang="en-US"/>
          </a:p>
        </p:txBody>
      </p:sp>
      <p:sp>
        <p:nvSpPr>
          <p:cNvPr id="4" name="Rectangle 3">
            <a:extLst>
              <a:ext uri="{FF2B5EF4-FFF2-40B4-BE49-F238E27FC236}">
                <a16:creationId xmlns:a16="http://schemas.microsoft.com/office/drawing/2014/main" id="{8FA90086-131A-8258-4305-33EAAE782F49}"/>
              </a:ext>
            </a:extLst>
          </p:cNvPr>
          <p:cNvSpPr/>
          <p:nvPr/>
        </p:nvSpPr>
        <p:spPr>
          <a:xfrm>
            <a:off x="533400" y="762000"/>
            <a:ext cx="8077200" cy="954107"/>
          </a:xfrm>
          <a:prstGeom prst="rect">
            <a:avLst/>
          </a:prstGeom>
        </p:spPr>
        <p:txBody>
          <a:bodyPr wrap="square">
            <a:spAutoFit/>
          </a:bodyPr>
          <a:lstStyle/>
          <a:p>
            <a:pPr algn="ctr"/>
            <a:r>
              <a:rPr lang="en-US" altLang="en-US" sz="2800" b="1" dirty="0">
                <a:solidFill>
                  <a:srgbClr val="FF0000"/>
                </a:solidFill>
              </a:rPr>
              <a:t>Sensors Based on Semiconductor Junctions</a:t>
            </a:r>
          </a:p>
          <a:p>
            <a:pPr algn="ctr"/>
            <a:endParaRPr lang="en-US" altLang="en-US" sz="2800" b="1" dirty="0">
              <a:solidFill>
                <a:srgbClr val="FF0000"/>
              </a:solidFill>
            </a:endParaRPr>
          </a:p>
        </p:txBody>
      </p:sp>
      <p:sp>
        <p:nvSpPr>
          <p:cNvPr id="6" name="TextBox 5">
            <a:extLst>
              <a:ext uri="{FF2B5EF4-FFF2-40B4-BE49-F238E27FC236}">
                <a16:creationId xmlns:a16="http://schemas.microsoft.com/office/drawing/2014/main" id="{3D1E6E3E-E65F-D2E7-12B2-1A7622128C95}"/>
              </a:ext>
            </a:extLst>
          </p:cNvPr>
          <p:cNvSpPr txBox="1"/>
          <p:nvPr/>
        </p:nvSpPr>
        <p:spPr>
          <a:xfrm>
            <a:off x="484980" y="1282502"/>
            <a:ext cx="8077200" cy="5355312"/>
          </a:xfrm>
          <a:prstGeom prst="rect">
            <a:avLst/>
          </a:prstGeom>
          <a:noFill/>
        </p:spPr>
        <p:txBody>
          <a:bodyPr wrap="square">
            <a:spAutoFit/>
          </a:bodyPr>
          <a:lstStyle/>
          <a:p>
            <a:pPr algn="just"/>
            <a:r>
              <a:rPr lang="en-US" sz="1800" dirty="0"/>
              <a:t>In addition, the </a:t>
            </a:r>
            <a:r>
              <a:rPr lang="en-US" sz="1800" b="1" dirty="0">
                <a:solidFill>
                  <a:srgbClr val="FF0000"/>
                </a:solidFill>
              </a:rPr>
              <a:t>selectivity mechanism of SMO gas sensors is primarily based on the material's ability to adsorb specific gas molecules and the resultant changes in electrical properties. </a:t>
            </a:r>
          </a:p>
          <a:p>
            <a:pPr algn="just"/>
            <a:endParaRPr lang="en-US" sz="1800" dirty="0"/>
          </a:p>
          <a:p>
            <a:pPr algn="just"/>
            <a:r>
              <a:rPr lang="en-US" sz="1800" dirty="0"/>
              <a:t>Different gases interact differently with the </a:t>
            </a:r>
            <a:r>
              <a:rPr lang="en-US" sz="1800" b="1" dirty="0">
                <a:solidFill>
                  <a:srgbClr val="FF0000"/>
                </a:solidFill>
              </a:rPr>
              <a:t>sensor's surface, influenced by factors like their grain size, porosity, operating temperatures, and the presence of dopants or modifiers</a:t>
            </a:r>
            <a:r>
              <a:rPr lang="en-US" sz="1800" dirty="0"/>
              <a:t>.  </a:t>
            </a:r>
          </a:p>
          <a:p>
            <a:pPr algn="just"/>
            <a:endParaRPr lang="en-US" sz="1800" dirty="0"/>
          </a:p>
          <a:p>
            <a:pPr algn="just"/>
            <a:r>
              <a:rPr lang="en-US" sz="1800" dirty="0"/>
              <a:t>In this context, nanomaterials play an essential role in the field of sensor technology due to their unique </a:t>
            </a:r>
            <a:r>
              <a:rPr lang="en-US" sz="1800" b="1" dirty="0">
                <a:solidFill>
                  <a:srgbClr val="FF0000"/>
                </a:solidFill>
              </a:rPr>
              <a:t>dimensional characteristics, significant surface-to-volume ratio, high porosity, and enhanced active sites, leading to increased gas adsorption</a:t>
            </a:r>
            <a:r>
              <a:rPr lang="en-US" sz="1800" dirty="0"/>
              <a:t>. </a:t>
            </a:r>
          </a:p>
          <a:p>
            <a:pPr algn="just"/>
            <a:endParaRPr lang="en-US" sz="1800" dirty="0"/>
          </a:p>
          <a:p>
            <a:pPr algn="just"/>
            <a:r>
              <a:rPr lang="en-US" sz="1800" dirty="0"/>
              <a:t>Additionally, </a:t>
            </a:r>
            <a:r>
              <a:rPr lang="en-US" sz="1800" dirty="0">
                <a:solidFill>
                  <a:srgbClr val="FF0000"/>
                </a:solidFill>
              </a:rPr>
              <a:t>sensors prepared using different nanomaterials with adjustable sizes and surface functional groups have been reported to significantly enhance sensitivity and expand the range of target pollutants. </a:t>
            </a:r>
          </a:p>
          <a:p>
            <a:pPr algn="just"/>
            <a:r>
              <a:rPr lang="en-US" sz="1800" b="1" dirty="0"/>
              <a:t>Nanomaterials are widely recognized for their excellent prospects in the development of advanced sensing technology. The nanomaterials used in these sensors are SMOs, modified SMOs, and nano composites SMOs.</a:t>
            </a:r>
            <a:endParaRPr lang="en-IN" b="1" dirty="0"/>
          </a:p>
        </p:txBody>
      </p:sp>
    </p:spTree>
    <p:extLst>
      <p:ext uri="{BB962C8B-B14F-4D97-AF65-F5344CB8AC3E}">
        <p14:creationId xmlns:p14="http://schemas.microsoft.com/office/powerpoint/2010/main" val="376687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3</a:t>
            </a:fld>
            <a:endParaRPr lang="en-US"/>
          </a:p>
        </p:txBody>
      </p:sp>
      <p:sp>
        <p:nvSpPr>
          <p:cNvPr id="3" name="Rectangle 2"/>
          <p:cNvSpPr/>
          <p:nvPr/>
        </p:nvSpPr>
        <p:spPr>
          <a:xfrm>
            <a:off x="457200" y="1447800"/>
            <a:ext cx="8153400" cy="2062103"/>
          </a:xfrm>
          <a:prstGeom prst="rect">
            <a:avLst/>
          </a:prstGeom>
        </p:spPr>
        <p:txBody>
          <a:bodyPr wrap="square">
            <a:spAutoFit/>
          </a:bodyPr>
          <a:lstStyle/>
          <a:p>
            <a:pPr algn="just"/>
            <a:r>
              <a:rPr lang="en-IN" sz="1600" b="1" i="1" dirty="0">
                <a:solidFill>
                  <a:srgbClr val="FF0000"/>
                </a:solidFill>
              </a:rPr>
              <a:t>1. Absolute Encoder:</a:t>
            </a:r>
          </a:p>
          <a:p>
            <a:pPr algn="just"/>
            <a:r>
              <a:rPr lang="en-IN" sz="1600" dirty="0"/>
              <a:t>An </a:t>
            </a:r>
            <a:r>
              <a:rPr lang="en-IN" sz="1600" b="1" dirty="0"/>
              <a:t>absolute encoder</a:t>
            </a:r>
            <a:r>
              <a:rPr lang="en-IN" sz="1600" dirty="0"/>
              <a:t> maintains position information when power is removed from the encoder. The position of the encoder is available immediately on applying power. The relationship between the encoder value and the physical position of the controlled machinery is set at assembly; the system does not need to return to a calibration point to maintain position accuracy.</a:t>
            </a:r>
          </a:p>
          <a:p>
            <a:pPr algn="just"/>
            <a:r>
              <a:rPr lang="en-IN" sz="1600" dirty="0"/>
              <a:t> An absolute encoder has multiple code rings with various binary weightings which provide a </a:t>
            </a:r>
            <a:r>
              <a:rPr lang="en-IN" sz="1600" dirty="0">
                <a:hlinkClick r:id="rId2" tooltip="Data word"/>
              </a:rPr>
              <a:t>data word</a:t>
            </a:r>
            <a:r>
              <a:rPr lang="en-IN" sz="1600" dirty="0"/>
              <a:t> representing </a:t>
            </a:r>
            <a:r>
              <a:rPr lang="en-IN" sz="1600" dirty="0">
                <a:solidFill>
                  <a:srgbClr val="FF0000"/>
                </a:solidFill>
              </a:rPr>
              <a:t>the absolute position of the encoder within one revolution.</a:t>
            </a:r>
          </a:p>
        </p:txBody>
      </p:sp>
      <p:sp>
        <p:nvSpPr>
          <p:cNvPr id="6" name="TextBox 5"/>
          <p:cNvSpPr txBox="1"/>
          <p:nvPr/>
        </p:nvSpPr>
        <p:spPr>
          <a:xfrm>
            <a:off x="533400" y="381000"/>
            <a:ext cx="2849050" cy="1015663"/>
          </a:xfrm>
          <a:prstGeom prst="rect">
            <a:avLst/>
          </a:prstGeom>
          <a:noFill/>
        </p:spPr>
        <p:txBody>
          <a:bodyPr wrap="none" rtlCol="0">
            <a:spAutoFit/>
          </a:bodyPr>
          <a:lstStyle/>
          <a:p>
            <a:r>
              <a:rPr lang="en-IN" sz="2000" b="1" dirty="0"/>
              <a:t>Encoder Types:</a:t>
            </a:r>
          </a:p>
          <a:p>
            <a:r>
              <a:rPr lang="en-IN" sz="2000" b="1" i="1" dirty="0">
                <a:solidFill>
                  <a:srgbClr val="FF0000"/>
                </a:solidFill>
              </a:rPr>
              <a:t>1. Absolute Encoder:</a:t>
            </a:r>
          </a:p>
          <a:p>
            <a:r>
              <a:rPr lang="en-IN" sz="2000" b="1" i="1" dirty="0">
                <a:solidFill>
                  <a:srgbClr val="FF0000"/>
                </a:solidFill>
              </a:rPr>
              <a:t>2. Incremental Encoder:</a:t>
            </a:r>
          </a:p>
        </p:txBody>
      </p:sp>
      <p:pic>
        <p:nvPicPr>
          <p:cNvPr id="6146" name="Picture 2"/>
          <p:cNvPicPr>
            <a:picLocks noChangeAspect="1" noChangeArrowheads="1"/>
          </p:cNvPicPr>
          <p:nvPr/>
        </p:nvPicPr>
        <p:blipFill>
          <a:blip r:embed="rId3"/>
          <a:srcRect/>
          <a:stretch>
            <a:fillRect/>
          </a:stretch>
        </p:blipFill>
        <p:spPr bwMode="auto">
          <a:xfrm>
            <a:off x="1143000" y="3581400"/>
            <a:ext cx="7162800" cy="2948104"/>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514094" y="348742"/>
            <a:ext cx="3696335" cy="680720"/>
          </a:xfrm>
          <a:prstGeom prst="rect">
            <a:avLst/>
          </a:prstGeom>
        </p:spPr>
        <p:txBody>
          <a:bodyPr vert="horz" wrap="square" lIns="0" tIns="12065" rIns="0" bIns="0" rtlCol="0">
            <a:spAutoFit/>
          </a:bodyPr>
          <a:lstStyle/>
          <a:p>
            <a:pPr marL="12700">
              <a:lnSpc>
                <a:spcPct val="100000"/>
              </a:lnSpc>
              <a:spcBef>
                <a:spcPts val="95"/>
              </a:spcBef>
            </a:pPr>
            <a:r>
              <a:rPr sz="4300" u="none" spc="-125" dirty="0">
                <a:latin typeface="Trebuchet MS"/>
                <a:cs typeface="Trebuchet MS"/>
              </a:rPr>
              <a:t> </a:t>
            </a:r>
            <a:r>
              <a:rPr sz="4300" spc="-114" dirty="0">
                <a:latin typeface="Trebuchet MS"/>
                <a:cs typeface="Trebuchet MS"/>
              </a:rPr>
              <a:t>Photo </a:t>
            </a:r>
            <a:r>
              <a:rPr sz="4300" spc="-40" dirty="0">
                <a:latin typeface="Trebuchet MS"/>
                <a:cs typeface="Trebuchet MS"/>
              </a:rPr>
              <a:t>Diodes</a:t>
            </a:r>
            <a:endParaRPr sz="4300" dirty="0">
              <a:latin typeface="Trebuchet MS"/>
              <a:cs typeface="Trebuchet MS"/>
            </a:endParaRPr>
          </a:p>
        </p:txBody>
      </p:sp>
      <p:sp>
        <p:nvSpPr>
          <p:cNvPr id="18" name="object 18"/>
          <p:cNvSpPr txBox="1"/>
          <p:nvPr/>
        </p:nvSpPr>
        <p:spPr>
          <a:xfrm>
            <a:off x="389636" y="1164081"/>
            <a:ext cx="8220964" cy="4410823"/>
          </a:xfrm>
          <a:prstGeom prst="rect">
            <a:avLst/>
          </a:prstGeom>
        </p:spPr>
        <p:txBody>
          <a:bodyPr vert="horz" wrap="square" lIns="0" tIns="12065" rIns="0" bIns="0" rtlCol="0">
            <a:spAutoFit/>
          </a:bodyPr>
          <a:lstStyle/>
          <a:p>
            <a:pPr marL="295910" marR="5080" indent="-283845" algn="just">
              <a:lnSpc>
                <a:spcPct val="100000"/>
              </a:lnSpc>
              <a:spcBef>
                <a:spcPts val="95"/>
              </a:spcBef>
              <a:buClr>
                <a:srgbClr val="3891A7"/>
              </a:buClr>
              <a:buSzPct val="80357"/>
              <a:buFont typeface="Segoe UI Symbol"/>
              <a:buChar char="⚫"/>
              <a:tabLst>
                <a:tab pos="296545" algn="l"/>
              </a:tabLst>
            </a:pPr>
            <a:r>
              <a:rPr b="1" spc="-5" dirty="0">
                <a:latin typeface="Times New Roman"/>
                <a:cs typeface="Times New Roman"/>
              </a:rPr>
              <a:t>A</a:t>
            </a:r>
            <a:r>
              <a:rPr b="1" dirty="0">
                <a:latin typeface="Times New Roman"/>
                <a:cs typeface="Times New Roman"/>
              </a:rPr>
              <a:t> photo</a:t>
            </a:r>
            <a:r>
              <a:rPr b="1" spc="5" dirty="0">
                <a:latin typeface="Times New Roman"/>
                <a:cs typeface="Times New Roman"/>
              </a:rPr>
              <a:t> </a:t>
            </a:r>
            <a:r>
              <a:rPr b="1" dirty="0">
                <a:latin typeface="Times New Roman"/>
                <a:cs typeface="Times New Roman"/>
              </a:rPr>
              <a:t>diode</a:t>
            </a:r>
            <a:r>
              <a:rPr b="1" spc="5" dirty="0">
                <a:latin typeface="Times New Roman"/>
                <a:cs typeface="Times New Roman"/>
              </a:rPr>
              <a:t> </a:t>
            </a:r>
            <a:r>
              <a:rPr b="1" spc="-5" dirty="0">
                <a:latin typeface="Times New Roman"/>
                <a:cs typeface="Times New Roman"/>
              </a:rPr>
              <a:t>is</a:t>
            </a:r>
            <a:r>
              <a:rPr b="1" dirty="0">
                <a:latin typeface="Times New Roman"/>
                <a:cs typeface="Times New Roman"/>
              </a:rPr>
              <a:t> </a:t>
            </a:r>
            <a:r>
              <a:rPr b="1" spc="-5" dirty="0">
                <a:latin typeface="Times New Roman"/>
                <a:cs typeface="Times New Roman"/>
              </a:rPr>
              <a:t>a</a:t>
            </a:r>
            <a:r>
              <a:rPr b="1" dirty="0">
                <a:latin typeface="Times New Roman"/>
                <a:cs typeface="Times New Roman"/>
              </a:rPr>
              <a:t> </a:t>
            </a:r>
            <a:r>
              <a:rPr b="1" spc="-5" dirty="0">
                <a:latin typeface="Times New Roman"/>
                <a:cs typeface="Times New Roman"/>
              </a:rPr>
              <a:t>light</a:t>
            </a:r>
            <a:r>
              <a:rPr b="1" dirty="0">
                <a:latin typeface="Times New Roman"/>
                <a:cs typeface="Times New Roman"/>
              </a:rPr>
              <a:t> </a:t>
            </a:r>
            <a:r>
              <a:rPr b="1" spc="-5" dirty="0">
                <a:latin typeface="Times New Roman"/>
                <a:cs typeface="Times New Roman"/>
              </a:rPr>
              <a:t>sensitive</a:t>
            </a:r>
            <a:r>
              <a:rPr b="1" dirty="0">
                <a:latin typeface="Times New Roman"/>
                <a:cs typeface="Times New Roman"/>
              </a:rPr>
              <a:t> </a:t>
            </a:r>
            <a:r>
              <a:rPr b="1" spc="-5" dirty="0">
                <a:latin typeface="Times New Roman"/>
                <a:cs typeface="Times New Roman"/>
              </a:rPr>
              <a:t>device</a:t>
            </a:r>
            <a:r>
              <a:rPr b="1" dirty="0">
                <a:latin typeface="Times New Roman"/>
                <a:cs typeface="Times New Roman"/>
              </a:rPr>
              <a:t> and</a:t>
            </a:r>
            <a:r>
              <a:rPr b="1" spc="700" dirty="0">
                <a:latin typeface="Times New Roman"/>
                <a:cs typeface="Times New Roman"/>
              </a:rPr>
              <a:t> </a:t>
            </a:r>
            <a:r>
              <a:rPr b="1" spc="-5" dirty="0">
                <a:latin typeface="Times New Roman"/>
                <a:cs typeface="Times New Roman"/>
              </a:rPr>
              <a:t>it </a:t>
            </a:r>
            <a:r>
              <a:rPr b="1" dirty="0">
                <a:latin typeface="Times New Roman"/>
                <a:cs typeface="Times New Roman"/>
              </a:rPr>
              <a:t> </a:t>
            </a:r>
            <a:r>
              <a:rPr b="1" spc="-5" dirty="0">
                <a:latin typeface="Times New Roman"/>
                <a:cs typeface="Times New Roman"/>
              </a:rPr>
              <a:t>converts</a:t>
            </a:r>
            <a:r>
              <a:rPr b="1" dirty="0">
                <a:latin typeface="Times New Roman"/>
                <a:cs typeface="Times New Roman"/>
              </a:rPr>
              <a:t> </a:t>
            </a:r>
            <a:r>
              <a:rPr b="1" spc="-5" dirty="0">
                <a:latin typeface="Times New Roman"/>
                <a:cs typeface="Times New Roman"/>
              </a:rPr>
              <a:t>the</a:t>
            </a:r>
            <a:r>
              <a:rPr b="1" dirty="0">
                <a:latin typeface="Times New Roman"/>
                <a:cs typeface="Times New Roman"/>
              </a:rPr>
              <a:t> illuminated</a:t>
            </a:r>
            <a:r>
              <a:rPr b="1" spc="5" dirty="0">
                <a:latin typeface="Times New Roman"/>
                <a:cs typeface="Times New Roman"/>
              </a:rPr>
              <a:t> </a:t>
            </a:r>
            <a:r>
              <a:rPr b="1" spc="-5" dirty="0">
                <a:latin typeface="Times New Roman"/>
                <a:cs typeface="Times New Roman"/>
              </a:rPr>
              <a:t>light</a:t>
            </a:r>
            <a:r>
              <a:rPr b="1" dirty="0">
                <a:latin typeface="Times New Roman"/>
                <a:cs typeface="Times New Roman"/>
              </a:rPr>
              <a:t> into</a:t>
            </a:r>
            <a:r>
              <a:rPr b="1" spc="5" dirty="0">
                <a:latin typeface="Times New Roman"/>
                <a:cs typeface="Times New Roman"/>
              </a:rPr>
              <a:t> </a:t>
            </a:r>
            <a:r>
              <a:rPr b="1" spc="-5" dirty="0">
                <a:latin typeface="Times New Roman"/>
                <a:cs typeface="Times New Roman"/>
              </a:rPr>
              <a:t>electrical</a:t>
            </a:r>
            <a:r>
              <a:rPr b="1" dirty="0">
                <a:latin typeface="Times New Roman"/>
                <a:cs typeface="Times New Roman"/>
              </a:rPr>
              <a:t> </a:t>
            </a:r>
            <a:r>
              <a:rPr b="1" spc="-5" dirty="0">
                <a:latin typeface="Times New Roman"/>
                <a:cs typeface="Times New Roman"/>
              </a:rPr>
              <a:t>signal </a:t>
            </a:r>
            <a:r>
              <a:rPr b="1" spc="-685" dirty="0">
                <a:latin typeface="Times New Roman"/>
                <a:cs typeface="Times New Roman"/>
              </a:rPr>
              <a:t> </a:t>
            </a:r>
            <a:r>
              <a:rPr b="1" spc="-5" dirty="0">
                <a:latin typeface="Times New Roman"/>
                <a:cs typeface="Times New Roman"/>
              </a:rPr>
              <a:t>such </a:t>
            </a:r>
            <a:r>
              <a:rPr b="1" dirty="0">
                <a:latin typeface="Times New Roman"/>
                <a:cs typeface="Times New Roman"/>
              </a:rPr>
              <a:t>as </a:t>
            </a:r>
            <a:r>
              <a:rPr b="1" spc="-10" dirty="0">
                <a:latin typeface="Times New Roman"/>
                <a:cs typeface="Times New Roman"/>
              </a:rPr>
              <a:t>current.</a:t>
            </a:r>
            <a:endParaRPr lang="en-IN" b="1" spc="-10" dirty="0">
              <a:latin typeface="Times New Roman"/>
              <a:cs typeface="Times New Roman"/>
            </a:endParaRPr>
          </a:p>
          <a:p>
            <a:pPr marL="295910" marR="5080" indent="-283845" algn="just">
              <a:lnSpc>
                <a:spcPct val="100000"/>
              </a:lnSpc>
              <a:spcBef>
                <a:spcPts val="95"/>
              </a:spcBef>
              <a:buClr>
                <a:srgbClr val="3891A7"/>
              </a:buClr>
              <a:buSzPct val="80357"/>
              <a:buFont typeface="Segoe UI Symbol"/>
              <a:buChar char="⚫"/>
              <a:tabLst>
                <a:tab pos="296545" algn="l"/>
              </a:tabLst>
            </a:pPr>
            <a:endParaRPr dirty="0">
              <a:latin typeface="Times New Roman"/>
              <a:cs typeface="Times New Roman"/>
            </a:endParaRPr>
          </a:p>
          <a:p>
            <a:pPr marL="295910" marR="6985" indent="-283845" algn="just">
              <a:lnSpc>
                <a:spcPct val="100000"/>
              </a:lnSpc>
              <a:spcBef>
                <a:spcPts val="605"/>
              </a:spcBef>
              <a:buClr>
                <a:srgbClr val="3891A7"/>
              </a:buClr>
              <a:buSzPct val="80357"/>
              <a:buFont typeface="Segoe UI Symbol"/>
              <a:buChar char="⚫"/>
              <a:tabLst>
                <a:tab pos="296545" algn="l"/>
              </a:tabLst>
            </a:pPr>
            <a:r>
              <a:rPr b="1" spc="-5" dirty="0">
                <a:solidFill>
                  <a:srgbClr val="FF0000"/>
                </a:solidFill>
                <a:latin typeface="Times New Roman"/>
                <a:cs typeface="Times New Roman"/>
              </a:rPr>
              <a:t>Photodiodes </a:t>
            </a:r>
            <a:r>
              <a:rPr b="1" spc="-20" dirty="0">
                <a:solidFill>
                  <a:srgbClr val="FF0000"/>
                </a:solidFill>
                <a:latin typeface="Times New Roman"/>
                <a:cs typeface="Times New Roman"/>
              </a:rPr>
              <a:t>are </a:t>
            </a:r>
            <a:r>
              <a:rPr b="1" dirty="0">
                <a:solidFill>
                  <a:srgbClr val="FF0000"/>
                </a:solidFill>
                <a:latin typeface="Times New Roman"/>
                <a:cs typeface="Times New Roman"/>
              </a:rPr>
              <a:t>unique among </a:t>
            </a:r>
            <a:r>
              <a:rPr b="1" spc="-5" dirty="0">
                <a:solidFill>
                  <a:srgbClr val="FF0000"/>
                </a:solidFill>
                <a:latin typeface="Times New Roman"/>
                <a:cs typeface="Times New Roman"/>
              </a:rPr>
              <a:t>light detectors in that </a:t>
            </a:r>
            <a:r>
              <a:rPr b="1" dirty="0">
                <a:solidFill>
                  <a:srgbClr val="FF0000"/>
                </a:solidFill>
                <a:latin typeface="Times New Roman"/>
                <a:cs typeface="Times New Roman"/>
              </a:rPr>
              <a:t> </a:t>
            </a:r>
            <a:r>
              <a:rPr b="1" spc="-5" dirty="0">
                <a:solidFill>
                  <a:srgbClr val="FF0000"/>
                </a:solidFill>
                <a:latin typeface="Times New Roman"/>
                <a:cs typeface="Times New Roman"/>
              </a:rPr>
              <a:t>when </a:t>
            </a:r>
            <a:r>
              <a:rPr sz="2000" b="1" dirty="0">
                <a:solidFill>
                  <a:srgbClr val="FF0000"/>
                </a:solidFill>
                <a:latin typeface="Times New Roman"/>
                <a:cs typeface="Times New Roman"/>
              </a:rPr>
              <a:t>illuminated</a:t>
            </a:r>
            <a:r>
              <a:rPr b="1" dirty="0">
                <a:solidFill>
                  <a:srgbClr val="FF0000"/>
                </a:solidFill>
                <a:latin typeface="Times New Roman"/>
                <a:cs typeface="Times New Roman"/>
              </a:rPr>
              <a:t>, </a:t>
            </a:r>
            <a:r>
              <a:rPr b="1" spc="-5" dirty="0">
                <a:solidFill>
                  <a:srgbClr val="FF0000"/>
                </a:solidFill>
                <a:latin typeface="Times New Roman"/>
                <a:cs typeface="Times New Roman"/>
              </a:rPr>
              <a:t>they generate an output which is </a:t>
            </a:r>
            <a:r>
              <a:rPr b="1" dirty="0">
                <a:solidFill>
                  <a:srgbClr val="FF0000"/>
                </a:solidFill>
                <a:latin typeface="Times New Roman"/>
                <a:cs typeface="Times New Roman"/>
              </a:rPr>
              <a:t> </a:t>
            </a:r>
            <a:r>
              <a:rPr b="1" spc="-5" dirty="0">
                <a:solidFill>
                  <a:srgbClr val="FF0000"/>
                </a:solidFill>
                <a:latin typeface="Times New Roman"/>
                <a:cs typeface="Times New Roman"/>
              </a:rPr>
              <a:t>proportional</a:t>
            </a:r>
            <a:r>
              <a:rPr b="1" spc="-10" dirty="0">
                <a:solidFill>
                  <a:srgbClr val="FF0000"/>
                </a:solidFill>
                <a:latin typeface="Times New Roman"/>
                <a:cs typeface="Times New Roman"/>
              </a:rPr>
              <a:t> </a:t>
            </a:r>
            <a:r>
              <a:rPr b="1" spc="-5" dirty="0">
                <a:solidFill>
                  <a:srgbClr val="FF0000"/>
                </a:solidFill>
                <a:latin typeface="Times New Roman"/>
                <a:cs typeface="Times New Roman"/>
              </a:rPr>
              <a:t>to</a:t>
            </a:r>
            <a:r>
              <a:rPr b="1" spc="5" dirty="0">
                <a:solidFill>
                  <a:srgbClr val="FF0000"/>
                </a:solidFill>
                <a:latin typeface="Times New Roman"/>
                <a:cs typeface="Times New Roman"/>
              </a:rPr>
              <a:t> </a:t>
            </a:r>
            <a:r>
              <a:rPr b="1" spc="-5" dirty="0">
                <a:solidFill>
                  <a:srgbClr val="FF0000"/>
                </a:solidFill>
                <a:latin typeface="Times New Roman"/>
                <a:cs typeface="Times New Roman"/>
              </a:rPr>
              <a:t>light</a:t>
            </a:r>
            <a:r>
              <a:rPr b="1" spc="5" dirty="0">
                <a:solidFill>
                  <a:srgbClr val="FF0000"/>
                </a:solidFill>
                <a:latin typeface="Times New Roman"/>
                <a:cs typeface="Times New Roman"/>
              </a:rPr>
              <a:t> </a:t>
            </a:r>
            <a:r>
              <a:rPr b="1" spc="-5" dirty="0">
                <a:solidFill>
                  <a:srgbClr val="FF0000"/>
                </a:solidFill>
                <a:latin typeface="Times New Roman"/>
                <a:cs typeface="Times New Roman"/>
              </a:rPr>
              <a:t>level.</a:t>
            </a:r>
            <a:endParaRPr dirty="0">
              <a:latin typeface="Times New Roman"/>
              <a:cs typeface="Times New Roman"/>
            </a:endParaRPr>
          </a:p>
          <a:p>
            <a:pPr>
              <a:lnSpc>
                <a:spcPct val="100000"/>
              </a:lnSpc>
              <a:spcBef>
                <a:spcPts val="25"/>
              </a:spcBef>
              <a:buClr>
                <a:srgbClr val="3891A7"/>
              </a:buClr>
              <a:buFont typeface="Segoe UI Symbol"/>
              <a:buChar char="⚫"/>
            </a:pPr>
            <a:endParaRPr sz="3600" dirty="0">
              <a:latin typeface="Times New Roman"/>
              <a:cs typeface="Times New Roman"/>
            </a:endParaRPr>
          </a:p>
          <a:p>
            <a:pPr marL="295910" marR="5080" indent="-283845" algn="just">
              <a:lnSpc>
                <a:spcPct val="99800"/>
              </a:lnSpc>
              <a:buClr>
                <a:srgbClr val="3891A7"/>
              </a:buClr>
              <a:buSzPct val="80357"/>
              <a:buFont typeface="Segoe UI Symbol"/>
              <a:buChar char="⚫"/>
              <a:tabLst>
                <a:tab pos="296545" algn="l"/>
              </a:tabLst>
            </a:pPr>
            <a:r>
              <a:rPr b="1" spc="-5" dirty="0">
                <a:latin typeface="Times New Roman"/>
                <a:cs typeface="Times New Roman"/>
              </a:rPr>
              <a:t>It is formed </a:t>
            </a:r>
            <a:r>
              <a:rPr b="1" dirty="0">
                <a:latin typeface="Times New Roman"/>
                <a:cs typeface="Times New Roman"/>
              </a:rPr>
              <a:t>by </a:t>
            </a:r>
            <a:r>
              <a:rPr b="1" spc="-5" dirty="0">
                <a:latin typeface="Times New Roman"/>
                <a:cs typeface="Times New Roman"/>
              </a:rPr>
              <a:t>placing a semiconductor </a:t>
            </a:r>
            <a:r>
              <a:rPr b="1" spc="-10" dirty="0">
                <a:latin typeface="Times New Roman"/>
                <a:cs typeface="Times New Roman"/>
              </a:rPr>
              <a:t>PN </a:t>
            </a:r>
            <a:r>
              <a:rPr b="1" dirty="0">
                <a:latin typeface="Times New Roman"/>
                <a:cs typeface="Times New Roman"/>
              </a:rPr>
              <a:t>junction </a:t>
            </a:r>
            <a:r>
              <a:rPr b="1" spc="5" dirty="0">
                <a:latin typeface="Times New Roman"/>
                <a:cs typeface="Times New Roman"/>
              </a:rPr>
              <a:t> </a:t>
            </a:r>
            <a:r>
              <a:rPr b="1" spc="-5" dirty="0">
                <a:latin typeface="Times New Roman"/>
                <a:cs typeface="Times New Roman"/>
              </a:rPr>
              <a:t>in</a:t>
            </a:r>
            <a:r>
              <a:rPr b="1" dirty="0">
                <a:latin typeface="Times New Roman"/>
                <a:cs typeface="Times New Roman"/>
              </a:rPr>
              <a:t> </a:t>
            </a:r>
            <a:r>
              <a:rPr b="1" spc="-5" dirty="0">
                <a:latin typeface="Times New Roman"/>
                <a:cs typeface="Times New Roman"/>
              </a:rPr>
              <a:t>a</a:t>
            </a:r>
            <a:r>
              <a:rPr b="1" dirty="0">
                <a:latin typeface="Times New Roman"/>
                <a:cs typeface="Times New Roman"/>
              </a:rPr>
              <a:t> </a:t>
            </a:r>
            <a:r>
              <a:rPr b="1" spc="-5" dirty="0">
                <a:latin typeface="Times New Roman"/>
                <a:cs typeface="Times New Roman"/>
              </a:rPr>
              <a:t>sealed</a:t>
            </a:r>
            <a:r>
              <a:rPr b="1" dirty="0">
                <a:latin typeface="Times New Roman"/>
                <a:cs typeface="Times New Roman"/>
              </a:rPr>
              <a:t> glass</a:t>
            </a:r>
            <a:r>
              <a:rPr b="1" spc="5" dirty="0">
                <a:latin typeface="Times New Roman"/>
                <a:cs typeface="Times New Roman"/>
              </a:rPr>
              <a:t> </a:t>
            </a:r>
            <a:r>
              <a:rPr b="1" dirty="0">
                <a:latin typeface="Times New Roman"/>
                <a:cs typeface="Times New Roman"/>
              </a:rPr>
              <a:t>or</a:t>
            </a:r>
            <a:r>
              <a:rPr b="1" spc="5" dirty="0">
                <a:latin typeface="Times New Roman"/>
                <a:cs typeface="Times New Roman"/>
              </a:rPr>
              <a:t> </a:t>
            </a:r>
            <a:r>
              <a:rPr b="1" dirty="0">
                <a:latin typeface="Times New Roman"/>
                <a:cs typeface="Times New Roman"/>
              </a:rPr>
              <a:t>plastic</a:t>
            </a:r>
            <a:r>
              <a:rPr b="1" spc="5" dirty="0">
                <a:latin typeface="Times New Roman"/>
                <a:cs typeface="Times New Roman"/>
              </a:rPr>
              <a:t> </a:t>
            </a:r>
            <a:r>
              <a:rPr b="1" spc="-5" dirty="0">
                <a:latin typeface="Times New Roman"/>
                <a:cs typeface="Times New Roman"/>
              </a:rPr>
              <a:t>casing</a:t>
            </a:r>
            <a:r>
              <a:rPr b="1" dirty="0">
                <a:latin typeface="Times New Roman"/>
                <a:cs typeface="Times New Roman"/>
              </a:rPr>
              <a:t> </a:t>
            </a:r>
            <a:r>
              <a:rPr b="1" spc="-5" dirty="0">
                <a:latin typeface="Times New Roman"/>
                <a:cs typeface="Times New Roman"/>
              </a:rPr>
              <a:t>such</a:t>
            </a:r>
            <a:r>
              <a:rPr b="1" dirty="0">
                <a:latin typeface="Times New Roman"/>
                <a:cs typeface="Times New Roman"/>
              </a:rPr>
              <a:t> </a:t>
            </a:r>
            <a:r>
              <a:rPr b="1" spc="-5" dirty="0">
                <a:latin typeface="Times New Roman"/>
                <a:cs typeface="Times New Roman"/>
              </a:rPr>
              <a:t>that</a:t>
            </a:r>
            <a:r>
              <a:rPr b="1" dirty="0">
                <a:latin typeface="Times New Roman"/>
                <a:cs typeface="Times New Roman"/>
              </a:rPr>
              <a:t> </a:t>
            </a:r>
            <a:r>
              <a:rPr b="1" spc="-5" dirty="0">
                <a:latin typeface="Times New Roman"/>
                <a:cs typeface="Times New Roman"/>
              </a:rPr>
              <a:t>the </a:t>
            </a:r>
            <a:r>
              <a:rPr b="1" dirty="0">
                <a:latin typeface="Times New Roman"/>
                <a:cs typeface="Times New Roman"/>
              </a:rPr>
              <a:t> radiations </a:t>
            </a:r>
            <a:r>
              <a:rPr b="1" spc="-5" dirty="0">
                <a:latin typeface="Times New Roman"/>
                <a:cs typeface="Times New Roman"/>
              </a:rPr>
              <a:t>of </a:t>
            </a:r>
            <a:r>
              <a:rPr b="1" dirty="0">
                <a:latin typeface="Times New Roman"/>
                <a:cs typeface="Times New Roman"/>
              </a:rPr>
              <a:t>light </a:t>
            </a:r>
            <a:r>
              <a:rPr b="1" spc="-20" dirty="0">
                <a:latin typeface="Times New Roman"/>
                <a:cs typeface="Times New Roman"/>
              </a:rPr>
              <a:t>are </a:t>
            </a:r>
            <a:r>
              <a:rPr b="1" spc="-5" dirty="0">
                <a:latin typeface="Times New Roman"/>
                <a:cs typeface="Times New Roman"/>
              </a:rPr>
              <a:t>allowed to </a:t>
            </a:r>
            <a:r>
              <a:rPr b="1" dirty="0">
                <a:latin typeface="Times New Roman"/>
                <a:cs typeface="Times New Roman"/>
              </a:rPr>
              <a:t>fall </a:t>
            </a:r>
            <a:r>
              <a:rPr b="1" spc="-5" dirty="0">
                <a:latin typeface="Times New Roman"/>
                <a:cs typeface="Times New Roman"/>
              </a:rPr>
              <a:t>on the surface </a:t>
            </a:r>
            <a:r>
              <a:rPr b="1" dirty="0">
                <a:latin typeface="Times New Roman"/>
                <a:cs typeface="Times New Roman"/>
              </a:rPr>
              <a:t> </a:t>
            </a:r>
            <a:r>
              <a:rPr b="1" spc="-15" dirty="0">
                <a:latin typeface="Times New Roman"/>
                <a:cs typeface="Times New Roman"/>
              </a:rPr>
              <a:t>across</a:t>
            </a:r>
            <a:r>
              <a:rPr b="1" spc="-10" dirty="0">
                <a:latin typeface="Times New Roman"/>
                <a:cs typeface="Times New Roman"/>
              </a:rPr>
              <a:t> </a:t>
            </a:r>
            <a:r>
              <a:rPr b="1" spc="-5" dirty="0">
                <a:latin typeface="Times New Roman"/>
                <a:cs typeface="Times New Roman"/>
              </a:rPr>
              <a:t>the</a:t>
            </a:r>
            <a:r>
              <a:rPr b="1" dirty="0">
                <a:latin typeface="Times New Roman"/>
                <a:cs typeface="Times New Roman"/>
              </a:rPr>
              <a:t> </a:t>
            </a:r>
            <a:r>
              <a:rPr b="1" spc="-5" dirty="0">
                <a:latin typeface="Times New Roman"/>
                <a:cs typeface="Times New Roman"/>
              </a:rPr>
              <a:t>junction</a:t>
            </a:r>
            <a:r>
              <a:rPr b="1" spc="5" dirty="0">
                <a:latin typeface="Times New Roman"/>
                <a:cs typeface="Times New Roman"/>
              </a:rPr>
              <a:t> </a:t>
            </a:r>
            <a:r>
              <a:rPr b="1" spc="-15" dirty="0">
                <a:latin typeface="Times New Roman"/>
                <a:cs typeface="Times New Roman"/>
              </a:rPr>
              <a:t>when</a:t>
            </a:r>
            <a:r>
              <a:rPr b="1" spc="50" dirty="0">
                <a:latin typeface="Times New Roman"/>
                <a:cs typeface="Times New Roman"/>
              </a:rPr>
              <a:t> </a:t>
            </a:r>
            <a:r>
              <a:rPr b="1" spc="-40" dirty="0">
                <a:latin typeface="Times New Roman"/>
                <a:cs typeface="Times New Roman"/>
              </a:rPr>
              <a:t>illuminated</a:t>
            </a:r>
            <a:r>
              <a:rPr sz="2800" spc="-40" dirty="0">
                <a:latin typeface="Trebuchet MS"/>
                <a:cs typeface="Trebuchet MS"/>
              </a:rPr>
              <a:t>.</a:t>
            </a:r>
            <a:endParaRPr sz="2800" dirty="0">
              <a:latin typeface="Trebuchet MS"/>
              <a:cs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2971800" y="762000"/>
            <a:ext cx="4124706" cy="559435"/>
          </a:xfrm>
          <a:prstGeom prst="rect">
            <a:avLst/>
          </a:prstGeom>
        </p:spPr>
        <p:txBody>
          <a:bodyPr vert="horz" wrap="square" lIns="0" tIns="12700" rIns="0" bIns="0" rtlCol="0">
            <a:spAutoFit/>
          </a:bodyPr>
          <a:lstStyle/>
          <a:p>
            <a:pPr marL="12700">
              <a:lnSpc>
                <a:spcPct val="100000"/>
              </a:lnSpc>
              <a:spcBef>
                <a:spcPts val="100"/>
              </a:spcBef>
            </a:pPr>
            <a:r>
              <a:rPr sz="3500" spc="-90" dirty="0">
                <a:latin typeface="Trebuchet MS"/>
                <a:cs typeface="Trebuchet MS"/>
              </a:rPr>
              <a:t>Photo</a:t>
            </a:r>
            <a:r>
              <a:rPr sz="3500" spc="-170" dirty="0">
                <a:latin typeface="Trebuchet MS"/>
                <a:cs typeface="Trebuchet MS"/>
              </a:rPr>
              <a:t> </a:t>
            </a:r>
            <a:r>
              <a:rPr sz="3500" spc="-135" dirty="0">
                <a:latin typeface="Trebuchet MS"/>
                <a:cs typeface="Trebuchet MS"/>
              </a:rPr>
              <a:t>diodes</a:t>
            </a:r>
            <a:endParaRPr sz="3500" dirty="0">
              <a:latin typeface="Trebuchet MS"/>
              <a:cs typeface="Trebuchet MS"/>
            </a:endParaRPr>
          </a:p>
        </p:txBody>
      </p:sp>
      <p:sp>
        <p:nvSpPr>
          <p:cNvPr id="17" name="object 17"/>
          <p:cNvSpPr txBox="1"/>
          <p:nvPr/>
        </p:nvSpPr>
        <p:spPr>
          <a:xfrm>
            <a:off x="762000" y="1524000"/>
            <a:ext cx="7763764" cy="3414396"/>
          </a:xfrm>
          <a:prstGeom prst="rect">
            <a:avLst/>
          </a:prstGeom>
        </p:spPr>
        <p:txBody>
          <a:bodyPr vert="horz" wrap="square" lIns="0" tIns="13335" rIns="0" bIns="0" rtlCol="0">
            <a:spAutoFit/>
          </a:bodyPr>
          <a:lstStyle/>
          <a:p>
            <a:pPr marL="295910" marR="5080" indent="-283845" algn="just">
              <a:lnSpc>
                <a:spcPct val="100000"/>
              </a:lnSpc>
              <a:spcBef>
                <a:spcPts val="105"/>
              </a:spcBef>
              <a:buClr>
                <a:srgbClr val="3891A7"/>
              </a:buClr>
              <a:buSzPct val="79687"/>
              <a:buFont typeface="Segoe UI Symbol"/>
              <a:buChar char="⚫"/>
              <a:tabLst>
                <a:tab pos="296545" algn="l"/>
              </a:tabLst>
            </a:pPr>
            <a:r>
              <a:rPr spc="-80" dirty="0">
                <a:latin typeface="Trebuchet MS"/>
                <a:cs typeface="Trebuchet MS"/>
              </a:rPr>
              <a:t>Photo</a:t>
            </a:r>
            <a:r>
              <a:rPr spc="-75" dirty="0">
                <a:latin typeface="Trebuchet MS"/>
                <a:cs typeface="Trebuchet MS"/>
              </a:rPr>
              <a:t> </a:t>
            </a:r>
            <a:r>
              <a:rPr spc="-130" dirty="0">
                <a:latin typeface="Trebuchet MS"/>
                <a:cs typeface="Trebuchet MS"/>
              </a:rPr>
              <a:t>diodes</a:t>
            </a:r>
            <a:r>
              <a:rPr spc="-125" dirty="0">
                <a:latin typeface="Trebuchet MS"/>
                <a:cs typeface="Trebuchet MS"/>
              </a:rPr>
              <a:t> </a:t>
            </a:r>
            <a:r>
              <a:rPr spc="-195" dirty="0">
                <a:latin typeface="Trebuchet MS"/>
                <a:cs typeface="Trebuchet MS"/>
              </a:rPr>
              <a:t>are</a:t>
            </a:r>
            <a:r>
              <a:rPr spc="-190" dirty="0">
                <a:latin typeface="Trebuchet MS"/>
                <a:cs typeface="Trebuchet MS"/>
              </a:rPr>
              <a:t> </a:t>
            </a:r>
            <a:r>
              <a:rPr spc="-160" dirty="0">
                <a:latin typeface="Trebuchet MS"/>
                <a:cs typeface="Trebuchet MS"/>
              </a:rPr>
              <a:t>connected</a:t>
            </a:r>
            <a:r>
              <a:rPr spc="-155" dirty="0">
                <a:latin typeface="Trebuchet MS"/>
                <a:cs typeface="Trebuchet MS"/>
              </a:rPr>
              <a:t> </a:t>
            </a:r>
            <a:r>
              <a:rPr spc="-185" dirty="0">
                <a:latin typeface="Trebuchet MS"/>
                <a:cs typeface="Trebuchet MS"/>
              </a:rPr>
              <a:t>in</a:t>
            </a:r>
            <a:r>
              <a:rPr spc="-180" dirty="0">
                <a:latin typeface="Trebuchet MS"/>
                <a:cs typeface="Trebuchet MS"/>
              </a:rPr>
              <a:t> </a:t>
            </a:r>
            <a:r>
              <a:rPr spc="-145" dirty="0">
                <a:latin typeface="Trebuchet MS"/>
                <a:cs typeface="Trebuchet MS"/>
              </a:rPr>
              <a:t>reverse</a:t>
            </a:r>
            <a:r>
              <a:rPr spc="-140" dirty="0">
                <a:latin typeface="Trebuchet MS"/>
                <a:cs typeface="Trebuchet MS"/>
              </a:rPr>
              <a:t> </a:t>
            </a:r>
            <a:r>
              <a:rPr spc="-195" dirty="0">
                <a:latin typeface="Trebuchet MS"/>
                <a:cs typeface="Trebuchet MS"/>
              </a:rPr>
              <a:t>bias </a:t>
            </a:r>
            <a:r>
              <a:rPr spc="-190" dirty="0">
                <a:latin typeface="Trebuchet MS"/>
                <a:cs typeface="Trebuchet MS"/>
              </a:rPr>
              <a:t> </a:t>
            </a:r>
            <a:r>
              <a:rPr spc="-130" dirty="0">
                <a:latin typeface="Trebuchet MS"/>
                <a:cs typeface="Trebuchet MS"/>
              </a:rPr>
              <a:t>condition </a:t>
            </a:r>
            <a:r>
              <a:rPr spc="-210" dirty="0">
                <a:latin typeface="Trebuchet MS"/>
                <a:cs typeface="Trebuchet MS"/>
              </a:rPr>
              <a:t>and</a:t>
            </a:r>
            <a:r>
              <a:rPr spc="-204" dirty="0">
                <a:latin typeface="Trebuchet MS"/>
                <a:cs typeface="Trebuchet MS"/>
              </a:rPr>
              <a:t> </a:t>
            </a:r>
            <a:r>
              <a:rPr spc="-150" dirty="0">
                <a:latin typeface="Trebuchet MS"/>
                <a:cs typeface="Trebuchet MS"/>
              </a:rPr>
              <a:t>when</a:t>
            </a:r>
            <a:r>
              <a:rPr spc="-145" dirty="0">
                <a:latin typeface="Trebuchet MS"/>
                <a:cs typeface="Trebuchet MS"/>
              </a:rPr>
              <a:t> </a:t>
            </a:r>
            <a:r>
              <a:rPr spc="-165" dirty="0">
                <a:latin typeface="Trebuchet MS"/>
                <a:cs typeface="Trebuchet MS"/>
              </a:rPr>
              <a:t>there</a:t>
            </a:r>
            <a:r>
              <a:rPr spc="-160" dirty="0">
                <a:latin typeface="Trebuchet MS"/>
                <a:cs typeface="Trebuchet MS"/>
              </a:rPr>
              <a:t> </a:t>
            </a:r>
            <a:r>
              <a:rPr spc="-135" dirty="0">
                <a:latin typeface="Trebuchet MS"/>
                <a:cs typeface="Trebuchet MS"/>
              </a:rPr>
              <a:t>is </a:t>
            </a:r>
            <a:r>
              <a:rPr spc="-50" dirty="0">
                <a:latin typeface="Trebuchet MS"/>
                <a:cs typeface="Trebuchet MS"/>
              </a:rPr>
              <a:t>no </a:t>
            </a:r>
            <a:r>
              <a:rPr spc="-190" dirty="0">
                <a:latin typeface="Trebuchet MS"/>
                <a:cs typeface="Trebuchet MS"/>
              </a:rPr>
              <a:t>illumination</a:t>
            </a:r>
            <a:r>
              <a:rPr spc="-185" dirty="0">
                <a:latin typeface="Trebuchet MS"/>
                <a:cs typeface="Trebuchet MS"/>
              </a:rPr>
              <a:t> </a:t>
            </a:r>
            <a:r>
              <a:rPr spc="-315" dirty="0">
                <a:latin typeface="Trebuchet MS"/>
                <a:cs typeface="Trebuchet MS"/>
              </a:rPr>
              <a:t>a </a:t>
            </a:r>
            <a:r>
              <a:rPr spc="-310" dirty="0">
                <a:latin typeface="Trebuchet MS"/>
                <a:cs typeface="Trebuchet MS"/>
              </a:rPr>
              <a:t> </a:t>
            </a:r>
            <a:r>
              <a:rPr spc="-215" dirty="0">
                <a:latin typeface="Trebuchet MS"/>
                <a:cs typeface="Trebuchet MS"/>
              </a:rPr>
              <a:t>small </a:t>
            </a:r>
            <a:r>
              <a:rPr spc="-235" dirty="0">
                <a:latin typeface="Trebuchet MS"/>
                <a:cs typeface="Trebuchet MS"/>
              </a:rPr>
              <a:t>leakage </a:t>
            </a:r>
            <a:r>
              <a:rPr spc="-140" dirty="0">
                <a:latin typeface="Trebuchet MS"/>
                <a:cs typeface="Trebuchet MS"/>
              </a:rPr>
              <a:t>current </a:t>
            </a:r>
            <a:r>
              <a:rPr spc="-170" dirty="0">
                <a:latin typeface="Trebuchet MS"/>
                <a:cs typeface="Trebuchet MS"/>
              </a:rPr>
              <a:t>of </a:t>
            </a:r>
            <a:r>
              <a:rPr spc="-195" dirty="0">
                <a:latin typeface="Trebuchet MS"/>
                <a:cs typeface="Trebuchet MS"/>
              </a:rPr>
              <a:t>the </a:t>
            </a:r>
            <a:r>
              <a:rPr spc="-70" dirty="0">
                <a:latin typeface="Trebuchet MS"/>
                <a:cs typeface="Trebuchet MS"/>
              </a:rPr>
              <a:t>order </a:t>
            </a:r>
            <a:r>
              <a:rPr spc="-170" dirty="0">
                <a:latin typeface="Trebuchet MS"/>
                <a:cs typeface="Trebuchet MS"/>
              </a:rPr>
              <a:t>of </a:t>
            </a:r>
            <a:r>
              <a:rPr spc="-75" dirty="0">
                <a:latin typeface="Trebuchet MS"/>
                <a:cs typeface="Trebuchet MS"/>
              </a:rPr>
              <a:t>1 </a:t>
            </a:r>
            <a:r>
              <a:rPr spc="130" dirty="0">
                <a:latin typeface="Trebuchet MS"/>
                <a:cs typeface="Trebuchet MS"/>
              </a:rPr>
              <a:t>µA </a:t>
            </a:r>
            <a:r>
              <a:rPr spc="-155" dirty="0">
                <a:latin typeface="Trebuchet MS"/>
                <a:cs typeface="Trebuchet MS"/>
              </a:rPr>
              <a:t>flows </a:t>
            </a:r>
            <a:r>
              <a:rPr spc="-150" dirty="0">
                <a:latin typeface="Trebuchet MS"/>
                <a:cs typeface="Trebuchet MS"/>
              </a:rPr>
              <a:t> </a:t>
            </a:r>
            <a:r>
              <a:rPr spc="-105" dirty="0">
                <a:latin typeface="Trebuchet MS"/>
                <a:cs typeface="Trebuchet MS"/>
              </a:rPr>
              <a:t>across </a:t>
            </a:r>
            <a:r>
              <a:rPr spc="-190" dirty="0">
                <a:latin typeface="Trebuchet MS"/>
                <a:cs typeface="Trebuchet MS"/>
              </a:rPr>
              <a:t>the</a:t>
            </a:r>
            <a:r>
              <a:rPr spc="-185" dirty="0">
                <a:latin typeface="Trebuchet MS"/>
                <a:cs typeface="Trebuchet MS"/>
              </a:rPr>
              <a:t> </a:t>
            </a:r>
            <a:r>
              <a:rPr spc="-220" dirty="0">
                <a:latin typeface="Trebuchet MS"/>
                <a:cs typeface="Trebuchet MS"/>
              </a:rPr>
              <a:t>junction. </a:t>
            </a:r>
            <a:r>
              <a:rPr spc="-85" dirty="0">
                <a:latin typeface="Trebuchet MS"/>
                <a:cs typeface="Trebuchet MS"/>
              </a:rPr>
              <a:t>However </a:t>
            </a:r>
            <a:r>
              <a:rPr spc="-150" dirty="0">
                <a:latin typeface="Trebuchet MS"/>
                <a:cs typeface="Trebuchet MS"/>
              </a:rPr>
              <a:t>when </a:t>
            </a:r>
            <a:r>
              <a:rPr spc="-190" dirty="0">
                <a:latin typeface="Trebuchet MS"/>
                <a:cs typeface="Trebuchet MS"/>
              </a:rPr>
              <a:t>junction</a:t>
            </a:r>
            <a:r>
              <a:rPr spc="-185" dirty="0">
                <a:latin typeface="Trebuchet MS"/>
                <a:cs typeface="Trebuchet MS"/>
              </a:rPr>
              <a:t> </a:t>
            </a:r>
            <a:r>
              <a:rPr spc="-135" dirty="0">
                <a:latin typeface="Trebuchet MS"/>
                <a:cs typeface="Trebuchet MS"/>
              </a:rPr>
              <a:t>is </a:t>
            </a:r>
            <a:r>
              <a:rPr spc="-130" dirty="0">
                <a:latin typeface="Trebuchet MS"/>
                <a:cs typeface="Trebuchet MS"/>
              </a:rPr>
              <a:t> properly</a:t>
            </a:r>
            <a:r>
              <a:rPr spc="-125" dirty="0">
                <a:latin typeface="Trebuchet MS"/>
                <a:cs typeface="Trebuchet MS"/>
              </a:rPr>
              <a:t> </a:t>
            </a:r>
            <a:r>
              <a:rPr spc="-235" dirty="0">
                <a:latin typeface="Trebuchet MS"/>
                <a:cs typeface="Trebuchet MS"/>
              </a:rPr>
              <a:t>illuminated,</a:t>
            </a:r>
            <a:r>
              <a:rPr spc="-229" dirty="0">
                <a:latin typeface="Trebuchet MS"/>
                <a:cs typeface="Trebuchet MS"/>
              </a:rPr>
              <a:t> </a:t>
            </a:r>
            <a:r>
              <a:rPr spc="-195" dirty="0">
                <a:latin typeface="Trebuchet MS"/>
                <a:cs typeface="Trebuchet MS"/>
              </a:rPr>
              <a:t>the</a:t>
            </a:r>
            <a:r>
              <a:rPr spc="-190" dirty="0">
                <a:latin typeface="Trebuchet MS"/>
                <a:cs typeface="Trebuchet MS"/>
              </a:rPr>
              <a:t> </a:t>
            </a:r>
            <a:r>
              <a:rPr spc="-135" dirty="0">
                <a:latin typeface="Trebuchet MS"/>
                <a:cs typeface="Trebuchet MS"/>
              </a:rPr>
              <a:t>current</a:t>
            </a:r>
            <a:r>
              <a:rPr spc="-130" dirty="0">
                <a:latin typeface="Trebuchet MS"/>
                <a:cs typeface="Trebuchet MS"/>
              </a:rPr>
              <a:t> </a:t>
            </a:r>
            <a:r>
              <a:rPr spc="-190" dirty="0">
                <a:latin typeface="Trebuchet MS"/>
                <a:cs typeface="Trebuchet MS"/>
              </a:rPr>
              <a:t>raises.</a:t>
            </a:r>
            <a:r>
              <a:rPr spc="-185" dirty="0">
                <a:latin typeface="Trebuchet MS"/>
                <a:cs typeface="Trebuchet MS"/>
              </a:rPr>
              <a:t> </a:t>
            </a:r>
            <a:r>
              <a:rPr spc="-85" dirty="0">
                <a:latin typeface="Trebuchet MS"/>
                <a:cs typeface="Trebuchet MS"/>
              </a:rPr>
              <a:t>This </a:t>
            </a:r>
            <a:r>
              <a:rPr spc="-80" dirty="0">
                <a:latin typeface="Trebuchet MS"/>
                <a:cs typeface="Trebuchet MS"/>
              </a:rPr>
              <a:t> </a:t>
            </a:r>
            <a:r>
              <a:rPr spc="-140" dirty="0">
                <a:latin typeface="Trebuchet MS"/>
                <a:cs typeface="Trebuchet MS"/>
              </a:rPr>
              <a:t>current </a:t>
            </a:r>
            <a:r>
              <a:rPr spc="-145" dirty="0">
                <a:latin typeface="Trebuchet MS"/>
                <a:cs typeface="Trebuchet MS"/>
              </a:rPr>
              <a:t>is </a:t>
            </a:r>
            <a:r>
              <a:rPr spc="-114" dirty="0">
                <a:latin typeface="Trebuchet MS"/>
                <a:cs typeface="Trebuchet MS"/>
              </a:rPr>
              <a:t>proportional </a:t>
            </a:r>
            <a:r>
              <a:rPr spc="-80" dirty="0">
                <a:latin typeface="Trebuchet MS"/>
                <a:cs typeface="Trebuchet MS"/>
              </a:rPr>
              <a:t>to </a:t>
            </a:r>
            <a:r>
              <a:rPr spc="-190" dirty="0">
                <a:latin typeface="Trebuchet MS"/>
                <a:cs typeface="Trebuchet MS"/>
              </a:rPr>
              <a:t>the </a:t>
            </a:r>
            <a:r>
              <a:rPr spc="-180" dirty="0">
                <a:latin typeface="Trebuchet MS"/>
                <a:cs typeface="Trebuchet MS"/>
              </a:rPr>
              <a:t>intensity of </a:t>
            </a:r>
            <a:r>
              <a:rPr spc="-215" dirty="0">
                <a:latin typeface="Trebuchet MS"/>
                <a:cs typeface="Trebuchet MS"/>
              </a:rPr>
              <a:t>light </a:t>
            </a:r>
            <a:r>
              <a:rPr spc="-210" dirty="0">
                <a:latin typeface="Trebuchet MS"/>
                <a:cs typeface="Trebuchet MS"/>
              </a:rPr>
              <a:t> </a:t>
            </a:r>
            <a:r>
              <a:rPr spc="-225" dirty="0">
                <a:latin typeface="Trebuchet MS"/>
                <a:cs typeface="Trebuchet MS"/>
              </a:rPr>
              <a:t>rays.</a:t>
            </a:r>
            <a:endParaRPr dirty="0">
              <a:latin typeface="Trebuchet MS"/>
              <a:cs typeface="Trebuchet MS"/>
            </a:endParaRPr>
          </a:p>
          <a:p>
            <a:pPr marL="295910" marR="5080" indent="-283845" algn="just">
              <a:lnSpc>
                <a:spcPct val="100000"/>
              </a:lnSpc>
              <a:spcBef>
                <a:spcPts val="605"/>
              </a:spcBef>
              <a:buClr>
                <a:srgbClr val="3891A7"/>
              </a:buClr>
              <a:buSzPct val="79687"/>
              <a:buFont typeface="Segoe UI Symbol"/>
              <a:buChar char="⚫"/>
              <a:tabLst>
                <a:tab pos="296545" algn="l"/>
              </a:tabLst>
            </a:pPr>
            <a:r>
              <a:rPr spc="-105" dirty="0">
                <a:latin typeface="Trebuchet MS"/>
                <a:cs typeface="Trebuchet MS"/>
              </a:rPr>
              <a:t>Photodiodes </a:t>
            </a:r>
            <a:r>
              <a:rPr spc="-190" dirty="0">
                <a:latin typeface="Trebuchet MS"/>
                <a:cs typeface="Trebuchet MS"/>
              </a:rPr>
              <a:t>are </a:t>
            </a:r>
            <a:r>
              <a:rPr spc="-185" dirty="0">
                <a:latin typeface="Trebuchet MS"/>
                <a:cs typeface="Trebuchet MS"/>
              </a:rPr>
              <a:t>based </a:t>
            </a:r>
            <a:r>
              <a:rPr spc="-55" dirty="0">
                <a:latin typeface="Trebuchet MS"/>
                <a:cs typeface="Trebuchet MS"/>
              </a:rPr>
              <a:t>on </a:t>
            </a:r>
            <a:r>
              <a:rPr spc="-190" dirty="0">
                <a:latin typeface="Trebuchet MS"/>
                <a:cs typeface="Trebuchet MS"/>
              </a:rPr>
              <a:t>the </a:t>
            </a:r>
            <a:r>
              <a:rPr spc="-204" dirty="0">
                <a:latin typeface="Trebuchet MS"/>
                <a:cs typeface="Trebuchet MS"/>
              </a:rPr>
              <a:t>application </a:t>
            </a:r>
            <a:r>
              <a:rPr spc="-175" dirty="0">
                <a:latin typeface="Trebuchet MS"/>
                <a:cs typeface="Trebuchet MS"/>
              </a:rPr>
              <a:t>of </a:t>
            </a:r>
            <a:r>
              <a:rPr spc="-245" dirty="0">
                <a:latin typeface="Trebuchet MS"/>
                <a:cs typeface="Trebuchet MS"/>
              </a:rPr>
              <a:t>an </a:t>
            </a:r>
            <a:r>
              <a:rPr spc="-240" dirty="0">
                <a:latin typeface="Trebuchet MS"/>
                <a:cs typeface="Trebuchet MS"/>
              </a:rPr>
              <a:t> </a:t>
            </a:r>
            <a:r>
              <a:rPr spc="-130" dirty="0">
                <a:latin typeface="Trebuchet MS"/>
                <a:cs typeface="Trebuchet MS"/>
              </a:rPr>
              <a:t>i</a:t>
            </a:r>
            <a:r>
              <a:rPr spc="-285" dirty="0">
                <a:latin typeface="Trebuchet MS"/>
                <a:cs typeface="Trebuchet MS"/>
              </a:rPr>
              <a:t>n</a:t>
            </a:r>
            <a:r>
              <a:rPr spc="-229" dirty="0">
                <a:latin typeface="Trebuchet MS"/>
                <a:cs typeface="Trebuchet MS"/>
              </a:rPr>
              <a:t>v</a:t>
            </a:r>
            <a:r>
              <a:rPr spc="-225" dirty="0">
                <a:latin typeface="Trebuchet MS"/>
                <a:cs typeface="Trebuchet MS"/>
              </a:rPr>
              <a:t>e</a:t>
            </a:r>
            <a:r>
              <a:rPr spc="-85" dirty="0">
                <a:latin typeface="Trebuchet MS"/>
                <a:cs typeface="Trebuchet MS"/>
              </a:rPr>
              <a:t>rse</a:t>
            </a:r>
            <a:r>
              <a:rPr spc="-105" dirty="0">
                <a:latin typeface="Trebuchet MS"/>
                <a:cs typeface="Trebuchet MS"/>
              </a:rPr>
              <a:t> </a:t>
            </a:r>
            <a:r>
              <a:rPr spc="-260" dirty="0">
                <a:latin typeface="Trebuchet MS"/>
                <a:cs typeface="Trebuchet MS"/>
              </a:rPr>
              <a:t>b</a:t>
            </a:r>
            <a:r>
              <a:rPr spc="-150" dirty="0">
                <a:latin typeface="Trebuchet MS"/>
                <a:cs typeface="Trebuchet MS"/>
              </a:rPr>
              <a:t>i</a:t>
            </a:r>
            <a:r>
              <a:rPr spc="-330" dirty="0">
                <a:latin typeface="Trebuchet MS"/>
                <a:cs typeface="Trebuchet MS"/>
              </a:rPr>
              <a:t>a</a:t>
            </a:r>
            <a:r>
              <a:rPr spc="-65" dirty="0">
                <a:latin typeface="Trebuchet MS"/>
                <a:cs typeface="Trebuchet MS"/>
              </a:rPr>
              <a:t>s</a:t>
            </a:r>
            <a:r>
              <a:rPr spc="-100" dirty="0">
                <a:latin typeface="Trebuchet MS"/>
                <a:cs typeface="Trebuchet MS"/>
              </a:rPr>
              <a:t> </a:t>
            </a:r>
            <a:r>
              <a:rPr spc="-240" dirty="0">
                <a:latin typeface="Trebuchet MS"/>
                <a:cs typeface="Trebuchet MS"/>
              </a:rPr>
              <a:t>v</a:t>
            </a:r>
            <a:r>
              <a:rPr spc="30" dirty="0">
                <a:latin typeface="Trebuchet MS"/>
                <a:cs typeface="Trebuchet MS"/>
              </a:rPr>
              <a:t>o</a:t>
            </a:r>
            <a:r>
              <a:rPr spc="-195" dirty="0">
                <a:latin typeface="Trebuchet MS"/>
                <a:cs typeface="Trebuchet MS"/>
              </a:rPr>
              <a:t>l</a:t>
            </a:r>
            <a:r>
              <a:rPr spc="-275" dirty="0">
                <a:latin typeface="Trebuchet MS"/>
                <a:cs typeface="Trebuchet MS"/>
              </a:rPr>
              <a:t>t</a:t>
            </a:r>
            <a:r>
              <a:rPr spc="-330" dirty="0">
                <a:latin typeface="Trebuchet MS"/>
                <a:cs typeface="Trebuchet MS"/>
              </a:rPr>
              <a:t>a</a:t>
            </a:r>
            <a:r>
              <a:rPr spc="-254" dirty="0">
                <a:latin typeface="Trebuchet MS"/>
                <a:cs typeface="Trebuchet MS"/>
              </a:rPr>
              <a:t>g</a:t>
            </a:r>
            <a:r>
              <a:rPr spc="-175" dirty="0">
                <a:latin typeface="Trebuchet MS"/>
                <a:cs typeface="Trebuchet MS"/>
              </a:rPr>
              <a:t>e</a:t>
            </a:r>
            <a:r>
              <a:rPr spc="-475" dirty="0">
                <a:latin typeface="Trebuchet MS"/>
                <a:cs typeface="Trebuchet MS"/>
              </a:rPr>
              <a:t>,</a:t>
            </a:r>
            <a:r>
              <a:rPr spc="-415" dirty="0">
                <a:latin typeface="Trebuchet MS"/>
                <a:cs typeface="Trebuchet MS"/>
              </a:rPr>
              <a:t> </a:t>
            </a:r>
            <a:r>
              <a:rPr spc="-120" dirty="0">
                <a:latin typeface="Trebuchet MS"/>
                <a:cs typeface="Trebuchet MS"/>
              </a:rPr>
              <a:t>u</a:t>
            </a:r>
            <a:r>
              <a:rPr spc="-110" dirty="0">
                <a:latin typeface="Trebuchet MS"/>
                <a:cs typeface="Trebuchet MS"/>
              </a:rPr>
              <a:t>s</a:t>
            </a:r>
            <a:r>
              <a:rPr spc="-235" dirty="0">
                <a:latin typeface="Trebuchet MS"/>
                <a:cs typeface="Trebuchet MS"/>
              </a:rPr>
              <a:t>u</a:t>
            </a:r>
            <a:r>
              <a:rPr spc="-250" dirty="0">
                <a:latin typeface="Trebuchet MS"/>
                <a:cs typeface="Trebuchet MS"/>
              </a:rPr>
              <a:t>al</a:t>
            </a:r>
            <a:r>
              <a:rPr spc="-295" dirty="0">
                <a:latin typeface="Trebuchet MS"/>
                <a:cs typeface="Trebuchet MS"/>
              </a:rPr>
              <a:t>l</a:t>
            </a:r>
            <a:r>
              <a:rPr spc="-175" dirty="0">
                <a:latin typeface="Trebuchet MS"/>
                <a:cs typeface="Trebuchet MS"/>
              </a:rPr>
              <a:t>y</a:t>
            </a:r>
            <a:r>
              <a:rPr spc="-95" dirty="0">
                <a:latin typeface="Trebuchet MS"/>
                <a:cs typeface="Trebuchet MS"/>
              </a:rPr>
              <a:t> </a:t>
            </a:r>
            <a:r>
              <a:rPr spc="-385" dirty="0">
                <a:latin typeface="Trebuchet MS"/>
                <a:cs typeface="Trebuchet MS"/>
              </a:rPr>
              <a:t>f</a:t>
            </a:r>
            <a:r>
              <a:rPr spc="-80" dirty="0">
                <a:latin typeface="Trebuchet MS"/>
                <a:cs typeface="Trebuchet MS"/>
              </a:rPr>
              <a:t>r</a:t>
            </a:r>
            <a:r>
              <a:rPr spc="30" dirty="0">
                <a:latin typeface="Trebuchet MS"/>
                <a:cs typeface="Trebuchet MS"/>
              </a:rPr>
              <a:t>o</a:t>
            </a:r>
            <a:r>
              <a:rPr spc="-190" dirty="0">
                <a:latin typeface="Trebuchet MS"/>
                <a:cs typeface="Trebuchet MS"/>
              </a:rPr>
              <a:t>m</a:t>
            </a:r>
            <a:r>
              <a:rPr spc="-100" dirty="0">
                <a:latin typeface="Trebuchet MS"/>
                <a:cs typeface="Trebuchet MS"/>
              </a:rPr>
              <a:t> </a:t>
            </a:r>
            <a:r>
              <a:rPr spc="-80" dirty="0">
                <a:latin typeface="Trebuchet MS"/>
                <a:cs typeface="Trebuchet MS"/>
              </a:rPr>
              <a:t>5</a:t>
            </a:r>
            <a:r>
              <a:rPr spc="-155" dirty="0">
                <a:latin typeface="Trebuchet MS"/>
                <a:cs typeface="Trebuchet MS"/>
              </a:rPr>
              <a:t> </a:t>
            </a:r>
            <a:r>
              <a:rPr spc="55" dirty="0">
                <a:latin typeface="Trebuchet MS"/>
                <a:cs typeface="Trebuchet MS"/>
              </a:rPr>
              <a:t>V</a:t>
            </a:r>
            <a:r>
              <a:rPr spc="-105" dirty="0">
                <a:latin typeface="Trebuchet MS"/>
                <a:cs typeface="Trebuchet MS"/>
              </a:rPr>
              <a:t> </a:t>
            </a:r>
            <a:r>
              <a:rPr spc="-80" dirty="0">
                <a:latin typeface="Trebuchet MS"/>
                <a:cs typeface="Trebuchet MS"/>
              </a:rPr>
              <a:t>t</a:t>
            </a:r>
            <a:r>
              <a:rPr spc="-90" dirty="0">
                <a:latin typeface="Trebuchet MS"/>
                <a:cs typeface="Trebuchet MS"/>
              </a:rPr>
              <a:t>o</a:t>
            </a:r>
            <a:r>
              <a:rPr spc="-105" dirty="0">
                <a:latin typeface="Trebuchet MS"/>
                <a:cs typeface="Trebuchet MS"/>
              </a:rPr>
              <a:t> </a:t>
            </a:r>
            <a:r>
              <a:rPr spc="-90" dirty="0">
                <a:latin typeface="Trebuchet MS"/>
                <a:cs typeface="Trebuchet MS"/>
              </a:rPr>
              <a:t>3</a:t>
            </a:r>
            <a:r>
              <a:rPr spc="-80" dirty="0">
                <a:latin typeface="Trebuchet MS"/>
                <a:cs typeface="Trebuchet MS"/>
              </a:rPr>
              <a:t>0</a:t>
            </a:r>
            <a:r>
              <a:rPr spc="-155" dirty="0">
                <a:latin typeface="Trebuchet MS"/>
                <a:cs typeface="Trebuchet MS"/>
              </a:rPr>
              <a:t> </a:t>
            </a:r>
            <a:r>
              <a:rPr spc="-385" dirty="0">
                <a:latin typeface="Trebuchet MS"/>
                <a:cs typeface="Trebuchet MS"/>
              </a:rPr>
              <a:t>V</a:t>
            </a:r>
            <a:r>
              <a:rPr spc="-475" dirty="0">
                <a:latin typeface="Trebuchet MS"/>
                <a:cs typeface="Trebuchet MS"/>
              </a:rPr>
              <a:t>.</a:t>
            </a:r>
            <a:r>
              <a:rPr spc="-480" dirty="0">
                <a:latin typeface="Trebuchet MS"/>
                <a:cs typeface="Trebuchet MS"/>
              </a:rPr>
              <a:t> </a:t>
            </a:r>
            <a:r>
              <a:rPr spc="55" dirty="0">
                <a:latin typeface="Trebuchet MS"/>
                <a:cs typeface="Trebuchet MS"/>
              </a:rPr>
              <a:t>T</a:t>
            </a:r>
            <a:r>
              <a:rPr spc="-235" dirty="0">
                <a:latin typeface="Trebuchet MS"/>
                <a:cs typeface="Trebuchet MS"/>
              </a:rPr>
              <a:t>h</a:t>
            </a:r>
            <a:r>
              <a:rPr spc="-140" dirty="0">
                <a:latin typeface="Trebuchet MS"/>
                <a:cs typeface="Trebuchet MS"/>
              </a:rPr>
              <a:t>i</a:t>
            </a:r>
            <a:r>
              <a:rPr spc="-55" dirty="0">
                <a:latin typeface="Trebuchet MS"/>
                <a:cs typeface="Trebuchet MS"/>
              </a:rPr>
              <a:t>s  </a:t>
            </a:r>
            <a:r>
              <a:rPr spc="-165" dirty="0">
                <a:latin typeface="Trebuchet MS"/>
                <a:cs typeface="Trebuchet MS"/>
              </a:rPr>
              <a:t>increases </a:t>
            </a:r>
            <a:r>
              <a:rPr spc="-190" dirty="0">
                <a:latin typeface="Trebuchet MS"/>
                <a:cs typeface="Trebuchet MS"/>
              </a:rPr>
              <a:t>the </a:t>
            </a:r>
            <a:r>
              <a:rPr spc="-165" dirty="0">
                <a:latin typeface="Trebuchet MS"/>
                <a:cs typeface="Trebuchet MS"/>
              </a:rPr>
              <a:t>width </a:t>
            </a:r>
            <a:r>
              <a:rPr spc="-175" dirty="0">
                <a:latin typeface="Trebuchet MS"/>
                <a:cs typeface="Trebuchet MS"/>
              </a:rPr>
              <a:t>of </a:t>
            </a:r>
            <a:r>
              <a:rPr spc="-195" dirty="0">
                <a:latin typeface="Trebuchet MS"/>
                <a:cs typeface="Trebuchet MS"/>
              </a:rPr>
              <a:t>the </a:t>
            </a:r>
            <a:r>
              <a:rPr spc="-170" dirty="0">
                <a:latin typeface="Trebuchet MS"/>
                <a:cs typeface="Trebuchet MS"/>
              </a:rPr>
              <a:t>depletion </a:t>
            </a:r>
            <a:r>
              <a:rPr spc="-140" dirty="0">
                <a:latin typeface="Trebuchet MS"/>
                <a:cs typeface="Trebuchet MS"/>
              </a:rPr>
              <a:t>region </a:t>
            </a:r>
            <a:r>
              <a:rPr spc="-204" dirty="0">
                <a:latin typeface="Trebuchet MS"/>
                <a:cs typeface="Trebuchet MS"/>
              </a:rPr>
              <a:t>and </a:t>
            </a:r>
            <a:r>
              <a:rPr spc="-200" dirty="0">
                <a:latin typeface="Trebuchet MS"/>
                <a:cs typeface="Trebuchet MS"/>
              </a:rPr>
              <a:t> </a:t>
            </a:r>
            <a:r>
              <a:rPr spc="-175" dirty="0">
                <a:latin typeface="Trebuchet MS"/>
                <a:cs typeface="Trebuchet MS"/>
              </a:rPr>
              <a:t>yields</a:t>
            </a:r>
            <a:r>
              <a:rPr spc="-170" dirty="0">
                <a:latin typeface="Trebuchet MS"/>
                <a:cs typeface="Trebuchet MS"/>
              </a:rPr>
              <a:t> </a:t>
            </a:r>
            <a:r>
              <a:rPr spc="-315" dirty="0">
                <a:latin typeface="Trebuchet MS"/>
                <a:cs typeface="Trebuchet MS"/>
              </a:rPr>
              <a:t>a</a:t>
            </a:r>
            <a:r>
              <a:rPr spc="335" dirty="0">
                <a:latin typeface="Trebuchet MS"/>
                <a:cs typeface="Trebuchet MS"/>
              </a:rPr>
              <a:t> </a:t>
            </a:r>
            <a:r>
              <a:rPr spc="-195" dirty="0">
                <a:latin typeface="Trebuchet MS"/>
                <a:cs typeface="Trebuchet MS"/>
              </a:rPr>
              <a:t>faster</a:t>
            </a:r>
            <a:r>
              <a:rPr spc="-190" dirty="0">
                <a:latin typeface="Trebuchet MS"/>
                <a:cs typeface="Trebuchet MS"/>
              </a:rPr>
              <a:t> </a:t>
            </a:r>
            <a:r>
              <a:rPr spc="-110" dirty="0">
                <a:latin typeface="Trebuchet MS"/>
                <a:cs typeface="Trebuchet MS"/>
              </a:rPr>
              <a:t>response</a:t>
            </a:r>
            <a:r>
              <a:rPr spc="-105" dirty="0">
                <a:latin typeface="Trebuchet MS"/>
                <a:cs typeface="Trebuchet MS"/>
              </a:rPr>
              <a:t> </a:t>
            </a:r>
            <a:r>
              <a:rPr spc="-204" dirty="0">
                <a:latin typeface="Trebuchet MS"/>
                <a:cs typeface="Trebuchet MS"/>
              </a:rPr>
              <a:t>time</a:t>
            </a:r>
            <a:r>
              <a:rPr spc="-200" dirty="0">
                <a:latin typeface="Trebuchet MS"/>
                <a:cs typeface="Trebuchet MS"/>
              </a:rPr>
              <a:t> </a:t>
            </a:r>
            <a:r>
              <a:rPr spc="-210" dirty="0">
                <a:latin typeface="Trebuchet MS"/>
                <a:cs typeface="Trebuchet MS"/>
              </a:rPr>
              <a:t>and</a:t>
            </a:r>
            <a:r>
              <a:rPr spc="-204" dirty="0">
                <a:latin typeface="Trebuchet MS"/>
                <a:cs typeface="Trebuchet MS"/>
              </a:rPr>
              <a:t> </a:t>
            </a:r>
            <a:r>
              <a:rPr spc="-315" dirty="0">
                <a:latin typeface="Trebuchet MS"/>
                <a:cs typeface="Trebuchet MS"/>
              </a:rPr>
              <a:t>a</a:t>
            </a:r>
            <a:r>
              <a:rPr spc="335" dirty="0">
                <a:latin typeface="Trebuchet MS"/>
                <a:cs typeface="Trebuchet MS"/>
              </a:rPr>
              <a:t> </a:t>
            </a:r>
            <a:r>
              <a:rPr spc="-140" dirty="0">
                <a:latin typeface="Trebuchet MS"/>
                <a:cs typeface="Trebuchet MS"/>
              </a:rPr>
              <a:t>current </a:t>
            </a:r>
            <a:r>
              <a:rPr spc="-135" dirty="0">
                <a:latin typeface="Trebuchet MS"/>
                <a:cs typeface="Trebuchet MS"/>
              </a:rPr>
              <a:t> </a:t>
            </a:r>
            <a:r>
              <a:rPr spc="-95" dirty="0">
                <a:latin typeface="Trebuchet MS"/>
                <a:cs typeface="Trebuchet MS"/>
              </a:rPr>
              <a:t>p</a:t>
            </a:r>
            <a:r>
              <a:rPr spc="-140" dirty="0">
                <a:latin typeface="Trebuchet MS"/>
                <a:cs typeface="Trebuchet MS"/>
              </a:rPr>
              <a:t>r</a:t>
            </a:r>
            <a:r>
              <a:rPr spc="-15" dirty="0">
                <a:latin typeface="Trebuchet MS"/>
                <a:cs typeface="Trebuchet MS"/>
              </a:rPr>
              <a:t>opo</a:t>
            </a:r>
            <a:r>
              <a:rPr spc="40" dirty="0">
                <a:latin typeface="Trebuchet MS"/>
                <a:cs typeface="Trebuchet MS"/>
              </a:rPr>
              <a:t>r</a:t>
            </a:r>
            <a:r>
              <a:rPr spc="-160" dirty="0">
                <a:latin typeface="Trebuchet MS"/>
                <a:cs typeface="Trebuchet MS"/>
              </a:rPr>
              <a:t>tion</a:t>
            </a:r>
            <a:r>
              <a:rPr spc="-210" dirty="0">
                <a:latin typeface="Trebuchet MS"/>
                <a:cs typeface="Trebuchet MS"/>
              </a:rPr>
              <a:t>a</a:t>
            </a:r>
            <a:r>
              <a:rPr spc="-245" dirty="0">
                <a:latin typeface="Trebuchet MS"/>
                <a:cs typeface="Trebuchet MS"/>
              </a:rPr>
              <a:t>l</a:t>
            </a:r>
            <a:r>
              <a:rPr spc="-120" dirty="0">
                <a:latin typeface="Trebuchet MS"/>
                <a:cs typeface="Trebuchet MS"/>
              </a:rPr>
              <a:t> </a:t>
            </a:r>
            <a:r>
              <a:rPr spc="-80" dirty="0">
                <a:latin typeface="Trebuchet MS"/>
                <a:cs typeface="Trebuchet MS"/>
              </a:rPr>
              <a:t>to </a:t>
            </a:r>
            <a:r>
              <a:rPr spc="-190" dirty="0">
                <a:latin typeface="Trebuchet MS"/>
                <a:cs typeface="Trebuchet MS"/>
              </a:rPr>
              <a:t>the</a:t>
            </a:r>
            <a:r>
              <a:rPr spc="-80" dirty="0">
                <a:latin typeface="Trebuchet MS"/>
                <a:cs typeface="Trebuchet MS"/>
              </a:rPr>
              <a:t> </a:t>
            </a:r>
            <a:r>
              <a:rPr spc="-210" dirty="0">
                <a:latin typeface="Trebuchet MS"/>
                <a:cs typeface="Trebuchet MS"/>
              </a:rPr>
              <a:t>radiat</a:t>
            </a:r>
            <a:r>
              <a:rPr spc="-125" dirty="0">
                <a:latin typeface="Trebuchet MS"/>
                <a:cs typeface="Trebuchet MS"/>
              </a:rPr>
              <a:t>i</a:t>
            </a:r>
            <a:r>
              <a:rPr spc="-50" dirty="0">
                <a:latin typeface="Trebuchet MS"/>
                <a:cs typeface="Trebuchet MS"/>
              </a:rPr>
              <a:t>on</a:t>
            </a:r>
            <a:r>
              <a:rPr spc="-120" dirty="0">
                <a:latin typeface="Trebuchet MS"/>
                <a:cs typeface="Trebuchet MS"/>
              </a:rPr>
              <a:t> </a:t>
            </a:r>
            <a:r>
              <a:rPr spc="-130" dirty="0">
                <a:latin typeface="Trebuchet MS"/>
                <a:cs typeface="Trebuchet MS"/>
              </a:rPr>
              <a:t>i</a:t>
            </a:r>
            <a:r>
              <a:rPr spc="-229" dirty="0">
                <a:latin typeface="Trebuchet MS"/>
                <a:cs typeface="Trebuchet MS"/>
              </a:rPr>
              <a:t>n</a:t>
            </a:r>
            <a:r>
              <a:rPr spc="-165" dirty="0">
                <a:latin typeface="Trebuchet MS"/>
                <a:cs typeface="Trebuchet MS"/>
              </a:rPr>
              <a:t>ten</a:t>
            </a:r>
            <a:r>
              <a:rPr spc="-130" dirty="0">
                <a:latin typeface="Trebuchet MS"/>
                <a:cs typeface="Trebuchet MS"/>
              </a:rPr>
              <a:t>s</a:t>
            </a:r>
            <a:r>
              <a:rPr spc="-215" dirty="0">
                <a:latin typeface="Trebuchet MS"/>
                <a:cs typeface="Trebuchet MS"/>
              </a:rPr>
              <a:t>it</a:t>
            </a:r>
            <a:r>
              <a:rPr spc="-420" dirty="0">
                <a:latin typeface="Trebuchet MS"/>
                <a:cs typeface="Trebuchet MS"/>
              </a:rPr>
              <a:t>y</a:t>
            </a:r>
            <a:r>
              <a:rPr spc="-475" dirty="0">
                <a:latin typeface="Trebuchet MS"/>
                <a:cs typeface="Trebuchet MS"/>
              </a:rPr>
              <a:t>.</a:t>
            </a:r>
            <a:endParaRPr dirty="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https://www.digikey.in/-/media/Images/Article%20Library/TechZone%20Articles/2022/January/The%20Basics%20of%20Photodiodes%20and%20Phototransistors%20and%20How%20to%20Apply%20Them/article-2022january-the-basics-of-photodiodes-fig2_fullsize.jpg?la=en&amp;ts=ff37a949-97ac-4057-9da2-9c73daf6687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https://www.digikey.in/-/media/Images/Article%20Library/TechZone%20Articles/2022/January/The%20Basics%20of%20Photodiodes%20and%20Phototransistors%20and%20How%20to%20Apply%20Them/article-2022january-the-basics-of-photodiodes-fig2_fullsize.jpg?la=en&amp;ts=ff37a949-97ac-4057-9da2-9c73daf6687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20131"/>
            <a:ext cx="8229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20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Graph of characteristic V-I diagram for the reverse biased photodiode (click to en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77" y="533400"/>
            <a:ext cx="8449763" cy="54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3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457200" y="492796"/>
            <a:ext cx="8173974" cy="673902"/>
          </a:xfrm>
          <a:prstGeom prst="rect">
            <a:avLst/>
          </a:prstGeom>
        </p:spPr>
        <p:txBody>
          <a:bodyPr vert="horz" wrap="square" lIns="0" tIns="12065" rIns="0" bIns="0" rtlCol="0">
            <a:spAutoFit/>
          </a:bodyPr>
          <a:lstStyle/>
          <a:p>
            <a:pPr marL="12700">
              <a:lnSpc>
                <a:spcPct val="100000"/>
              </a:lnSpc>
              <a:spcBef>
                <a:spcPts val="95"/>
              </a:spcBef>
            </a:pPr>
            <a:r>
              <a:rPr sz="4300" spc="-265" dirty="0">
                <a:latin typeface="Trebuchet MS"/>
                <a:cs typeface="Trebuchet MS"/>
              </a:rPr>
              <a:t>Equival</a:t>
            </a:r>
            <a:r>
              <a:rPr sz="4300" spc="-335" dirty="0">
                <a:latin typeface="Trebuchet MS"/>
                <a:cs typeface="Trebuchet MS"/>
              </a:rPr>
              <a:t>e</a:t>
            </a:r>
            <a:r>
              <a:rPr sz="4300" spc="-204" dirty="0">
                <a:latin typeface="Trebuchet MS"/>
                <a:cs typeface="Trebuchet MS"/>
              </a:rPr>
              <a:t>n</a:t>
            </a:r>
            <a:r>
              <a:rPr sz="4300" spc="-275" dirty="0">
                <a:latin typeface="Trebuchet MS"/>
                <a:cs typeface="Trebuchet MS"/>
              </a:rPr>
              <a:t>t</a:t>
            </a:r>
            <a:r>
              <a:rPr sz="4300" spc="-75" dirty="0">
                <a:latin typeface="Trebuchet MS"/>
                <a:cs typeface="Trebuchet MS"/>
              </a:rPr>
              <a:t> </a:t>
            </a:r>
            <a:r>
              <a:rPr sz="4300" spc="-270" dirty="0">
                <a:latin typeface="Trebuchet MS"/>
                <a:cs typeface="Trebuchet MS"/>
              </a:rPr>
              <a:t>ci</a:t>
            </a:r>
            <a:r>
              <a:rPr sz="4300" spc="-85" dirty="0">
                <a:latin typeface="Trebuchet MS"/>
                <a:cs typeface="Trebuchet MS"/>
              </a:rPr>
              <a:t>r</a:t>
            </a:r>
            <a:r>
              <a:rPr sz="4300" spc="-245" dirty="0">
                <a:latin typeface="Trebuchet MS"/>
                <a:cs typeface="Trebuchet MS"/>
              </a:rPr>
              <a:t>cui</a:t>
            </a:r>
            <a:r>
              <a:rPr sz="4300" spc="-275" dirty="0">
                <a:latin typeface="Trebuchet MS"/>
                <a:cs typeface="Trebuchet MS"/>
              </a:rPr>
              <a:t>t</a:t>
            </a:r>
            <a:r>
              <a:rPr sz="4300" spc="-85" dirty="0">
                <a:latin typeface="Trebuchet MS"/>
                <a:cs typeface="Trebuchet MS"/>
              </a:rPr>
              <a:t> </a:t>
            </a:r>
            <a:r>
              <a:rPr sz="4300" spc="60" dirty="0">
                <a:latin typeface="Trebuchet MS"/>
                <a:cs typeface="Trebuchet MS"/>
              </a:rPr>
              <a:t>o</a:t>
            </a:r>
            <a:r>
              <a:rPr sz="4300" spc="-515" dirty="0">
                <a:latin typeface="Trebuchet MS"/>
                <a:cs typeface="Trebuchet MS"/>
              </a:rPr>
              <a:t>f</a:t>
            </a:r>
            <a:r>
              <a:rPr sz="4300" spc="-100" dirty="0">
                <a:latin typeface="Trebuchet MS"/>
                <a:cs typeface="Trebuchet MS"/>
              </a:rPr>
              <a:t> </a:t>
            </a:r>
            <a:r>
              <a:rPr sz="4300" spc="-160" dirty="0">
                <a:latin typeface="Trebuchet MS"/>
                <a:cs typeface="Trebuchet MS"/>
              </a:rPr>
              <a:t>Photod</a:t>
            </a:r>
            <a:r>
              <a:rPr sz="4300" spc="-110" dirty="0">
                <a:latin typeface="Trebuchet MS"/>
                <a:cs typeface="Trebuchet MS"/>
              </a:rPr>
              <a:t>i</a:t>
            </a:r>
            <a:r>
              <a:rPr sz="4300" spc="-145" dirty="0">
                <a:latin typeface="Trebuchet MS"/>
                <a:cs typeface="Trebuchet MS"/>
              </a:rPr>
              <a:t>ode</a:t>
            </a:r>
            <a:endParaRPr sz="4300" dirty="0">
              <a:latin typeface="Trebuchet MS"/>
              <a:cs typeface="Trebuchet MS"/>
            </a:endParaRPr>
          </a:p>
        </p:txBody>
      </p:sp>
      <p:pic>
        <p:nvPicPr>
          <p:cNvPr id="15" name="object 15"/>
          <p:cNvPicPr/>
          <p:nvPr/>
        </p:nvPicPr>
        <p:blipFill>
          <a:blip r:embed="rId2" cstate="print"/>
          <a:stretch>
            <a:fillRect/>
          </a:stretch>
        </p:blipFill>
        <p:spPr>
          <a:xfrm>
            <a:off x="457200" y="1371600"/>
            <a:ext cx="8686799" cy="2667000"/>
          </a:xfrm>
          <a:prstGeom prst="rect">
            <a:avLst/>
          </a:prstGeom>
        </p:spPr>
      </p:pic>
      <p:sp>
        <p:nvSpPr>
          <p:cNvPr id="16" name="object 16"/>
          <p:cNvSpPr txBox="1"/>
          <p:nvPr/>
        </p:nvSpPr>
        <p:spPr>
          <a:xfrm>
            <a:off x="307340" y="4367021"/>
            <a:ext cx="8455660" cy="1120820"/>
          </a:xfrm>
          <a:prstGeom prst="rect">
            <a:avLst/>
          </a:prstGeom>
        </p:spPr>
        <p:txBody>
          <a:bodyPr vert="horz" wrap="square" lIns="0" tIns="12700" rIns="0" bIns="0" rtlCol="0">
            <a:spAutoFit/>
          </a:bodyPr>
          <a:lstStyle/>
          <a:p>
            <a:pPr marL="88900" marR="80010" algn="just">
              <a:lnSpc>
                <a:spcPct val="100000"/>
              </a:lnSpc>
              <a:spcBef>
                <a:spcPts val="100"/>
              </a:spcBef>
            </a:pPr>
            <a:r>
              <a:rPr sz="1800" b="1" spc="-10" dirty="0">
                <a:latin typeface="Times New Roman"/>
                <a:cs typeface="Times New Roman"/>
              </a:rPr>
              <a:t>Figure </a:t>
            </a:r>
            <a:r>
              <a:rPr sz="1800" b="1" spc="-5" dirty="0">
                <a:latin typeface="Times New Roman"/>
                <a:cs typeface="Times New Roman"/>
              </a:rPr>
              <a:t>9.5 shows </a:t>
            </a:r>
            <a:r>
              <a:rPr sz="1800" b="1" dirty="0">
                <a:latin typeface="Times New Roman"/>
                <a:cs typeface="Times New Roman"/>
              </a:rPr>
              <a:t>Photodiode </a:t>
            </a:r>
            <a:r>
              <a:rPr sz="1800" b="1" spc="-5" dirty="0">
                <a:latin typeface="Times New Roman"/>
                <a:cs typeface="Times New Roman"/>
              </a:rPr>
              <a:t>equivalent </a:t>
            </a:r>
            <a:r>
              <a:rPr sz="1800" b="1" spc="-10" dirty="0">
                <a:latin typeface="Times New Roman"/>
                <a:cs typeface="Times New Roman"/>
              </a:rPr>
              <a:t>circuit. </a:t>
            </a:r>
            <a:r>
              <a:rPr sz="1800" b="1" dirty="0">
                <a:latin typeface="Times New Roman"/>
                <a:cs typeface="Times New Roman"/>
              </a:rPr>
              <a:t>i</a:t>
            </a:r>
            <a:r>
              <a:rPr sz="1800" b="1" baseline="-20833" dirty="0">
                <a:latin typeface="Times New Roman"/>
                <a:cs typeface="Times New Roman"/>
              </a:rPr>
              <a:t>p</a:t>
            </a:r>
            <a:r>
              <a:rPr sz="1800" b="1" spc="7" baseline="-20833" dirty="0">
                <a:latin typeface="Times New Roman"/>
                <a:cs typeface="Times New Roman"/>
              </a:rPr>
              <a:t> </a:t>
            </a:r>
            <a:r>
              <a:rPr sz="1800" b="1" dirty="0">
                <a:latin typeface="Times New Roman"/>
                <a:cs typeface="Times New Roman"/>
              </a:rPr>
              <a:t>is </a:t>
            </a:r>
            <a:r>
              <a:rPr sz="1800" b="1" spc="-5" dirty="0">
                <a:latin typeface="Times New Roman"/>
                <a:cs typeface="Times New Roman"/>
              </a:rPr>
              <a:t>the signal </a:t>
            </a:r>
            <a:r>
              <a:rPr sz="1800" b="1" dirty="0">
                <a:latin typeface="Times New Roman"/>
                <a:cs typeface="Times New Roman"/>
              </a:rPr>
              <a:t> </a:t>
            </a:r>
            <a:r>
              <a:rPr sz="1800" b="1" spc="-10" dirty="0">
                <a:latin typeface="Times New Roman"/>
                <a:cs typeface="Times New Roman"/>
              </a:rPr>
              <a:t>current; </a:t>
            </a:r>
            <a:r>
              <a:rPr sz="1800" b="1" dirty="0">
                <a:latin typeface="Times New Roman"/>
                <a:cs typeface="Times New Roman"/>
              </a:rPr>
              <a:t>i</a:t>
            </a:r>
            <a:r>
              <a:rPr sz="1800" b="1" baseline="-20833" dirty="0">
                <a:latin typeface="Times New Roman"/>
                <a:cs typeface="Times New Roman"/>
              </a:rPr>
              <a:t>D</a:t>
            </a:r>
            <a:r>
              <a:rPr sz="1800" b="1" spc="7" baseline="-20833" dirty="0">
                <a:latin typeface="Times New Roman"/>
                <a:cs typeface="Times New Roman"/>
              </a:rPr>
              <a:t> </a:t>
            </a:r>
            <a:r>
              <a:rPr sz="1800" b="1" dirty="0">
                <a:latin typeface="Times New Roman"/>
                <a:cs typeface="Times New Roman"/>
              </a:rPr>
              <a:t>is </a:t>
            </a:r>
            <a:r>
              <a:rPr sz="1800" b="1" spc="-5" dirty="0">
                <a:latin typeface="Times New Roman"/>
                <a:cs typeface="Times New Roman"/>
              </a:rPr>
              <a:t>the leakage </a:t>
            </a:r>
            <a:r>
              <a:rPr sz="1800" b="1" spc="-10" dirty="0">
                <a:latin typeface="Times New Roman"/>
                <a:cs typeface="Times New Roman"/>
              </a:rPr>
              <a:t>current </a:t>
            </a:r>
            <a:r>
              <a:rPr sz="1800" b="1" spc="-5" dirty="0">
                <a:latin typeface="Times New Roman"/>
                <a:cs typeface="Times New Roman"/>
              </a:rPr>
              <a:t>(dark </a:t>
            </a:r>
            <a:r>
              <a:rPr sz="1800" b="1" spc="-10" dirty="0">
                <a:latin typeface="Times New Roman"/>
                <a:cs typeface="Times New Roman"/>
              </a:rPr>
              <a:t>current); </a:t>
            </a:r>
            <a:r>
              <a:rPr sz="1800" b="1" dirty="0">
                <a:latin typeface="Times New Roman"/>
                <a:cs typeface="Times New Roman"/>
              </a:rPr>
              <a:t>i</a:t>
            </a:r>
            <a:r>
              <a:rPr sz="1800" b="1" baseline="-20833" dirty="0">
                <a:latin typeface="Times New Roman"/>
                <a:cs typeface="Times New Roman"/>
              </a:rPr>
              <a:t>n</a:t>
            </a:r>
            <a:r>
              <a:rPr sz="1800" b="1" spc="7" baseline="-20833" dirty="0">
                <a:latin typeface="Times New Roman"/>
                <a:cs typeface="Times New Roman"/>
              </a:rPr>
              <a:t> </a:t>
            </a:r>
            <a:r>
              <a:rPr sz="1800" b="1" dirty="0">
                <a:latin typeface="Times New Roman"/>
                <a:cs typeface="Times New Roman"/>
              </a:rPr>
              <a:t>is </a:t>
            </a:r>
            <a:r>
              <a:rPr sz="1800" b="1" spc="-5" dirty="0">
                <a:latin typeface="Times New Roman"/>
                <a:cs typeface="Times New Roman"/>
              </a:rPr>
              <a:t>the total </a:t>
            </a:r>
            <a:r>
              <a:rPr sz="1800" b="1" dirty="0">
                <a:latin typeface="Times New Roman"/>
                <a:cs typeface="Times New Roman"/>
              </a:rPr>
              <a:t> </a:t>
            </a:r>
            <a:r>
              <a:rPr sz="1800" b="1" spc="-5" dirty="0">
                <a:latin typeface="Times New Roman"/>
                <a:cs typeface="Times New Roman"/>
              </a:rPr>
              <a:t>noise </a:t>
            </a:r>
            <a:r>
              <a:rPr sz="1800" b="1" spc="-10" dirty="0">
                <a:latin typeface="Times New Roman"/>
                <a:cs typeface="Times New Roman"/>
              </a:rPr>
              <a:t>current </a:t>
            </a:r>
            <a:r>
              <a:rPr sz="1800" b="1" spc="-5" dirty="0">
                <a:latin typeface="Times New Roman"/>
                <a:cs typeface="Times New Roman"/>
              </a:rPr>
              <a:t>spectral </a:t>
            </a:r>
            <a:r>
              <a:rPr sz="1800" b="1" dirty="0">
                <a:latin typeface="Times New Roman"/>
                <a:cs typeface="Times New Roman"/>
              </a:rPr>
              <a:t>density; </a:t>
            </a:r>
            <a:r>
              <a:rPr sz="1800" b="1" spc="-5" dirty="0">
                <a:latin typeface="Times New Roman"/>
                <a:cs typeface="Times New Roman"/>
              </a:rPr>
              <a:t>R</a:t>
            </a:r>
            <a:r>
              <a:rPr sz="1800" b="1" spc="-7" baseline="-20833" dirty="0">
                <a:latin typeface="Times New Roman"/>
                <a:cs typeface="Times New Roman"/>
              </a:rPr>
              <a:t>p </a:t>
            </a:r>
            <a:r>
              <a:rPr sz="1800" b="1" dirty="0">
                <a:latin typeface="Times New Roman"/>
                <a:cs typeface="Times New Roman"/>
              </a:rPr>
              <a:t>is </a:t>
            </a:r>
            <a:r>
              <a:rPr sz="1800" b="1" spc="-5" dirty="0">
                <a:latin typeface="Times New Roman"/>
                <a:cs typeface="Times New Roman"/>
              </a:rPr>
              <a:t>the </a:t>
            </a:r>
            <a:r>
              <a:rPr sz="1800" b="1" dirty="0">
                <a:latin typeface="Times New Roman"/>
                <a:cs typeface="Times New Roman"/>
              </a:rPr>
              <a:t>dynamic </a:t>
            </a:r>
            <a:r>
              <a:rPr sz="1800" b="1" spc="-10" dirty="0">
                <a:latin typeface="Times New Roman"/>
                <a:cs typeface="Times New Roman"/>
              </a:rPr>
              <a:t>resistance; </a:t>
            </a:r>
            <a:r>
              <a:rPr sz="1800" b="1" spc="-5" dirty="0">
                <a:latin typeface="Times New Roman"/>
                <a:cs typeface="Times New Roman"/>
              </a:rPr>
              <a:t>C</a:t>
            </a:r>
            <a:r>
              <a:rPr sz="1800" b="1" spc="-7" baseline="-20833" dirty="0">
                <a:latin typeface="Times New Roman"/>
                <a:cs typeface="Times New Roman"/>
              </a:rPr>
              <a:t>p </a:t>
            </a:r>
            <a:r>
              <a:rPr sz="1800" b="1" dirty="0">
                <a:latin typeface="Times New Roman"/>
                <a:cs typeface="Times New Roman"/>
              </a:rPr>
              <a:t>is </a:t>
            </a:r>
            <a:r>
              <a:rPr sz="1800" b="1" spc="5" dirty="0">
                <a:latin typeface="Times New Roman"/>
                <a:cs typeface="Times New Roman"/>
              </a:rPr>
              <a:t> </a:t>
            </a:r>
            <a:r>
              <a:rPr sz="1800" b="1" dirty="0">
                <a:latin typeface="Times New Roman"/>
                <a:cs typeface="Times New Roman"/>
              </a:rPr>
              <a:t>diode</a:t>
            </a:r>
            <a:r>
              <a:rPr sz="1800" b="1" spc="5" dirty="0">
                <a:latin typeface="Times New Roman"/>
                <a:cs typeface="Times New Roman"/>
              </a:rPr>
              <a:t> </a:t>
            </a:r>
            <a:r>
              <a:rPr sz="1800" b="1" spc="-5" dirty="0">
                <a:latin typeface="Times New Roman"/>
                <a:cs typeface="Times New Roman"/>
              </a:rPr>
              <a:t>capacitance;</a:t>
            </a:r>
            <a:r>
              <a:rPr sz="1800" b="1" dirty="0">
                <a:latin typeface="Times New Roman"/>
                <a:cs typeface="Times New Roman"/>
              </a:rPr>
              <a:t> </a:t>
            </a:r>
            <a:r>
              <a:rPr sz="1800" b="1" spc="-5" dirty="0">
                <a:latin typeface="Times New Roman"/>
                <a:cs typeface="Times New Roman"/>
              </a:rPr>
              <a:t>R</a:t>
            </a:r>
            <a:r>
              <a:rPr sz="1800" b="1" spc="-7" baseline="-20833" dirty="0">
                <a:latin typeface="Times New Roman"/>
                <a:cs typeface="Times New Roman"/>
              </a:rPr>
              <a:t>S</a:t>
            </a:r>
            <a:r>
              <a:rPr sz="1800" b="1" baseline="-20833" dirty="0">
                <a:latin typeface="Times New Roman"/>
                <a:cs typeface="Times New Roman"/>
              </a:rPr>
              <a:t> </a:t>
            </a:r>
            <a:r>
              <a:rPr sz="1800" b="1" dirty="0">
                <a:latin typeface="Times New Roman"/>
                <a:cs typeface="Times New Roman"/>
              </a:rPr>
              <a:t>is</a:t>
            </a:r>
            <a:r>
              <a:rPr sz="1800" b="1" spc="5" dirty="0">
                <a:latin typeface="Times New Roman"/>
                <a:cs typeface="Times New Roman"/>
              </a:rPr>
              <a:t> </a:t>
            </a:r>
            <a:r>
              <a:rPr sz="1800" b="1" dirty="0">
                <a:latin typeface="Times New Roman"/>
                <a:cs typeface="Times New Roman"/>
              </a:rPr>
              <a:t>the</a:t>
            </a:r>
            <a:r>
              <a:rPr sz="1800" b="1" spc="5" dirty="0">
                <a:latin typeface="Times New Roman"/>
                <a:cs typeface="Times New Roman"/>
              </a:rPr>
              <a:t> </a:t>
            </a:r>
            <a:r>
              <a:rPr sz="1800" b="1" spc="-5" dirty="0">
                <a:latin typeface="Times New Roman"/>
                <a:cs typeface="Times New Roman"/>
              </a:rPr>
              <a:t>series</a:t>
            </a:r>
            <a:r>
              <a:rPr sz="1800" b="1" dirty="0">
                <a:latin typeface="Times New Roman"/>
                <a:cs typeface="Times New Roman"/>
              </a:rPr>
              <a:t> </a:t>
            </a:r>
            <a:r>
              <a:rPr sz="1600" b="1" spc="-5" dirty="0">
                <a:latin typeface="Times New Roman"/>
                <a:cs typeface="Times New Roman"/>
              </a:rPr>
              <a:t>resistance</a:t>
            </a:r>
            <a:r>
              <a:rPr sz="1800" b="1" spc="-5" dirty="0">
                <a:latin typeface="Times New Roman"/>
                <a:cs typeface="Times New Roman"/>
              </a:rPr>
              <a:t>;</a:t>
            </a:r>
            <a:r>
              <a:rPr sz="1800" b="1" dirty="0">
                <a:latin typeface="Times New Roman"/>
                <a:cs typeface="Times New Roman"/>
              </a:rPr>
              <a:t> </a:t>
            </a:r>
            <a:r>
              <a:rPr sz="1800" b="1" spc="-5" dirty="0">
                <a:latin typeface="Times New Roman"/>
                <a:cs typeface="Times New Roman"/>
              </a:rPr>
              <a:t>R</a:t>
            </a:r>
            <a:r>
              <a:rPr sz="1800" b="1" spc="-7" baseline="-20833" dirty="0">
                <a:latin typeface="Times New Roman"/>
                <a:cs typeface="Times New Roman"/>
              </a:rPr>
              <a:t>L</a:t>
            </a:r>
            <a:r>
              <a:rPr sz="1800" b="1" baseline="-20833" dirty="0">
                <a:latin typeface="Times New Roman"/>
                <a:cs typeface="Times New Roman"/>
              </a:rPr>
              <a:t> </a:t>
            </a:r>
            <a:r>
              <a:rPr sz="1800" b="1" dirty="0">
                <a:latin typeface="Times New Roman"/>
                <a:cs typeface="Times New Roman"/>
              </a:rPr>
              <a:t>is</a:t>
            </a:r>
            <a:r>
              <a:rPr sz="1800" b="1" spc="5" dirty="0">
                <a:latin typeface="Times New Roman"/>
                <a:cs typeface="Times New Roman"/>
              </a:rPr>
              <a:t> </a:t>
            </a:r>
            <a:r>
              <a:rPr sz="1800" b="1" spc="-5" dirty="0">
                <a:latin typeface="Times New Roman"/>
                <a:cs typeface="Times New Roman"/>
              </a:rPr>
              <a:t>the</a:t>
            </a:r>
            <a:r>
              <a:rPr sz="1800" b="1" dirty="0">
                <a:latin typeface="Times New Roman"/>
                <a:cs typeface="Times New Roman"/>
              </a:rPr>
              <a:t> load </a:t>
            </a:r>
            <a:r>
              <a:rPr sz="1800" b="1" spc="5" dirty="0">
                <a:latin typeface="Times New Roman"/>
                <a:cs typeface="Times New Roman"/>
              </a:rPr>
              <a:t> </a:t>
            </a:r>
            <a:r>
              <a:rPr sz="1800" b="1" spc="-5" dirty="0">
                <a:latin typeface="Times New Roman"/>
                <a:cs typeface="Times New Roman"/>
              </a:rPr>
              <a:t>resistance.</a:t>
            </a:r>
            <a:endParaRPr sz="1800" dirty="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342900"/>
            <a:ext cx="8077647" cy="6172200"/>
            <a:chOff x="1082" y="0"/>
            <a:chExt cx="9143365" cy="6858000"/>
          </a:xfrm>
        </p:grpSpPr>
        <p:pic>
          <p:nvPicPr>
            <p:cNvPr id="3" name="object 3"/>
            <p:cNvPicPr/>
            <p:nvPr/>
          </p:nvPicPr>
          <p:blipFill>
            <a:blip r:embed="rId2" cstate="print"/>
            <a:stretch>
              <a:fillRect/>
            </a:stretch>
          </p:blipFill>
          <p:spPr>
            <a:xfrm>
              <a:off x="990599" y="762000"/>
              <a:ext cx="7772400" cy="2514600"/>
            </a:xfrm>
            <a:prstGeom prst="rect">
              <a:avLst/>
            </a:prstGeom>
          </p:spPr>
        </p:pic>
        <p:pic>
          <p:nvPicPr>
            <p:cNvPr id="4" name="object 4"/>
            <p:cNvPicPr/>
            <p:nvPr/>
          </p:nvPicPr>
          <p:blipFill>
            <a:blip r:embed="rId3" cstate="print"/>
            <a:stretch>
              <a:fillRect/>
            </a:stretch>
          </p:blipFill>
          <p:spPr>
            <a:xfrm>
              <a:off x="990599" y="3581447"/>
              <a:ext cx="7685889" cy="3047934"/>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991244" y="634686"/>
            <a:ext cx="7371969" cy="559435"/>
          </a:xfrm>
          <a:prstGeom prst="rect">
            <a:avLst/>
          </a:prstGeom>
        </p:spPr>
        <p:txBody>
          <a:bodyPr vert="horz" wrap="square" lIns="0" tIns="12700" rIns="0" bIns="0" rtlCol="0">
            <a:spAutoFit/>
          </a:bodyPr>
          <a:lstStyle/>
          <a:p>
            <a:pPr marL="12700">
              <a:lnSpc>
                <a:spcPct val="100000"/>
              </a:lnSpc>
              <a:spcBef>
                <a:spcPts val="100"/>
              </a:spcBef>
            </a:pPr>
            <a:r>
              <a:rPr sz="3500" spc="-210" dirty="0">
                <a:latin typeface="Trebuchet MS"/>
                <a:cs typeface="Trebuchet MS"/>
              </a:rPr>
              <a:t>Sign</a:t>
            </a:r>
            <a:r>
              <a:rPr sz="3500" spc="-240" dirty="0">
                <a:latin typeface="Trebuchet MS"/>
                <a:cs typeface="Trebuchet MS"/>
              </a:rPr>
              <a:t>a</a:t>
            </a:r>
            <a:r>
              <a:rPr sz="3500" spc="-265" dirty="0">
                <a:latin typeface="Trebuchet MS"/>
                <a:cs typeface="Trebuchet MS"/>
              </a:rPr>
              <a:t>l</a:t>
            </a:r>
            <a:r>
              <a:rPr sz="3500" spc="-135" dirty="0">
                <a:latin typeface="Trebuchet MS"/>
                <a:cs typeface="Trebuchet MS"/>
              </a:rPr>
              <a:t> </a:t>
            </a:r>
            <a:r>
              <a:rPr sz="3500" spc="-80" dirty="0">
                <a:latin typeface="Trebuchet MS"/>
                <a:cs typeface="Trebuchet MS"/>
              </a:rPr>
              <a:t>Conditioner</a:t>
            </a:r>
            <a:r>
              <a:rPr sz="3500" spc="-70" dirty="0">
                <a:latin typeface="Trebuchet MS"/>
                <a:cs typeface="Trebuchet MS"/>
              </a:rPr>
              <a:t>s</a:t>
            </a:r>
            <a:r>
              <a:rPr sz="3500" spc="-120" dirty="0">
                <a:latin typeface="Trebuchet MS"/>
                <a:cs typeface="Trebuchet MS"/>
              </a:rPr>
              <a:t> </a:t>
            </a:r>
            <a:r>
              <a:rPr sz="3500" spc="-455" dirty="0">
                <a:latin typeface="Trebuchet MS"/>
                <a:cs typeface="Trebuchet MS"/>
              </a:rPr>
              <a:t>f</a:t>
            </a:r>
            <a:r>
              <a:rPr sz="3500" spc="55" dirty="0">
                <a:latin typeface="Trebuchet MS"/>
                <a:cs typeface="Trebuchet MS"/>
              </a:rPr>
              <a:t>o</a:t>
            </a:r>
            <a:r>
              <a:rPr sz="3500" spc="25" dirty="0">
                <a:latin typeface="Trebuchet MS"/>
                <a:cs typeface="Trebuchet MS"/>
              </a:rPr>
              <a:t>r</a:t>
            </a:r>
            <a:r>
              <a:rPr sz="3500" spc="-90" dirty="0">
                <a:latin typeface="Trebuchet MS"/>
                <a:cs typeface="Trebuchet MS"/>
              </a:rPr>
              <a:t> </a:t>
            </a:r>
            <a:r>
              <a:rPr sz="3500" spc="-125" dirty="0">
                <a:latin typeface="Trebuchet MS"/>
                <a:cs typeface="Trebuchet MS"/>
              </a:rPr>
              <a:t>photodiode</a:t>
            </a:r>
            <a:endParaRPr sz="3500" dirty="0">
              <a:latin typeface="Trebuchet MS"/>
              <a:cs typeface="Trebuchet MS"/>
            </a:endParaRPr>
          </a:p>
        </p:txBody>
      </p:sp>
      <p:sp>
        <p:nvSpPr>
          <p:cNvPr id="16" name="object 16"/>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pic>
        <p:nvPicPr>
          <p:cNvPr id="15" name="object 15"/>
          <p:cNvPicPr/>
          <p:nvPr/>
        </p:nvPicPr>
        <p:blipFill>
          <a:blip r:embed="rId2" cstate="print"/>
          <a:stretch>
            <a:fillRect/>
          </a:stretch>
        </p:blipFill>
        <p:spPr>
          <a:xfrm>
            <a:off x="1008450" y="1295400"/>
            <a:ext cx="7127100" cy="46481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39403" y="738245"/>
            <a:ext cx="7908925" cy="3025775"/>
          </a:xfrm>
          <a:prstGeom prst="rect">
            <a:avLst/>
          </a:prstGeom>
        </p:spPr>
        <p:txBody>
          <a:bodyPr vert="horz" wrap="square" lIns="0" tIns="85725" rIns="0" bIns="0" rtlCol="0">
            <a:spAutoFit/>
          </a:bodyPr>
          <a:lstStyle/>
          <a:p>
            <a:pPr marL="308610" marR="41910" indent="-283845" algn="just">
              <a:lnSpc>
                <a:spcPct val="80000"/>
              </a:lnSpc>
              <a:spcBef>
                <a:spcPts val="675"/>
              </a:spcBef>
              <a:buClr>
                <a:srgbClr val="3891A7"/>
              </a:buClr>
              <a:buSzPct val="79166"/>
              <a:buFont typeface="Segoe UI Symbol"/>
              <a:buChar char="⚫"/>
              <a:tabLst>
                <a:tab pos="309245" algn="l"/>
              </a:tabLst>
            </a:pPr>
            <a:r>
              <a:rPr sz="2400" dirty="0">
                <a:latin typeface="Times New Roman"/>
                <a:cs typeface="Times New Roman"/>
              </a:rPr>
              <a:t>Figure</a:t>
            </a:r>
            <a:r>
              <a:rPr sz="2400" spc="5" dirty="0">
                <a:latin typeface="Times New Roman"/>
                <a:cs typeface="Times New Roman"/>
              </a:rPr>
              <a:t> </a:t>
            </a:r>
            <a:r>
              <a:rPr sz="2400" dirty="0">
                <a:latin typeface="Times New Roman"/>
                <a:cs typeface="Times New Roman"/>
              </a:rPr>
              <a:t>9.7 </a:t>
            </a:r>
            <a:r>
              <a:rPr sz="2400" spc="-5" dirty="0">
                <a:latin typeface="Times New Roman"/>
                <a:cs typeface="Times New Roman"/>
              </a:rPr>
              <a:t>shows</a:t>
            </a:r>
            <a:r>
              <a:rPr sz="2400" dirty="0">
                <a:latin typeface="Times New Roman"/>
                <a:cs typeface="Times New Roman"/>
              </a:rPr>
              <a:t> </a:t>
            </a:r>
            <a:r>
              <a:rPr sz="2400" spc="-5" dirty="0">
                <a:latin typeface="Times New Roman"/>
                <a:cs typeface="Times New Roman"/>
              </a:rPr>
              <a:t>circuits</a:t>
            </a:r>
            <a:r>
              <a:rPr sz="2400" dirty="0">
                <a:latin typeface="Times New Roman"/>
                <a:cs typeface="Times New Roman"/>
              </a:rPr>
              <a:t> for</a:t>
            </a:r>
            <a:r>
              <a:rPr sz="2400" spc="5" dirty="0">
                <a:latin typeface="Times New Roman"/>
                <a:cs typeface="Times New Roman"/>
              </a:rPr>
              <a:t> </a:t>
            </a:r>
            <a:r>
              <a:rPr sz="2400" spc="-5" dirty="0">
                <a:latin typeface="Times New Roman"/>
                <a:cs typeface="Times New Roman"/>
              </a:rPr>
              <a:t>amplifying</a:t>
            </a:r>
            <a:r>
              <a:rPr sz="2400" dirty="0">
                <a:latin typeface="Times New Roman"/>
                <a:cs typeface="Times New Roman"/>
              </a:rPr>
              <a:t> the</a:t>
            </a:r>
            <a:r>
              <a:rPr sz="2400" spc="5" dirty="0">
                <a:latin typeface="Times New Roman"/>
                <a:cs typeface="Times New Roman"/>
              </a:rPr>
              <a:t> </a:t>
            </a:r>
            <a:r>
              <a:rPr sz="2400" spc="-5" dirty="0">
                <a:latin typeface="Times New Roman"/>
                <a:cs typeface="Times New Roman"/>
              </a:rPr>
              <a:t>output</a:t>
            </a:r>
            <a:r>
              <a:rPr sz="2400" dirty="0">
                <a:latin typeface="Times New Roman"/>
                <a:cs typeface="Times New Roman"/>
              </a:rPr>
              <a:t> of an </a:t>
            </a:r>
            <a:r>
              <a:rPr sz="2400" spc="5" dirty="0">
                <a:latin typeface="Times New Roman"/>
                <a:cs typeface="Times New Roman"/>
              </a:rPr>
              <a:t> </a:t>
            </a:r>
            <a:r>
              <a:rPr sz="2400" spc="-5" dirty="0">
                <a:latin typeface="Times New Roman"/>
                <a:cs typeface="Times New Roman"/>
              </a:rPr>
              <a:t>unbiased photodiode. </a:t>
            </a:r>
            <a:r>
              <a:rPr sz="2400" dirty="0">
                <a:latin typeface="Times New Roman"/>
                <a:cs typeface="Times New Roman"/>
              </a:rPr>
              <a:t>In the </a:t>
            </a:r>
            <a:r>
              <a:rPr sz="2400" spc="-5" dirty="0">
                <a:latin typeface="Times New Roman"/>
                <a:cs typeface="Times New Roman"/>
              </a:rPr>
              <a:t>photovoltaic mode we do not </a:t>
            </a:r>
            <a:r>
              <a:rPr sz="2400" dirty="0">
                <a:latin typeface="Times New Roman"/>
                <a:cs typeface="Times New Roman"/>
              </a:rPr>
              <a:t> apply any </a:t>
            </a:r>
            <a:r>
              <a:rPr sz="2400" spc="-5" dirty="0">
                <a:latin typeface="Times New Roman"/>
                <a:cs typeface="Times New Roman"/>
              </a:rPr>
              <a:t>bias </a:t>
            </a:r>
            <a:r>
              <a:rPr sz="2400" dirty="0">
                <a:latin typeface="Times New Roman"/>
                <a:cs typeface="Times New Roman"/>
              </a:rPr>
              <a:t>and </a:t>
            </a:r>
            <a:r>
              <a:rPr sz="2400" spc="-5" dirty="0">
                <a:latin typeface="Times New Roman"/>
                <a:cs typeface="Times New Roman"/>
              </a:rPr>
              <a:t>measure </a:t>
            </a:r>
            <a:r>
              <a:rPr sz="2400" dirty="0">
                <a:latin typeface="Times New Roman"/>
                <a:cs typeface="Times New Roman"/>
              </a:rPr>
              <a:t>the </a:t>
            </a:r>
            <a:r>
              <a:rPr sz="2400" spc="-5" dirty="0">
                <a:latin typeface="Times New Roman"/>
                <a:cs typeface="Times New Roman"/>
              </a:rPr>
              <a:t>open-circuit voltage </a:t>
            </a:r>
            <a:r>
              <a:rPr sz="2400" dirty="0">
                <a:latin typeface="Times New Roman"/>
                <a:cs typeface="Times New Roman"/>
              </a:rPr>
              <a:t>(Figure </a:t>
            </a:r>
            <a:r>
              <a:rPr sz="2400" spc="5" dirty="0">
                <a:latin typeface="Times New Roman"/>
                <a:cs typeface="Times New Roman"/>
              </a:rPr>
              <a:t> </a:t>
            </a:r>
            <a:r>
              <a:rPr sz="2400" dirty="0">
                <a:latin typeface="Times New Roman"/>
                <a:cs typeface="Times New Roman"/>
              </a:rPr>
              <a:t>9.7a)</a:t>
            </a:r>
            <a:r>
              <a:rPr sz="2400" spc="5" dirty="0">
                <a:latin typeface="Times New Roman"/>
                <a:cs typeface="Times New Roman"/>
              </a:rPr>
              <a:t> </a:t>
            </a:r>
            <a:r>
              <a:rPr sz="2400" dirty="0">
                <a:latin typeface="Times New Roman"/>
                <a:cs typeface="Times New Roman"/>
              </a:rPr>
              <a:t>or</a:t>
            </a:r>
            <a:r>
              <a:rPr sz="2400" spc="5" dirty="0">
                <a:latin typeface="Times New Roman"/>
                <a:cs typeface="Times New Roman"/>
              </a:rPr>
              <a:t> </a:t>
            </a:r>
            <a:r>
              <a:rPr sz="2400" spc="-5" dirty="0">
                <a:latin typeface="Times New Roman"/>
                <a:cs typeface="Times New Roman"/>
              </a:rPr>
              <a:t>the</a:t>
            </a:r>
            <a:r>
              <a:rPr sz="2400" dirty="0">
                <a:latin typeface="Times New Roman"/>
                <a:cs typeface="Times New Roman"/>
              </a:rPr>
              <a:t> </a:t>
            </a:r>
            <a:r>
              <a:rPr sz="2400" spc="-5" dirty="0">
                <a:latin typeface="Times New Roman"/>
                <a:cs typeface="Times New Roman"/>
              </a:rPr>
              <a:t>short-circuit</a:t>
            </a:r>
            <a:r>
              <a:rPr sz="2400" dirty="0">
                <a:latin typeface="Times New Roman"/>
                <a:cs typeface="Times New Roman"/>
              </a:rPr>
              <a:t> </a:t>
            </a:r>
            <a:r>
              <a:rPr sz="2400" spc="-5" dirty="0">
                <a:latin typeface="Times New Roman"/>
                <a:cs typeface="Times New Roman"/>
              </a:rPr>
              <a:t>current</a:t>
            </a:r>
            <a:r>
              <a:rPr sz="2400" dirty="0">
                <a:latin typeface="Times New Roman"/>
                <a:cs typeface="Times New Roman"/>
              </a:rPr>
              <a:t> by</a:t>
            </a:r>
            <a:r>
              <a:rPr sz="2400" spc="5"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spc="-5" dirty="0">
                <a:latin typeface="Times New Roman"/>
                <a:cs typeface="Times New Roman"/>
              </a:rPr>
              <a:t>transimpedance </a:t>
            </a:r>
            <a:r>
              <a:rPr sz="2400" spc="-585" dirty="0">
                <a:latin typeface="Times New Roman"/>
                <a:cs typeface="Times New Roman"/>
              </a:rPr>
              <a:t> </a:t>
            </a:r>
            <a:r>
              <a:rPr sz="2400" spc="-5" dirty="0">
                <a:latin typeface="Times New Roman"/>
                <a:cs typeface="Times New Roman"/>
              </a:rPr>
              <a:t>amplifier</a:t>
            </a:r>
            <a:r>
              <a:rPr sz="2400" dirty="0">
                <a:latin typeface="Times New Roman"/>
                <a:cs typeface="Times New Roman"/>
              </a:rPr>
              <a:t> </a:t>
            </a:r>
            <a:r>
              <a:rPr sz="2400" spc="-5" dirty="0">
                <a:latin typeface="Times New Roman"/>
                <a:cs typeface="Times New Roman"/>
              </a:rPr>
              <a:t>(Figure</a:t>
            </a:r>
            <a:r>
              <a:rPr sz="2400" dirty="0">
                <a:latin typeface="Times New Roman"/>
                <a:cs typeface="Times New Roman"/>
              </a:rPr>
              <a:t> </a:t>
            </a:r>
            <a:r>
              <a:rPr sz="2400" spc="-5" dirty="0">
                <a:latin typeface="Times New Roman"/>
                <a:cs typeface="Times New Roman"/>
              </a:rPr>
              <a:t>9.7b).</a:t>
            </a:r>
            <a:r>
              <a:rPr sz="2400" dirty="0">
                <a:latin typeface="Times New Roman"/>
                <a:cs typeface="Times New Roman"/>
              </a:rPr>
              <a:t> The</a:t>
            </a:r>
            <a:r>
              <a:rPr sz="2400" spc="5" dirty="0">
                <a:latin typeface="Times New Roman"/>
                <a:cs typeface="Times New Roman"/>
              </a:rPr>
              <a:t> </a:t>
            </a:r>
            <a:r>
              <a:rPr sz="2400" dirty="0">
                <a:latin typeface="Times New Roman"/>
                <a:cs typeface="Times New Roman"/>
              </a:rPr>
              <a:t>absence</a:t>
            </a:r>
            <a:r>
              <a:rPr sz="2400" spc="5"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spc="-5" dirty="0">
                <a:latin typeface="Times New Roman"/>
                <a:cs typeface="Times New Roman"/>
              </a:rPr>
              <a:t>leakage</a:t>
            </a:r>
            <a:r>
              <a:rPr sz="2400" spc="590" dirty="0">
                <a:latin typeface="Times New Roman"/>
                <a:cs typeface="Times New Roman"/>
              </a:rPr>
              <a:t> </a:t>
            </a:r>
            <a:r>
              <a:rPr sz="2400" spc="-5" dirty="0">
                <a:latin typeface="Times New Roman"/>
                <a:cs typeface="Times New Roman"/>
              </a:rPr>
              <a:t>current </a:t>
            </a:r>
            <a:r>
              <a:rPr sz="2400" dirty="0">
                <a:latin typeface="Times New Roman"/>
                <a:cs typeface="Times New Roman"/>
              </a:rPr>
              <a:t> results</a:t>
            </a:r>
            <a:r>
              <a:rPr sz="2400" spc="250" dirty="0">
                <a:latin typeface="Times New Roman"/>
                <a:cs typeface="Times New Roman"/>
              </a:rPr>
              <a:t> </a:t>
            </a:r>
            <a:r>
              <a:rPr sz="2400" dirty="0">
                <a:latin typeface="Times New Roman"/>
                <a:cs typeface="Times New Roman"/>
              </a:rPr>
              <a:t>in</a:t>
            </a:r>
            <a:r>
              <a:rPr sz="2400" spc="250" dirty="0">
                <a:latin typeface="Times New Roman"/>
                <a:cs typeface="Times New Roman"/>
              </a:rPr>
              <a:t> </a:t>
            </a:r>
            <a:r>
              <a:rPr sz="2400" dirty="0">
                <a:latin typeface="Times New Roman"/>
                <a:cs typeface="Times New Roman"/>
              </a:rPr>
              <a:t>a</a:t>
            </a:r>
            <a:r>
              <a:rPr sz="2400" spc="240" dirty="0">
                <a:latin typeface="Times New Roman"/>
                <a:cs typeface="Times New Roman"/>
              </a:rPr>
              <a:t> </a:t>
            </a:r>
            <a:r>
              <a:rPr sz="2400" dirty="0">
                <a:latin typeface="Times New Roman"/>
                <a:cs typeface="Times New Roman"/>
              </a:rPr>
              <a:t>very</a:t>
            </a:r>
            <a:r>
              <a:rPr sz="2400" spc="250" dirty="0">
                <a:latin typeface="Times New Roman"/>
                <a:cs typeface="Times New Roman"/>
              </a:rPr>
              <a:t> </a:t>
            </a:r>
            <a:r>
              <a:rPr sz="2400" dirty="0">
                <a:latin typeface="Times New Roman"/>
                <a:cs typeface="Times New Roman"/>
              </a:rPr>
              <a:t>low</a:t>
            </a:r>
            <a:r>
              <a:rPr sz="2400" spc="245" dirty="0">
                <a:latin typeface="Times New Roman"/>
                <a:cs typeface="Times New Roman"/>
              </a:rPr>
              <a:t> </a:t>
            </a:r>
            <a:r>
              <a:rPr sz="2400" dirty="0">
                <a:latin typeface="Times New Roman"/>
                <a:cs typeface="Times New Roman"/>
              </a:rPr>
              <a:t>noise,</a:t>
            </a:r>
            <a:r>
              <a:rPr sz="2400" spc="254" dirty="0">
                <a:latin typeface="Times New Roman"/>
                <a:cs typeface="Times New Roman"/>
              </a:rPr>
              <a:t> </a:t>
            </a:r>
            <a:r>
              <a:rPr sz="2400" spc="-5" dirty="0">
                <a:latin typeface="Times New Roman"/>
                <a:cs typeface="Times New Roman"/>
              </a:rPr>
              <a:t>but</a:t>
            </a:r>
            <a:r>
              <a:rPr sz="2400" spc="240" dirty="0">
                <a:latin typeface="Times New Roman"/>
                <a:cs typeface="Times New Roman"/>
              </a:rPr>
              <a:t> </a:t>
            </a:r>
            <a:r>
              <a:rPr sz="2400" dirty="0">
                <a:latin typeface="Times New Roman"/>
                <a:cs typeface="Times New Roman"/>
              </a:rPr>
              <a:t>the</a:t>
            </a:r>
            <a:r>
              <a:rPr sz="2400" spc="240" dirty="0">
                <a:latin typeface="Times New Roman"/>
                <a:cs typeface="Times New Roman"/>
              </a:rPr>
              <a:t> </a:t>
            </a:r>
            <a:r>
              <a:rPr sz="2400" spc="-5" dirty="0">
                <a:latin typeface="Times New Roman"/>
                <a:cs typeface="Times New Roman"/>
              </a:rPr>
              <a:t>relatively</a:t>
            </a:r>
            <a:r>
              <a:rPr sz="2400" spc="254" dirty="0">
                <a:latin typeface="Times New Roman"/>
                <a:cs typeface="Times New Roman"/>
              </a:rPr>
              <a:t> </a:t>
            </a:r>
            <a:r>
              <a:rPr sz="2400" spc="-5" dirty="0">
                <a:latin typeface="Times New Roman"/>
                <a:cs typeface="Times New Roman"/>
              </a:rPr>
              <a:t>high</a:t>
            </a:r>
            <a:r>
              <a:rPr sz="2400" spc="250" dirty="0">
                <a:latin typeface="Times New Roman"/>
                <a:cs typeface="Times New Roman"/>
              </a:rPr>
              <a:t> </a:t>
            </a:r>
            <a:r>
              <a:rPr sz="2400" dirty="0">
                <a:latin typeface="Times New Roman"/>
                <a:cs typeface="Times New Roman"/>
              </a:rPr>
              <a:t>value</a:t>
            </a:r>
            <a:r>
              <a:rPr sz="2400" spc="250" dirty="0">
                <a:latin typeface="Times New Roman"/>
                <a:cs typeface="Times New Roman"/>
              </a:rPr>
              <a:t> </a:t>
            </a:r>
            <a:r>
              <a:rPr sz="2400" spc="-5" dirty="0">
                <a:latin typeface="Times New Roman"/>
                <a:cs typeface="Times New Roman"/>
              </a:rPr>
              <a:t>for </a:t>
            </a:r>
            <a:r>
              <a:rPr sz="2400" spc="-585" dirty="0">
                <a:latin typeface="Times New Roman"/>
                <a:cs typeface="Times New Roman"/>
              </a:rPr>
              <a:t> </a:t>
            </a:r>
            <a:r>
              <a:rPr sz="2400" spc="-5" dirty="0">
                <a:latin typeface="Times New Roman"/>
                <a:cs typeface="Times New Roman"/>
              </a:rPr>
              <a:t>Cp</a:t>
            </a:r>
            <a:r>
              <a:rPr sz="2400" dirty="0">
                <a:latin typeface="Times New Roman"/>
                <a:cs typeface="Times New Roman"/>
              </a:rPr>
              <a:t> due</a:t>
            </a:r>
            <a:r>
              <a:rPr sz="2400" spc="5"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lack</a:t>
            </a:r>
            <a:r>
              <a:rPr sz="2400" spc="5"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applied</a:t>
            </a:r>
            <a:r>
              <a:rPr sz="2400" spc="5" dirty="0">
                <a:latin typeface="Times New Roman"/>
                <a:cs typeface="Times New Roman"/>
              </a:rPr>
              <a:t> </a:t>
            </a:r>
            <a:r>
              <a:rPr sz="2400" spc="-5" dirty="0">
                <a:latin typeface="Times New Roman"/>
                <a:cs typeface="Times New Roman"/>
              </a:rPr>
              <a:t>reverse</a:t>
            </a:r>
            <a:r>
              <a:rPr sz="2400" dirty="0">
                <a:latin typeface="Times New Roman"/>
                <a:cs typeface="Times New Roman"/>
              </a:rPr>
              <a:t> </a:t>
            </a:r>
            <a:r>
              <a:rPr sz="2400" spc="-5" dirty="0">
                <a:latin typeface="Times New Roman"/>
                <a:cs typeface="Times New Roman"/>
              </a:rPr>
              <a:t>voltage</a:t>
            </a:r>
            <a:r>
              <a:rPr sz="2400" dirty="0">
                <a:latin typeface="Times New Roman"/>
                <a:cs typeface="Times New Roman"/>
              </a:rPr>
              <a:t> </a:t>
            </a:r>
            <a:r>
              <a:rPr sz="2400" spc="-5" dirty="0">
                <a:latin typeface="Times New Roman"/>
                <a:cs typeface="Times New Roman"/>
              </a:rPr>
              <a:t>reduces </a:t>
            </a:r>
            <a:r>
              <a:rPr sz="2400" dirty="0">
                <a:latin typeface="Times New Roman"/>
                <a:cs typeface="Times New Roman"/>
              </a:rPr>
              <a:t> </a:t>
            </a:r>
            <a:r>
              <a:rPr sz="2400" spc="-5" dirty="0">
                <a:latin typeface="Times New Roman"/>
                <a:cs typeface="Times New Roman"/>
              </a:rPr>
              <a:t>bandwidth. Since </a:t>
            </a:r>
            <a:r>
              <a:rPr sz="2400" dirty="0">
                <a:latin typeface="Times New Roman"/>
                <a:cs typeface="Times New Roman"/>
              </a:rPr>
              <a:t>the </a:t>
            </a:r>
            <a:r>
              <a:rPr sz="2400" spc="-10" dirty="0">
                <a:latin typeface="Times New Roman"/>
                <a:cs typeface="Times New Roman"/>
              </a:rPr>
              <a:t>op amp </a:t>
            </a:r>
            <a:r>
              <a:rPr sz="2400" spc="-5" dirty="0">
                <a:latin typeface="Times New Roman"/>
                <a:cs typeface="Times New Roman"/>
              </a:rPr>
              <a:t>input current </a:t>
            </a:r>
            <a:r>
              <a:rPr sz="2400" dirty="0">
                <a:latin typeface="Times New Roman"/>
                <a:cs typeface="Times New Roman"/>
              </a:rPr>
              <a:t>is </a:t>
            </a:r>
            <a:r>
              <a:rPr sz="2400" spc="-5" dirty="0">
                <a:latin typeface="Times New Roman"/>
                <a:cs typeface="Times New Roman"/>
              </a:rPr>
              <a:t>negligible, the </a:t>
            </a:r>
            <a:r>
              <a:rPr sz="2400" dirty="0">
                <a:latin typeface="Times New Roman"/>
                <a:cs typeface="Times New Roman"/>
              </a:rPr>
              <a:t> </a:t>
            </a:r>
            <a:r>
              <a:rPr sz="2400" spc="-5" dirty="0">
                <a:latin typeface="Times New Roman"/>
                <a:cs typeface="Times New Roman"/>
              </a:rPr>
              <a:t>open-circuit</a:t>
            </a:r>
            <a:r>
              <a:rPr sz="2400" dirty="0">
                <a:latin typeface="Times New Roman"/>
                <a:cs typeface="Times New Roman"/>
              </a:rPr>
              <a:t> output</a:t>
            </a:r>
            <a:r>
              <a:rPr sz="2400" spc="5" dirty="0">
                <a:latin typeface="Times New Roman"/>
                <a:cs typeface="Times New Roman"/>
              </a:rPr>
              <a:t> </a:t>
            </a:r>
            <a:r>
              <a:rPr sz="2400" spc="-5" dirty="0">
                <a:latin typeface="Times New Roman"/>
                <a:cs typeface="Times New Roman"/>
              </a:rPr>
              <a:t>voltage</a:t>
            </a:r>
            <a:r>
              <a:rPr sz="2400" dirty="0">
                <a:latin typeface="Times New Roman"/>
                <a:cs typeface="Times New Roman"/>
              </a:rPr>
              <a:t> </a:t>
            </a:r>
            <a:r>
              <a:rPr sz="2400" spc="-5" dirty="0">
                <a:latin typeface="Times New Roman"/>
                <a:cs typeface="Times New Roman"/>
              </a:rPr>
              <a:t>v</a:t>
            </a:r>
            <a:r>
              <a:rPr sz="2400" spc="-7" baseline="-20833" dirty="0">
                <a:latin typeface="Times New Roman"/>
                <a:cs typeface="Times New Roman"/>
              </a:rPr>
              <a:t>0</a:t>
            </a:r>
            <a:r>
              <a:rPr sz="2400" baseline="-20833" dirty="0">
                <a:latin typeface="Times New Roman"/>
                <a:cs typeface="Times New Roman"/>
              </a:rPr>
              <a:t> </a:t>
            </a:r>
            <a:r>
              <a:rPr sz="2400" dirty="0">
                <a:latin typeface="Times New Roman"/>
                <a:cs typeface="Times New Roman"/>
              </a:rPr>
              <a:t>when</a:t>
            </a:r>
            <a:r>
              <a:rPr sz="2400" spc="5"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measure</a:t>
            </a:r>
            <a:r>
              <a:rPr sz="2400" dirty="0">
                <a:latin typeface="Times New Roman"/>
                <a:cs typeface="Times New Roman"/>
              </a:rPr>
              <a:t> </a:t>
            </a:r>
            <a:r>
              <a:rPr sz="2400" spc="-5" dirty="0">
                <a:latin typeface="Times New Roman"/>
                <a:cs typeface="Times New Roman"/>
              </a:rPr>
              <a:t>voltage </a:t>
            </a:r>
            <a:r>
              <a:rPr sz="2400" dirty="0">
                <a:latin typeface="Times New Roman"/>
                <a:cs typeface="Times New Roman"/>
              </a:rPr>
              <a:t> (Figure</a:t>
            </a:r>
            <a:r>
              <a:rPr sz="2400" spc="-10" dirty="0">
                <a:latin typeface="Times New Roman"/>
                <a:cs typeface="Times New Roman"/>
              </a:rPr>
              <a:t> </a:t>
            </a:r>
            <a:r>
              <a:rPr sz="2400" spc="-5" dirty="0">
                <a:latin typeface="Times New Roman"/>
                <a:cs typeface="Times New Roman"/>
              </a:rPr>
              <a:t>9.7a) </a:t>
            </a:r>
            <a:r>
              <a:rPr sz="2400" dirty="0">
                <a:latin typeface="Times New Roman"/>
                <a:cs typeface="Times New Roman"/>
              </a:rPr>
              <a:t>can</a:t>
            </a:r>
            <a:r>
              <a:rPr sz="2400" spc="-15" dirty="0">
                <a:latin typeface="Times New Roman"/>
                <a:cs typeface="Times New Roman"/>
              </a:rPr>
              <a:t> </a:t>
            </a:r>
            <a:r>
              <a:rPr sz="2400" spc="-5" dirty="0">
                <a:latin typeface="Times New Roman"/>
                <a:cs typeface="Times New Roman"/>
              </a:rPr>
              <a:t>be</a:t>
            </a:r>
            <a:r>
              <a:rPr sz="2400" spc="-15" dirty="0">
                <a:latin typeface="Times New Roman"/>
                <a:cs typeface="Times New Roman"/>
              </a:rPr>
              <a:t> </a:t>
            </a:r>
            <a:r>
              <a:rPr sz="2400" dirty="0">
                <a:latin typeface="Times New Roman"/>
                <a:cs typeface="Times New Roman"/>
              </a:rPr>
              <a:t>obtained</a:t>
            </a:r>
            <a:r>
              <a:rPr sz="2400" spc="-20" dirty="0">
                <a:latin typeface="Times New Roman"/>
                <a:cs typeface="Times New Roman"/>
              </a:rPr>
              <a:t> </a:t>
            </a:r>
            <a:r>
              <a:rPr sz="2400" spc="-5" dirty="0">
                <a:latin typeface="Times New Roman"/>
                <a:cs typeface="Times New Roman"/>
              </a:rPr>
              <a:t>from</a:t>
            </a:r>
            <a:endParaRPr sz="2400" dirty="0">
              <a:latin typeface="Times New Roman"/>
              <a:cs typeface="Times New Roman"/>
            </a:endParaRPr>
          </a:p>
        </p:txBody>
      </p:sp>
      <p:pic>
        <p:nvPicPr>
          <p:cNvPr id="15" name="object 15"/>
          <p:cNvPicPr/>
          <p:nvPr/>
        </p:nvPicPr>
        <p:blipFill>
          <a:blip r:embed="rId2" cstate="print"/>
          <a:stretch>
            <a:fillRect/>
          </a:stretch>
        </p:blipFill>
        <p:spPr>
          <a:xfrm>
            <a:off x="2209800" y="3771394"/>
            <a:ext cx="4114800" cy="2366896"/>
          </a:xfrm>
          <a:prstGeom prst="rect">
            <a:avLst/>
          </a:prstGeom>
        </p:spPr>
      </p:pic>
      <p:sp>
        <p:nvSpPr>
          <p:cNvPr id="16" name="object 16"/>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752600" y="600734"/>
            <a:ext cx="5372735" cy="619760"/>
          </a:xfrm>
          <a:prstGeom prst="rect">
            <a:avLst/>
          </a:prstGeom>
        </p:spPr>
        <p:txBody>
          <a:bodyPr vert="horz" wrap="square" lIns="0" tIns="12700" rIns="0" bIns="0" rtlCol="0">
            <a:spAutoFit/>
          </a:bodyPr>
          <a:lstStyle/>
          <a:p>
            <a:pPr marL="12700">
              <a:lnSpc>
                <a:spcPct val="100000"/>
              </a:lnSpc>
              <a:spcBef>
                <a:spcPts val="100"/>
              </a:spcBef>
            </a:pPr>
            <a:r>
              <a:rPr sz="3900" b="1" spc="275" dirty="0">
                <a:latin typeface="Trebuchet MS"/>
                <a:cs typeface="Trebuchet MS"/>
              </a:rPr>
              <a:t>Why</a:t>
            </a:r>
            <a:r>
              <a:rPr sz="3900" b="1" spc="-114" dirty="0">
                <a:latin typeface="Trebuchet MS"/>
                <a:cs typeface="Trebuchet MS"/>
              </a:rPr>
              <a:t> </a:t>
            </a:r>
            <a:r>
              <a:rPr sz="3900" b="1" spc="155" dirty="0">
                <a:latin typeface="Trebuchet MS"/>
                <a:cs typeface="Trebuchet MS"/>
              </a:rPr>
              <a:t>Use</a:t>
            </a:r>
            <a:r>
              <a:rPr sz="3900" b="1" spc="-114" dirty="0">
                <a:latin typeface="Trebuchet MS"/>
                <a:cs typeface="Trebuchet MS"/>
              </a:rPr>
              <a:t> </a:t>
            </a:r>
            <a:r>
              <a:rPr sz="3900" b="1" spc="5" dirty="0">
                <a:latin typeface="Trebuchet MS"/>
                <a:cs typeface="Trebuchet MS"/>
              </a:rPr>
              <a:t>Photodiodes?</a:t>
            </a:r>
            <a:endParaRPr sz="3900" dirty="0">
              <a:latin typeface="Trebuchet MS"/>
              <a:cs typeface="Trebuchet MS"/>
            </a:endParaRPr>
          </a:p>
        </p:txBody>
      </p:sp>
      <p:sp>
        <p:nvSpPr>
          <p:cNvPr id="17" name="object 17"/>
          <p:cNvSpPr txBox="1"/>
          <p:nvPr/>
        </p:nvSpPr>
        <p:spPr>
          <a:xfrm>
            <a:off x="401926" y="1752600"/>
            <a:ext cx="8358616" cy="3784369"/>
          </a:xfrm>
          <a:prstGeom prst="rect">
            <a:avLst/>
          </a:prstGeom>
        </p:spPr>
        <p:txBody>
          <a:bodyPr vert="horz" wrap="square" lIns="0" tIns="74930" rIns="0" bIns="0" rtlCol="0">
            <a:spAutoFit/>
          </a:bodyPr>
          <a:lstStyle/>
          <a:p>
            <a:pPr marL="165100" indent="-152400">
              <a:lnSpc>
                <a:spcPct val="100000"/>
              </a:lnSpc>
              <a:spcBef>
                <a:spcPts val="585"/>
              </a:spcBef>
              <a:buClr>
                <a:srgbClr val="000000"/>
              </a:buClr>
              <a:buSzPct val="83333"/>
              <a:buChar char="•"/>
              <a:tabLst>
                <a:tab pos="165100" algn="l"/>
              </a:tabLst>
            </a:pPr>
            <a:r>
              <a:rPr sz="2400" b="1" i="1" dirty="0">
                <a:latin typeface="Times New Roman"/>
                <a:cs typeface="Times New Roman"/>
              </a:rPr>
              <a:t>Low</a:t>
            </a:r>
            <a:r>
              <a:rPr sz="2400" b="1" i="1" spc="-25" dirty="0">
                <a:latin typeface="Times New Roman"/>
                <a:cs typeface="Times New Roman"/>
              </a:rPr>
              <a:t> </a:t>
            </a:r>
            <a:r>
              <a:rPr sz="2400" b="1" i="1" dirty="0">
                <a:latin typeface="Times New Roman"/>
                <a:cs typeface="Times New Roman"/>
              </a:rPr>
              <a:t>cost</a:t>
            </a:r>
            <a:r>
              <a:rPr sz="2400" b="1" i="1" spc="-15" dirty="0">
                <a:latin typeface="Times New Roman"/>
                <a:cs typeface="Times New Roman"/>
              </a:rPr>
              <a:t> </a:t>
            </a:r>
            <a:r>
              <a:rPr sz="2400" b="1" i="1" dirty="0">
                <a:latin typeface="Times New Roman"/>
                <a:cs typeface="Times New Roman"/>
              </a:rPr>
              <a:t>visible</a:t>
            </a:r>
            <a:r>
              <a:rPr sz="2400" b="1" i="1" spc="-50" dirty="0">
                <a:latin typeface="Times New Roman"/>
                <a:cs typeface="Times New Roman"/>
              </a:rPr>
              <a:t> </a:t>
            </a:r>
            <a:r>
              <a:rPr sz="2400" b="1" i="1" dirty="0">
                <a:latin typeface="Times New Roman"/>
                <a:cs typeface="Times New Roman"/>
              </a:rPr>
              <a:t>and</a:t>
            </a:r>
            <a:r>
              <a:rPr sz="2400" b="1" i="1" spc="-10" dirty="0">
                <a:latin typeface="Times New Roman"/>
                <a:cs typeface="Times New Roman"/>
              </a:rPr>
              <a:t> </a:t>
            </a:r>
            <a:r>
              <a:rPr sz="2400" b="1" i="1" dirty="0">
                <a:latin typeface="Times New Roman"/>
                <a:cs typeface="Times New Roman"/>
              </a:rPr>
              <a:t>near-IR</a:t>
            </a:r>
            <a:r>
              <a:rPr sz="2400" b="1" i="1" spc="-10" dirty="0">
                <a:latin typeface="Times New Roman"/>
                <a:cs typeface="Times New Roman"/>
              </a:rPr>
              <a:t> </a:t>
            </a:r>
            <a:r>
              <a:rPr sz="2400" b="1" i="1" dirty="0" err="1">
                <a:latin typeface="Times New Roman"/>
                <a:cs typeface="Times New Roman"/>
              </a:rPr>
              <a:t>photodetector</a:t>
            </a:r>
            <a:endParaRPr lang="en-IN" sz="2400" b="1" i="1" dirty="0">
              <a:latin typeface="Times New Roman"/>
              <a:cs typeface="Times New Roman"/>
            </a:endParaRPr>
          </a:p>
          <a:p>
            <a:pPr marL="12700" marR="377825">
              <a:lnSpc>
                <a:spcPct val="100000"/>
              </a:lnSpc>
              <a:spcBef>
                <a:spcPts val="600"/>
              </a:spcBef>
              <a:buChar char="•"/>
              <a:tabLst>
                <a:tab pos="195580" algn="l"/>
              </a:tabLst>
            </a:pPr>
            <a:r>
              <a:rPr sz="2400" b="1" i="1" dirty="0">
                <a:latin typeface="Times New Roman"/>
                <a:cs typeface="Times New Roman"/>
              </a:rPr>
              <a:t>Excellent</a:t>
            </a:r>
            <a:r>
              <a:rPr sz="2400" b="1" i="1" spc="-45" dirty="0">
                <a:latin typeface="Times New Roman"/>
                <a:cs typeface="Times New Roman"/>
              </a:rPr>
              <a:t> </a:t>
            </a:r>
            <a:r>
              <a:rPr sz="2400" b="1" i="1" spc="-5" dirty="0">
                <a:latin typeface="Times New Roman"/>
                <a:cs typeface="Times New Roman"/>
              </a:rPr>
              <a:t>linearity</a:t>
            </a:r>
            <a:r>
              <a:rPr sz="2400" b="1" i="1" spc="-45" dirty="0">
                <a:latin typeface="Times New Roman"/>
                <a:cs typeface="Times New Roman"/>
              </a:rPr>
              <a:t> </a:t>
            </a:r>
            <a:r>
              <a:rPr sz="2400" b="1" i="1" dirty="0">
                <a:latin typeface="Times New Roman"/>
                <a:cs typeface="Times New Roman"/>
              </a:rPr>
              <a:t>in</a:t>
            </a:r>
            <a:r>
              <a:rPr sz="2400" b="1" i="1" spc="-5" dirty="0">
                <a:latin typeface="Times New Roman"/>
                <a:cs typeface="Times New Roman"/>
              </a:rPr>
              <a:t> </a:t>
            </a:r>
            <a:r>
              <a:rPr sz="2400" b="1" i="1" dirty="0">
                <a:latin typeface="Times New Roman"/>
                <a:cs typeface="Times New Roman"/>
              </a:rPr>
              <a:t>output</a:t>
            </a:r>
            <a:r>
              <a:rPr sz="2400" b="1" i="1" spc="-20" dirty="0">
                <a:latin typeface="Times New Roman"/>
                <a:cs typeface="Times New Roman"/>
              </a:rPr>
              <a:t> </a:t>
            </a:r>
            <a:r>
              <a:rPr sz="2400" b="1" i="1" dirty="0">
                <a:latin typeface="Times New Roman"/>
                <a:cs typeface="Times New Roman"/>
              </a:rPr>
              <a:t>photocurrent</a:t>
            </a:r>
            <a:r>
              <a:rPr sz="2400" b="1" i="1" spc="-20" dirty="0">
                <a:latin typeface="Times New Roman"/>
                <a:cs typeface="Times New Roman"/>
              </a:rPr>
              <a:t> </a:t>
            </a:r>
            <a:r>
              <a:rPr sz="2400" b="1" i="1" dirty="0">
                <a:latin typeface="Times New Roman"/>
                <a:cs typeface="Times New Roman"/>
              </a:rPr>
              <a:t>over</a:t>
            </a:r>
            <a:r>
              <a:rPr sz="2400" b="1" i="1" spc="-5" dirty="0">
                <a:latin typeface="Times New Roman"/>
                <a:cs typeface="Times New Roman"/>
              </a:rPr>
              <a:t> </a:t>
            </a:r>
            <a:r>
              <a:rPr sz="2400" b="1" i="1" dirty="0">
                <a:latin typeface="Times New Roman"/>
                <a:cs typeface="Times New Roman"/>
              </a:rPr>
              <a:t>7</a:t>
            </a:r>
            <a:r>
              <a:rPr sz="2400" b="1" i="1" spc="-5" dirty="0">
                <a:latin typeface="Times New Roman"/>
                <a:cs typeface="Times New Roman"/>
              </a:rPr>
              <a:t> </a:t>
            </a:r>
            <a:r>
              <a:rPr sz="2400" b="1" i="1" dirty="0">
                <a:latin typeface="Times New Roman"/>
                <a:cs typeface="Times New Roman"/>
              </a:rPr>
              <a:t>to</a:t>
            </a:r>
            <a:r>
              <a:rPr sz="2400" b="1" i="1" spc="-10" dirty="0">
                <a:latin typeface="Times New Roman"/>
                <a:cs typeface="Times New Roman"/>
              </a:rPr>
              <a:t> </a:t>
            </a:r>
            <a:r>
              <a:rPr sz="2400" b="1" i="1" dirty="0">
                <a:latin typeface="Times New Roman"/>
                <a:cs typeface="Times New Roman"/>
              </a:rPr>
              <a:t>9</a:t>
            </a:r>
            <a:r>
              <a:rPr sz="2400" b="1" i="1" spc="-5" dirty="0">
                <a:latin typeface="Times New Roman"/>
                <a:cs typeface="Times New Roman"/>
              </a:rPr>
              <a:t> </a:t>
            </a:r>
            <a:r>
              <a:rPr sz="2400" b="1" i="1" dirty="0">
                <a:latin typeface="Times New Roman"/>
                <a:cs typeface="Times New Roman"/>
              </a:rPr>
              <a:t>decades</a:t>
            </a:r>
            <a:r>
              <a:rPr sz="2400" b="1" i="1" spc="-15" dirty="0">
                <a:latin typeface="Times New Roman"/>
                <a:cs typeface="Times New Roman"/>
              </a:rPr>
              <a:t> </a:t>
            </a:r>
            <a:r>
              <a:rPr sz="2400" b="1" i="1" dirty="0">
                <a:latin typeface="Times New Roman"/>
                <a:cs typeface="Times New Roman"/>
              </a:rPr>
              <a:t>of </a:t>
            </a:r>
            <a:r>
              <a:rPr sz="2400" b="1" i="1" spc="-585" dirty="0">
                <a:latin typeface="Times New Roman"/>
                <a:cs typeface="Times New Roman"/>
              </a:rPr>
              <a:t> </a:t>
            </a:r>
            <a:r>
              <a:rPr sz="2400" b="1" i="1" dirty="0">
                <a:latin typeface="Times New Roman"/>
                <a:cs typeface="Times New Roman"/>
              </a:rPr>
              <a:t>light</a:t>
            </a:r>
            <a:r>
              <a:rPr sz="2400" b="1" i="1" spc="-30" dirty="0">
                <a:latin typeface="Times New Roman"/>
                <a:cs typeface="Times New Roman"/>
              </a:rPr>
              <a:t> </a:t>
            </a:r>
            <a:r>
              <a:rPr sz="2400" b="1" i="1" dirty="0" err="1">
                <a:latin typeface="Times New Roman"/>
                <a:cs typeface="Times New Roman"/>
              </a:rPr>
              <a:t>intensit</a:t>
            </a:r>
            <a:r>
              <a:rPr lang="en-IN" sz="2400" b="1" i="1" dirty="0">
                <a:latin typeface="Times New Roman"/>
                <a:cs typeface="Times New Roman"/>
              </a:rPr>
              <a:t>y</a:t>
            </a:r>
          </a:p>
          <a:p>
            <a:pPr marL="195580" indent="-182880">
              <a:lnSpc>
                <a:spcPct val="100000"/>
              </a:lnSpc>
              <a:spcBef>
                <a:spcPts val="600"/>
              </a:spcBef>
              <a:buClr>
                <a:srgbClr val="000000"/>
              </a:buClr>
              <a:buChar char="•"/>
              <a:tabLst>
                <a:tab pos="195580" algn="l"/>
              </a:tabLst>
            </a:pPr>
            <a:r>
              <a:rPr sz="2400" b="1" i="1" dirty="0">
                <a:latin typeface="Times New Roman"/>
                <a:cs typeface="Times New Roman"/>
              </a:rPr>
              <a:t>Fast</a:t>
            </a:r>
            <a:r>
              <a:rPr sz="2400" b="1" i="1" spc="-30" dirty="0">
                <a:latin typeface="Times New Roman"/>
                <a:cs typeface="Times New Roman"/>
              </a:rPr>
              <a:t> </a:t>
            </a:r>
            <a:r>
              <a:rPr sz="2400" b="1" i="1" spc="-5" dirty="0">
                <a:latin typeface="Times New Roman"/>
                <a:cs typeface="Times New Roman"/>
              </a:rPr>
              <a:t>response</a:t>
            </a:r>
            <a:r>
              <a:rPr sz="2400" b="1" i="1" spc="-15" dirty="0">
                <a:latin typeface="Times New Roman"/>
                <a:cs typeface="Times New Roman"/>
              </a:rPr>
              <a:t> </a:t>
            </a:r>
            <a:r>
              <a:rPr sz="2400" b="1" i="1" dirty="0">
                <a:latin typeface="Times New Roman"/>
                <a:cs typeface="Times New Roman"/>
              </a:rPr>
              <a:t>times</a:t>
            </a:r>
            <a:endParaRPr lang="en-IN" sz="2400" b="1" i="1" dirty="0">
              <a:latin typeface="Times New Roman"/>
              <a:cs typeface="Times New Roman"/>
            </a:endParaRPr>
          </a:p>
          <a:p>
            <a:pPr marL="12700" marR="5080">
              <a:lnSpc>
                <a:spcPct val="100000"/>
              </a:lnSpc>
              <a:spcBef>
                <a:spcPts val="600"/>
              </a:spcBef>
              <a:buChar char="•"/>
              <a:tabLst>
                <a:tab pos="183515" algn="l"/>
              </a:tabLst>
            </a:pPr>
            <a:r>
              <a:rPr sz="2400" b="1" i="1" spc="-20" dirty="0">
                <a:latin typeface="Times New Roman"/>
                <a:cs typeface="Times New Roman"/>
              </a:rPr>
              <a:t>Available </a:t>
            </a:r>
            <a:r>
              <a:rPr sz="2400" b="1" i="1" dirty="0">
                <a:latin typeface="Times New Roman"/>
                <a:cs typeface="Times New Roman"/>
              </a:rPr>
              <a:t>in a wide </a:t>
            </a:r>
            <a:r>
              <a:rPr sz="2400" b="1" i="1" spc="-5" dirty="0">
                <a:latin typeface="Times New Roman"/>
                <a:cs typeface="Times New Roman"/>
              </a:rPr>
              <a:t>range </a:t>
            </a:r>
            <a:r>
              <a:rPr sz="2400" b="1" i="1" dirty="0">
                <a:latin typeface="Times New Roman"/>
                <a:cs typeface="Times New Roman"/>
              </a:rPr>
              <a:t>of packages </a:t>
            </a:r>
            <a:r>
              <a:rPr sz="2400" b="1" i="1" spc="-5" dirty="0">
                <a:latin typeface="Times New Roman"/>
                <a:cs typeface="Times New Roman"/>
              </a:rPr>
              <a:t>including </a:t>
            </a:r>
            <a:r>
              <a:rPr sz="2400" b="1" i="1" dirty="0">
                <a:latin typeface="Times New Roman"/>
                <a:cs typeface="Times New Roman"/>
              </a:rPr>
              <a:t>epoxy coated, </a:t>
            </a:r>
            <a:r>
              <a:rPr sz="2400" b="1" i="1" spc="5" dirty="0">
                <a:latin typeface="Times New Roman"/>
                <a:cs typeface="Times New Roman"/>
              </a:rPr>
              <a:t> </a:t>
            </a:r>
            <a:r>
              <a:rPr sz="2400" b="1" i="1" dirty="0">
                <a:latin typeface="Times New Roman"/>
                <a:cs typeface="Times New Roman"/>
              </a:rPr>
              <a:t>transfer</a:t>
            </a:r>
            <a:r>
              <a:rPr sz="2400" b="1" i="1" spc="-10" dirty="0">
                <a:latin typeface="Times New Roman"/>
                <a:cs typeface="Times New Roman"/>
              </a:rPr>
              <a:t> </a:t>
            </a:r>
            <a:r>
              <a:rPr sz="2400" b="1" i="1" dirty="0">
                <a:latin typeface="Times New Roman"/>
                <a:cs typeface="Times New Roman"/>
              </a:rPr>
              <a:t>molded,</a:t>
            </a:r>
            <a:r>
              <a:rPr sz="2400" b="1" i="1" spc="-30" dirty="0">
                <a:latin typeface="Times New Roman"/>
                <a:cs typeface="Times New Roman"/>
              </a:rPr>
              <a:t> </a:t>
            </a:r>
            <a:r>
              <a:rPr sz="2400" b="1" i="1" dirty="0">
                <a:latin typeface="Times New Roman"/>
                <a:cs typeface="Times New Roman"/>
              </a:rPr>
              <a:t>cast,</a:t>
            </a:r>
            <a:r>
              <a:rPr sz="2400" b="1" i="1" spc="-15" dirty="0">
                <a:latin typeface="Times New Roman"/>
                <a:cs typeface="Times New Roman"/>
              </a:rPr>
              <a:t> </a:t>
            </a:r>
            <a:r>
              <a:rPr sz="2400" b="1" i="1" dirty="0">
                <a:latin typeface="Times New Roman"/>
                <a:cs typeface="Times New Roman"/>
              </a:rPr>
              <a:t>and hermetic</a:t>
            </a:r>
            <a:r>
              <a:rPr sz="2400" b="1" i="1" spc="-45" dirty="0">
                <a:latin typeface="Times New Roman"/>
                <a:cs typeface="Times New Roman"/>
              </a:rPr>
              <a:t> </a:t>
            </a:r>
            <a:r>
              <a:rPr sz="2400" b="1" i="1" dirty="0">
                <a:latin typeface="Times New Roman"/>
                <a:cs typeface="Times New Roman"/>
              </a:rPr>
              <a:t>packages</a:t>
            </a:r>
            <a:r>
              <a:rPr sz="2400" b="1" i="1" spc="15" dirty="0">
                <a:latin typeface="Times New Roman"/>
                <a:cs typeface="Times New Roman"/>
              </a:rPr>
              <a:t> </a:t>
            </a:r>
            <a:r>
              <a:rPr sz="2400" b="1" i="1" spc="-5" dirty="0">
                <a:latin typeface="Times New Roman"/>
                <a:cs typeface="Times New Roman"/>
              </a:rPr>
              <a:t>as </a:t>
            </a:r>
            <a:r>
              <a:rPr sz="2400" b="1" i="1" dirty="0">
                <a:latin typeface="Times New Roman"/>
                <a:cs typeface="Times New Roman"/>
              </a:rPr>
              <a:t>well</a:t>
            </a:r>
            <a:r>
              <a:rPr sz="2400" b="1" i="1" spc="-15" dirty="0">
                <a:latin typeface="Times New Roman"/>
                <a:cs typeface="Times New Roman"/>
              </a:rPr>
              <a:t> </a:t>
            </a:r>
            <a:r>
              <a:rPr sz="2400" b="1" i="1" spc="-5" dirty="0">
                <a:latin typeface="Times New Roman"/>
                <a:cs typeface="Times New Roman"/>
              </a:rPr>
              <a:t>as </a:t>
            </a:r>
            <a:r>
              <a:rPr sz="2400" b="1" i="1" dirty="0">
                <a:latin typeface="Times New Roman"/>
                <a:cs typeface="Times New Roman"/>
              </a:rPr>
              <a:t>in</a:t>
            </a:r>
            <a:r>
              <a:rPr sz="2400" b="1" i="1" spc="-5" dirty="0">
                <a:latin typeface="Times New Roman"/>
                <a:cs typeface="Times New Roman"/>
              </a:rPr>
              <a:t> </a:t>
            </a:r>
            <a:r>
              <a:rPr sz="2400" b="1" i="1" dirty="0">
                <a:latin typeface="Times New Roman"/>
                <a:cs typeface="Times New Roman"/>
              </a:rPr>
              <a:t>chip</a:t>
            </a:r>
            <a:r>
              <a:rPr sz="2400" b="1" i="1" spc="-10" dirty="0">
                <a:latin typeface="Times New Roman"/>
                <a:cs typeface="Times New Roman"/>
              </a:rPr>
              <a:t> </a:t>
            </a:r>
            <a:r>
              <a:rPr sz="2400" b="1" i="1" spc="-5" dirty="0">
                <a:latin typeface="Times New Roman"/>
                <a:cs typeface="Times New Roman"/>
              </a:rPr>
              <a:t>form</a:t>
            </a:r>
            <a:endParaRPr lang="en-IN" sz="2400" b="1" i="1" spc="-5" dirty="0">
              <a:latin typeface="Times New Roman"/>
              <a:cs typeface="Times New Roman"/>
            </a:endParaRPr>
          </a:p>
          <a:p>
            <a:pPr marL="195580" indent="-182880">
              <a:lnSpc>
                <a:spcPct val="100000"/>
              </a:lnSpc>
              <a:spcBef>
                <a:spcPts val="605"/>
              </a:spcBef>
              <a:buClr>
                <a:srgbClr val="000000"/>
              </a:buClr>
              <a:buChar char="•"/>
              <a:tabLst>
                <a:tab pos="195580" algn="l"/>
              </a:tabLst>
            </a:pPr>
            <a:r>
              <a:rPr sz="2400" b="1" i="1" dirty="0">
                <a:latin typeface="Times New Roman"/>
                <a:cs typeface="Times New Roman"/>
              </a:rPr>
              <a:t>Low</a:t>
            </a:r>
            <a:r>
              <a:rPr sz="2400" b="1" i="1" spc="-45" dirty="0">
                <a:latin typeface="Times New Roman"/>
                <a:cs typeface="Times New Roman"/>
              </a:rPr>
              <a:t> </a:t>
            </a:r>
            <a:r>
              <a:rPr sz="2400" b="1" i="1" spc="-5" dirty="0">
                <a:latin typeface="Times New Roman"/>
                <a:cs typeface="Times New Roman"/>
              </a:rPr>
              <a:t>noise</a:t>
            </a:r>
            <a:endParaRPr lang="en-IN" sz="2400" b="1" i="1" spc="-5" dirty="0">
              <a:latin typeface="Times New Roman"/>
              <a:cs typeface="Times New Roman"/>
            </a:endParaRPr>
          </a:p>
          <a:p>
            <a:pPr marL="194945" indent="-182880">
              <a:lnSpc>
                <a:spcPct val="100000"/>
              </a:lnSpc>
              <a:spcBef>
                <a:spcPts val="600"/>
              </a:spcBef>
              <a:buChar char="•"/>
              <a:tabLst>
                <a:tab pos="195580" algn="l"/>
              </a:tabLst>
            </a:pPr>
            <a:r>
              <a:rPr sz="2400" b="1" i="1" spc="-5" dirty="0">
                <a:latin typeface="Times New Roman"/>
                <a:cs typeface="Times New Roman"/>
              </a:rPr>
              <a:t>Mechanically</a:t>
            </a:r>
            <a:r>
              <a:rPr sz="2400" b="1" i="1" spc="-45" dirty="0">
                <a:latin typeface="Times New Roman"/>
                <a:cs typeface="Times New Roman"/>
              </a:rPr>
              <a:t> </a:t>
            </a:r>
            <a:r>
              <a:rPr sz="2400" b="1" i="1" spc="-5" dirty="0">
                <a:latin typeface="Times New Roman"/>
                <a:cs typeface="Times New Roman"/>
              </a:rPr>
              <a:t>rugged</a:t>
            </a:r>
            <a:r>
              <a:rPr sz="2400" b="1" i="1" spc="-20" dirty="0">
                <a:latin typeface="Times New Roman"/>
                <a:cs typeface="Times New Roman"/>
              </a:rPr>
              <a:t> </a:t>
            </a:r>
            <a:r>
              <a:rPr sz="2400" b="1" i="1" dirty="0">
                <a:latin typeface="Times New Roman"/>
                <a:cs typeface="Times New Roman"/>
              </a:rPr>
              <a:t>yet</a:t>
            </a:r>
            <a:r>
              <a:rPr sz="2400" b="1" i="1" spc="-25" dirty="0">
                <a:latin typeface="Times New Roman"/>
                <a:cs typeface="Times New Roman"/>
              </a:rPr>
              <a:t> </a:t>
            </a:r>
            <a:r>
              <a:rPr sz="2400" b="1" i="1" dirty="0">
                <a:latin typeface="Times New Roman"/>
                <a:cs typeface="Times New Roman"/>
              </a:rPr>
              <a:t>compact</a:t>
            </a:r>
            <a:r>
              <a:rPr sz="2400" b="1" i="1" spc="-30" dirty="0">
                <a:latin typeface="Times New Roman"/>
                <a:cs typeface="Times New Roman"/>
              </a:rPr>
              <a:t> </a:t>
            </a:r>
            <a:r>
              <a:rPr sz="2400" b="1" i="1" dirty="0">
                <a:latin typeface="Times New Roman"/>
                <a:cs typeface="Times New Roman"/>
              </a:rPr>
              <a:t>and</a:t>
            </a:r>
            <a:r>
              <a:rPr sz="2400" b="1" i="1" spc="-10" dirty="0">
                <a:latin typeface="Times New Roman"/>
                <a:cs typeface="Times New Roman"/>
              </a:rPr>
              <a:t> </a:t>
            </a:r>
            <a:r>
              <a:rPr sz="2400" b="1" i="1" dirty="0">
                <a:latin typeface="Times New Roman"/>
                <a:cs typeface="Times New Roman"/>
              </a:rPr>
              <a:t>lightweight</a:t>
            </a:r>
            <a:endParaRPr sz="2400" dirty="0">
              <a:latin typeface="Times New Roman"/>
              <a:cs typeface="Times New Roman"/>
            </a:endParaRPr>
          </a:p>
        </p:txBody>
      </p:sp>
      <p:sp>
        <p:nvSpPr>
          <p:cNvPr id="18" name="object 18"/>
          <p:cNvSpPr txBox="1"/>
          <p:nvPr/>
        </p:nvSpPr>
        <p:spPr>
          <a:xfrm>
            <a:off x="389636" y="6378955"/>
            <a:ext cx="1431925" cy="391160"/>
          </a:xfrm>
          <a:prstGeom prst="rect">
            <a:avLst/>
          </a:prstGeom>
        </p:spPr>
        <p:txBody>
          <a:bodyPr vert="horz" wrap="square" lIns="0" tIns="12700" rIns="0" bIns="0" rtlCol="0">
            <a:spAutoFit/>
          </a:bodyPr>
          <a:lstStyle/>
          <a:p>
            <a:pPr marL="12700">
              <a:lnSpc>
                <a:spcPct val="100000"/>
              </a:lnSpc>
              <a:spcBef>
                <a:spcPts val="100"/>
              </a:spcBef>
            </a:pPr>
            <a:endParaRPr sz="2400" dirty="0">
              <a:latin typeface="Times New Roman"/>
              <a:cs typeface="Times New Roman"/>
            </a:endParaRPr>
          </a:p>
        </p:txBody>
      </p:sp>
      <p:sp>
        <p:nvSpPr>
          <p:cNvPr id="19" name="object 19"/>
          <p:cNvSpPr txBox="1"/>
          <p:nvPr/>
        </p:nvSpPr>
        <p:spPr>
          <a:xfrm>
            <a:off x="5794628" y="6535928"/>
            <a:ext cx="114427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B5A787"/>
                </a:solidFill>
                <a:latin typeface="Trebuchet MS"/>
                <a:cs typeface="Trebuchet MS"/>
              </a:rPr>
              <a:t>Dr.K.V.L.Narayana</a:t>
            </a:r>
            <a:endParaRPr sz="1200">
              <a:latin typeface="Trebuchet MS"/>
              <a:cs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543094" y="534440"/>
            <a:ext cx="6610306" cy="619760"/>
          </a:xfrm>
          <a:prstGeom prst="rect">
            <a:avLst/>
          </a:prstGeom>
        </p:spPr>
        <p:txBody>
          <a:bodyPr vert="horz" wrap="square" lIns="0" tIns="12700" rIns="0" bIns="0" rtlCol="0">
            <a:spAutoFit/>
          </a:bodyPr>
          <a:lstStyle/>
          <a:p>
            <a:pPr marL="12700">
              <a:lnSpc>
                <a:spcPct val="100000"/>
              </a:lnSpc>
              <a:spcBef>
                <a:spcPts val="100"/>
              </a:spcBef>
            </a:pPr>
            <a:r>
              <a:rPr sz="3900" spc="-50" dirty="0">
                <a:latin typeface="Trebuchet MS"/>
                <a:cs typeface="Trebuchet MS"/>
              </a:rPr>
              <a:t>Ap</a:t>
            </a:r>
            <a:r>
              <a:rPr sz="3900" spc="-40" dirty="0">
                <a:latin typeface="Trebuchet MS"/>
                <a:cs typeface="Trebuchet MS"/>
              </a:rPr>
              <a:t>p</a:t>
            </a:r>
            <a:r>
              <a:rPr sz="3900" spc="-225" dirty="0">
                <a:latin typeface="Trebuchet MS"/>
                <a:cs typeface="Trebuchet MS"/>
              </a:rPr>
              <a:t>licati</a:t>
            </a:r>
            <a:r>
              <a:rPr sz="3900" spc="-330" dirty="0">
                <a:latin typeface="Trebuchet MS"/>
                <a:cs typeface="Trebuchet MS"/>
              </a:rPr>
              <a:t>o</a:t>
            </a:r>
            <a:r>
              <a:rPr sz="3900" spc="-185" dirty="0">
                <a:latin typeface="Trebuchet MS"/>
                <a:cs typeface="Trebuchet MS"/>
              </a:rPr>
              <a:t>n</a:t>
            </a:r>
            <a:r>
              <a:rPr sz="3900" spc="-80" dirty="0">
                <a:latin typeface="Trebuchet MS"/>
                <a:cs typeface="Trebuchet MS"/>
              </a:rPr>
              <a:t>s</a:t>
            </a:r>
            <a:r>
              <a:rPr sz="3900" spc="-105" dirty="0">
                <a:latin typeface="Trebuchet MS"/>
                <a:cs typeface="Trebuchet MS"/>
              </a:rPr>
              <a:t> </a:t>
            </a:r>
            <a:r>
              <a:rPr sz="3900" spc="55" dirty="0">
                <a:latin typeface="Trebuchet MS"/>
                <a:cs typeface="Trebuchet MS"/>
              </a:rPr>
              <a:t>o</a:t>
            </a:r>
            <a:r>
              <a:rPr sz="3900" spc="-470" dirty="0">
                <a:latin typeface="Trebuchet MS"/>
                <a:cs typeface="Trebuchet MS"/>
              </a:rPr>
              <a:t>f</a:t>
            </a:r>
            <a:r>
              <a:rPr sz="3900" spc="-90" dirty="0">
                <a:latin typeface="Trebuchet MS"/>
                <a:cs typeface="Trebuchet MS"/>
              </a:rPr>
              <a:t> </a:t>
            </a:r>
            <a:r>
              <a:rPr sz="3900" spc="-130" dirty="0">
                <a:latin typeface="Trebuchet MS"/>
                <a:cs typeface="Trebuchet MS"/>
              </a:rPr>
              <a:t>Photodiodes</a:t>
            </a:r>
            <a:endParaRPr sz="3900" dirty="0">
              <a:latin typeface="Trebuchet MS"/>
              <a:cs typeface="Trebuchet MS"/>
            </a:endParaRPr>
          </a:p>
        </p:txBody>
      </p:sp>
      <p:sp>
        <p:nvSpPr>
          <p:cNvPr id="19" name="object 19"/>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pic>
        <p:nvPicPr>
          <p:cNvPr id="17" name="object 17"/>
          <p:cNvPicPr/>
          <p:nvPr/>
        </p:nvPicPr>
        <p:blipFill>
          <a:blip r:embed="rId2" cstate="print"/>
          <a:stretch>
            <a:fillRect/>
          </a:stretch>
        </p:blipFill>
        <p:spPr>
          <a:xfrm>
            <a:off x="1143000" y="1780216"/>
            <a:ext cx="7052928" cy="4137969"/>
          </a:xfrm>
          <a:prstGeom prst="rect">
            <a:avLst/>
          </a:prstGeom>
        </p:spPr>
      </p:pic>
      <p:sp>
        <p:nvSpPr>
          <p:cNvPr id="18" name="object 18"/>
          <p:cNvSpPr txBox="1"/>
          <p:nvPr/>
        </p:nvSpPr>
        <p:spPr>
          <a:xfrm>
            <a:off x="612140" y="1180188"/>
            <a:ext cx="791972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MT"/>
                <a:cs typeface="Arial MT"/>
              </a:rPr>
              <a:t>Photodiodes</a:t>
            </a:r>
            <a:r>
              <a:rPr sz="1800" spc="25" dirty="0">
                <a:latin typeface="Arial MT"/>
                <a:cs typeface="Arial MT"/>
              </a:rPr>
              <a:t> </a:t>
            </a:r>
            <a:r>
              <a:rPr sz="1800" spc="-5" dirty="0">
                <a:latin typeface="Arial MT"/>
                <a:cs typeface="Arial MT"/>
              </a:rPr>
              <a:t>are used</a:t>
            </a:r>
            <a:r>
              <a:rPr sz="1800" spc="15" dirty="0">
                <a:latin typeface="Arial MT"/>
                <a:cs typeface="Arial MT"/>
              </a:rPr>
              <a:t> </a:t>
            </a:r>
            <a:r>
              <a:rPr sz="1800" spc="-10" dirty="0">
                <a:latin typeface="Arial MT"/>
                <a:cs typeface="Arial MT"/>
              </a:rPr>
              <a:t>different</a:t>
            </a:r>
            <a:r>
              <a:rPr sz="1800" spc="15" dirty="0">
                <a:latin typeface="Arial MT"/>
                <a:cs typeface="Arial MT"/>
              </a:rPr>
              <a:t> </a:t>
            </a:r>
            <a:r>
              <a:rPr sz="1800" spc="-10" dirty="0">
                <a:latin typeface="Arial MT"/>
                <a:cs typeface="Arial MT"/>
              </a:rPr>
              <a:t>types</a:t>
            </a:r>
            <a:r>
              <a:rPr sz="1800" spc="30" dirty="0">
                <a:latin typeface="Arial MT"/>
                <a:cs typeface="Arial MT"/>
              </a:rPr>
              <a:t> </a:t>
            </a:r>
            <a:r>
              <a:rPr sz="1800" dirty="0">
                <a:latin typeface="Arial MT"/>
                <a:cs typeface="Arial MT"/>
              </a:rPr>
              <a:t>of </a:t>
            </a:r>
            <a:r>
              <a:rPr sz="1800" spc="-5" dirty="0">
                <a:latin typeface="Arial MT"/>
                <a:cs typeface="Arial MT"/>
              </a:rPr>
              <a:t>circuits</a:t>
            </a:r>
            <a:r>
              <a:rPr sz="1800" spc="1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applications.</a:t>
            </a:r>
            <a:r>
              <a:rPr sz="1800" spc="35" dirty="0">
                <a:latin typeface="Arial MT"/>
                <a:cs typeface="Arial MT"/>
              </a:rPr>
              <a:t> </a:t>
            </a:r>
            <a:r>
              <a:rPr sz="1800" spc="-5" dirty="0">
                <a:latin typeface="Arial MT"/>
                <a:cs typeface="Arial MT"/>
              </a:rPr>
              <a:t>Here</a:t>
            </a:r>
            <a:r>
              <a:rPr sz="1800" spc="10" dirty="0">
                <a:latin typeface="Arial MT"/>
                <a:cs typeface="Arial MT"/>
              </a:rPr>
              <a:t> </a:t>
            </a:r>
            <a:r>
              <a:rPr sz="1800" spc="-5" dirty="0">
                <a:latin typeface="Arial MT"/>
                <a:cs typeface="Arial MT"/>
              </a:rPr>
              <a:t>are </a:t>
            </a:r>
            <a:r>
              <a:rPr sz="1800" dirty="0">
                <a:latin typeface="Arial MT"/>
                <a:cs typeface="Arial MT"/>
              </a:rPr>
              <a:t>few </a:t>
            </a:r>
            <a:r>
              <a:rPr sz="1800" spc="-484" dirty="0">
                <a:latin typeface="Arial MT"/>
                <a:cs typeface="Arial MT"/>
              </a:rPr>
              <a:t> </a:t>
            </a:r>
            <a:r>
              <a:rPr sz="1800" spc="-10" dirty="0">
                <a:latin typeface="Arial MT"/>
                <a:cs typeface="Arial MT"/>
              </a:rPr>
              <a:t>examples</a:t>
            </a:r>
            <a:endParaRPr sz="1800" dirty="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4</a:t>
            </a:fld>
            <a:endParaRPr lang="en-US"/>
          </a:p>
        </p:txBody>
      </p:sp>
      <p:pic>
        <p:nvPicPr>
          <p:cNvPr id="2051" name="Picture 3"/>
          <p:cNvPicPr>
            <a:picLocks noChangeAspect="1" noChangeArrowheads="1"/>
          </p:cNvPicPr>
          <p:nvPr/>
        </p:nvPicPr>
        <p:blipFill>
          <a:blip r:embed="rId2"/>
          <a:srcRect l="3536" t="19234"/>
          <a:stretch>
            <a:fillRect/>
          </a:stretch>
        </p:blipFill>
        <p:spPr bwMode="auto">
          <a:xfrm>
            <a:off x="1676400" y="838200"/>
            <a:ext cx="4876800" cy="327642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2209800" y="4038600"/>
            <a:ext cx="4800600" cy="2316620"/>
          </a:xfrm>
          <a:prstGeom prst="rect">
            <a:avLst/>
          </a:prstGeom>
          <a:noFill/>
          <a:ln w="9525">
            <a:noFill/>
            <a:miter lim="800000"/>
            <a:headEnd/>
            <a:tailEnd/>
          </a:ln>
          <a:effectLst/>
        </p:spPr>
      </p:pic>
      <p:sp>
        <p:nvSpPr>
          <p:cNvPr id="7" name="TextBox 6"/>
          <p:cNvSpPr txBox="1"/>
          <p:nvPr/>
        </p:nvSpPr>
        <p:spPr>
          <a:xfrm>
            <a:off x="914400" y="457200"/>
            <a:ext cx="2762488" cy="369332"/>
          </a:xfrm>
          <a:prstGeom prst="rect">
            <a:avLst/>
          </a:prstGeom>
          <a:noFill/>
        </p:spPr>
        <p:txBody>
          <a:bodyPr wrap="none" rtlCol="0">
            <a:spAutoFit/>
          </a:bodyPr>
          <a:lstStyle/>
          <a:p>
            <a:r>
              <a:rPr lang="en-IN" sz="1800" b="1" dirty="0"/>
              <a:t>1. Optical Encoder Type-1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950460" y="779711"/>
            <a:ext cx="6160348" cy="619760"/>
          </a:xfrm>
          <a:prstGeom prst="rect">
            <a:avLst/>
          </a:prstGeom>
        </p:spPr>
        <p:txBody>
          <a:bodyPr vert="horz" wrap="square" lIns="0" tIns="12700" rIns="0" bIns="0" rtlCol="0">
            <a:spAutoFit/>
          </a:bodyPr>
          <a:lstStyle/>
          <a:p>
            <a:pPr marL="12700">
              <a:lnSpc>
                <a:spcPct val="100000"/>
              </a:lnSpc>
              <a:spcBef>
                <a:spcPts val="100"/>
              </a:spcBef>
            </a:pPr>
            <a:r>
              <a:rPr sz="3900" spc="-120" dirty="0">
                <a:latin typeface="Trebuchet MS"/>
                <a:cs typeface="Trebuchet MS"/>
              </a:rPr>
              <a:t>Photodiod</a:t>
            </a:r>
            <a:r>
              <a:rPr sz="3900" spc="-260" dirty="0">
                <a:latin typeface="Trebuchet MS"/>
                <a:cs typeface="Trebuchet MS"/>
              </a:rPr>
              <a:t>e</a:t>
            </a:r>
            <a:r>
              <a:rPr sz="3900" spc="-505" dirty="0">
                <a:latin typeface="Trebuchet MS"/>
                <a:cs typeface="Trebuchet MS"/>
              </a:rPr>
              <a:t> </a:t>
            </a:r>
            <a:r>
              <a:rPr sz="3900" spc="-50" dirty="0">
                <a:latin typeface="Trebuchet MS"/>
                <a:cs typeface="Trebuchet MS"/>
              </a:rPr>
              <a:t>Ap</a:t>
            </a:r>
            <a:r>
              <a:rPr sz="3900" spc="-40" dirty="0">
                <a:latin typeface="Trebuchet MS"/>
                <a:cs typeface="Trebuchet MS"/>
              </a:rPr>
              <a:t>p</a:t>
            </a:r>
            <a:r>
              <a:rPr sz="3900" spc="-225" dirty="0">
                <a:latin typeface="Trebuchet MS"/>
                <a:cs typeface="Trebuchet MS"/>
              </a:rPr>
              <a:t>licati</a:t>
            </a:r>
            <a:r>
              <a:rPr sz="3900" spc="-330" dirty="0">
                <a:latin typeface="Trebuchet MS"/>
                <a:cs typeface="Trebuchet MS"/>
              </a:rPr>
              <a:t>o</a:t>
            </a:r>
            <a:r>
              <a:rPr sz="3900" spc="-130" dirty="0">
                <a:latin typeface="Trebuchet MS"/>
                <a:cs typeface="Trebuchet MS"/>
              </a:rPr>
              <a:t>ns</a:t>
            </a:r>
            <a:endParaRPr sz="3900" dirty="0">
              <a:latin typeface="Trebuchet MS"/>
              <a:cs typeface="Trebuchet MS"/>
            </a:endParaRPr>
          </a:p>
        </p:txBody>
      </p:sp>
      <p:sp>
        <p:nvSpPr>
          <p:cNvPr id="22" name="object 22"/>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grpSp>
        <p:nvGrpSpPr>
          <p:cNvPr id="17" name="object 17"/>
          <p:cNvGrpSpPr/>
          <p:nvPr/>
        </p:nvGrpSpPr>
        <p:grpSpPr>
          <a:xfrm>
            <a:off x="1905000" y="1600200"/>
            <a:ext cx="6008163" cy="4267707"/>
            <a:chOff x="20637" y="822197"/>
            <a:chExt cx="8895080" cy="6036310"/>
          </a:xfrm>
        </p:grpSpPr>
        <p:pic>
          <p:nvPicPr>
            <p:cNvPr id="18" name="object 18"/>
            <p:cNvPicPr/>
            <p:nvPr/>
          </p:nvPicPr>
          <p:blipFill>
            <a:blip r:embed="rId2" cstate="print"/>
            <a:stretch>
              <a:fillRect/>
            </a:stretch>
          </p:blipFill>
          <p:spPr>
            <a:xfrm>
              <a:off x="20637" y="822324"/>
              <a:ext cx="4627499" cy="3305175"/>
            </a:xfrm>
            <a:prstGeom prst="rect">
              <a:avLst/>
            </a:prstGeom>
          </p:spPr>
        </p:pic>
        <p:pic>
          <p:nvPicPr>
            <p:cNvPr id="19" name="object 19"/>
            <p:cNvPicPr/>
            <p:nvPr/>
          </p:nvPicPr>
          <p:blipFill>
            <a:blip r:embed="rId3" cstate="print"/>
            <a:stretch>
              <a:fillRect/>
            </a:stretch>
          </p:blipFill>
          <p:spPr>
            <a:xfrm>
              <a:off x="4891151" y="822197"/>
              <a:ext cx="4024249" cy="3424301"/>
            </a:xfrm>
            <a:prstGeom prst="rect">
              <a:avLst/>
            </a:prstGeom>
          </p:spPr>
        </p:pic>
        <p:pic>
          <p:nvPicPr>
            <p:cNvPr id="20" name="object 20"/>
            <p:cNvPicPr/>
            <p:nvPr/>
          </p:nvPicPr>
          <p:blipFill>
            <a:blip r:embed="rId4" cstate="print"/>
            <a:stretch>
              <a:fillRect/>
            </a:stretch>
          </p:blipFill>
          <p:spPr>
            <a:xfrm>
              <a:off x="20637" y="4127499"/>
              <a:ext cx="4398899" cy="2730497"/>
            </a:xfrm>
            <a:prstGeom prst="rect">
              <a:avLst/>
            </a:prstGeom>
          </p:spPr>
        </p:pic>
        <p:pic>
          <p:nvPicPr>
            <p:cNvPr id="21" name="object 21"/>
            <p:cNvPicPr/>
            <p:nvPr/>
          </p:nvPicPr>
          <p:blipFill>
            <a:blip r:embed="rId5" cstate="print"/>
            <a:stretch>
              <a:fillRect/>
            </a:stretch>
          </p:blipFill>
          <p:spPr>
            <a:xfrm>
              <a:off x="4419600" y="4244975"/>
              <a:ext cx="4495800" cy="2390775"/>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82" y="0"/>
            <a:ext cx="9143365" cy="6858000"/>
            <a:chOff x="1082" y="0"/>
            <a:chExt cx="9143365" cy="6858000"/>
          </a:xfrm>
        </p:grpSpPr>
        <p:pic>
          <p:nvPicPr>
            <p:cNvPr id="3" name="object 3"/>
            <p:cNvPicPr/>
            <p:nvPr/>
          </p:nvPicPr>
          <p:blipFill>
            <a:blip r:embed="rId2" cstate="print"/>
            <a:stretch>
              <a:fillRect/>
            </a:stretch>
          </p:blipFill>
          <p:spPr>
            <a:xfrm>
              <a:off x="2182368" y="114299"/>
              <a:ext cx="5539739" cy="1106424"/>
            </a:xfrm>
            <a:prstGeom prst="rect">
              <a:avLst/>
            </a:prstGeom>
          </p:spPr>
        </p:pic>
        <p:pic>
          <p:nvPicPr>
            <p:cNvPr id="4" name="object 4"/>
            <p:cNvPicPr/>
            <p:nvPr/>
          </p:nvPicPr>
          <p:blipFill>
            <a:blip r:embed="rId3" cstate="print"/>
            <a:stretch>
              <a:fillRect/>
            </a:stretch>
          </p:blipFill>
          <p:spPr>
            <a:xfrm>
              <a:off x="2479547" y="774192"/>
              <a:ext cx="4945380" cy="91439"/>
            </a:xfrm>
            <a:prstGeom prst="rect">
              <a:avLst/>
            </a:prstGeom>
          </p:spPr>
        </p:pic>
      </p:grpSp>
      <p:sp>
        <p:nvSpPr>
          <p:cNvPr id="10" name="object 10"/>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grpSp>
        <p:nvGrpSpPr>
          <p:cNvPr id="6" name="object 6"/>
          <p:cNvGrpSpPr/>
          <p:nvPr/>
        </p:nvGrpSpPr>
        <p:grpSpPr>
          <a:xfrm>
            <a:off x="1143000" y="1066800"/>
            <a:ext cx="6477000" cy="4572000"/>
            <a:chOff x="0" y="990600"/>
            <a:chExt cx="9144000" cy="5791200"/>
          </a:xfrm>
        </p:grpSpPr>
        <p:pic>
          <p:nvPicPr>
            <p:cNvPr id="7" name="object 7"/>
            <p:cNvPicPr/>
            <p:nvPr/>
          </p:nvPicPr>
          <p:blipFill>
            <a:blip r:embed="rId4" cstate="print"/>
            <a:stretch>
              <a:fillRect/>
            </a:stretch>
          </p:blipFill>
          <p:spPr>
            <a:xfrm>
              <a:off x="0" y="990600"/>
              <a:ext cx="4648200" cy="2914650"/>
            </a:xfrm>
            <a:prstGeom prst="rect">
              <a:avLst/>
            </a:prstGeom>
          </p:spPr>
        </p:pic>
        <p:pic>
          <p:nvPicPr>
            <p:cNvPr id="8" name="object 8"/>
            <p:cNvPicPr/>
            <p:nvPr/>
          </p:nvPicPr>
          <p:blipFill>
            <a:blip r:embed="rId5" cstate="print"/>
            <a:stretch>
              <a:fillRect/>
            </a:stretch>
          </p:blipFill>
          <p:spPr>
            <a:xfrm>
              <a:off x="0" y="3962398"/>
              <a:ext cx="4648200" cy="2819400"/>
            </a:xfrm>
            <a:prstGeom prst="rect">
              <a:avLst/>
            </a:prstGeom>
          </p:spPr>
        </p:pic>
        <p:pic>
          <p:nvPicPr>
            <p:cNvPr id="9" name="object 9"/>
            <p:cNvPicPr/>
            <p:nvPr/>
          </p:nvPicPr>
          <p:blipFill>
            <a:blip r:embed="rId6" cstate="print"/>
            <a:stretch>
              <a:fillRect/>
            </a:stretch>
          </p:blipFill>
          <p:spPr>
            <a:xfrm>
              <a:off x="4953000" y="1638300"/>
              <a:ext cx="4190999" cy="3543300"/>
            </a:xfrm>
            <a:prstGeom prst="rect">
              <a:avLst/>
            </a:prstGeom>
          </p:spPr>
        </p:pic>
      </p:grpSp>
      <p:sp>
        <p:nvSpPr>
          <p:cNvPr id="12" name="Title 11">
            <a:extLst>
              <a:ext uri="{FF2B5EF4-FFF2-40B4-BE49-F238E27FC236}">
                <a16:creationId xmlns:a16="http://schemas.microsoft.com/office/drawing/2014/main" id="{99026B22-5E38-4624-4A78-B0F1ADA524D0}"/>
              </a:ext>
            </a:extLst>
          </p:cNvPr>
          <p:cNvSpPr>
            <a:spLocks noGrp="1"/>
          </p:cNvSpPr>
          <p:nvPr>
            <p:ph type="title"/>
          </p:nvPr>
        </p:nvSpPr>
        <p:spPr/>
        <p:txBody>
          <a:bodyPr/>
          <a:lstStyle/>
          <a:p>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514094" y="485978"/>
            <a:ext cx="4271010" cy="680720"/>
          </a:xfrm>
          <a:prstGeom prst="rect">
            <a:avLst/>
          </a:prstGeom>
        </p:spPr>
        <p:txBody>
          <a:bodyPr vert="horz" wrap="square" lIns="0" tIns="12065" rIns="0" bIns="0" rtlCol="0">
            <a:spAutoFit/>
          </a:bodyPr>
          <a:lstStyle/>
          <a:p>
            <a:pPr marL="12700">
              <a:lnSpc>
                <a:spcPct val="100000"/>
              </a:lnSpc>
              <a:spcBef>
                <a:spcPts val="95"/>
              </a:spcBef>
            </a:pPr>
            <a:r>
              <a:rPr sz="4300" spc="-155" dirty="0">
                <a:latin typeface="Trebuchet MS"/>
                <a:cs typeface="Trebuchet MS"/>
              </a:rPr>
              <a:t>Phot</a:t>
            </a:r>
            <a:r>
              <a:rPr sz="4300" spc="60" dirty="0">
                <a:latin typeface="Trebuchet MS"/>
                <a:cs typeface="Trebuchet MS"/>
              </a:rPr>
              <a:t>o</a:t>
            </a:r>
            <a:r>
              <a:rPr sz="4300" spc="-620" dirty="0">
                <a:latin typeface="Trebuchet MS"/>
                <a:cs typeface="Trebuchet MS"/>
              </a:rPr>
              <a:t> </a:t>
            </a:r>
            <a:r>
              <a:rPr sz="4300" spc="-455" dirty="0">
                <a:latin typeface="Trebuchet MS"/>
                <a:cs typeface="Trebuchet MS"/>
              </a:rPr>
              <a:t>T</a:t>
            </a:r>
            <a:r>
              <a:rPr sz="4300" spc="-140" dirty="0">
                <a:latin typeface="Trebuchet MS"/>
                <a:cs typeface="Trebuchet MS"/>
              </a:rPr>
              <a:t>ransistor</a:t>
            </a:r>
            <a:endParaRPr sz="4300" dirty="0">
              <a:latin typeface="Trebuchet MS"/>
              <a:cs typeface="Trebuchet MS"/>
            </a:endParaRPr>
          </a:p>
        </p:txBody>
      </p:sp>
      <p:sp>
        <p:nvSpPr>
          <p:cNvPr id="18" name="object 18"/>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sp>
        <p:nvSpPr>
          <p:cNvPr id="17" name="object 17"/>
          <p:cNvSpPr txBox="1"/>
          <p:nvPr/>
        </p:nvSpPr>
        <p:spPr>
          <a:xfrm>
            <a:off x="1228141" y="1415237"/>
            <a:ext cx="6772860" cy="4017767"/>
          </a:xfrm>
          <a:prstGeom prst="rect">
            <a:avLst/>
          </a:prstGeom>
        </p:spPr>
        <p:txBody>
          <a:bodyPr vert="horz" wrap="square" lIns="0" tIns="62230" rIns="0" bIns="0" rtlCol="0">
            <a:spAutoFit/>
          </a:bodyPr>
          <a:lstStyle/>
          <a:p>
            <a:pPr marL="295910" marR="43180" indent="-283845" algn="just">
              <a:lnSpc>
                <a:spcPct val="90000"/>
              </a:lnSpc>
              <a:spcBef>
                <a:spcPts val="490"/>
              </a:spcBef>
              <a:buClr>
                <a:srgbClr val="3891A7"/>
              </a:buClr>
              <a:buSzPct val="79687"/>
              <a:buFont typeface="Segoe UI Symbol"/>
              <a:buChar char="⚫"/>
              <a:tabLst>
                <a:tab pos="296545" algn="l"/>
              </a:tabLst>
            </a:pPr>
            <a:r>
              <a:rPr sz="2800" spc="-80" dirty="0">
                <a:latin typeface="Trebuchet MS"/>
                <a:cs typeface="Trebuchet MS"/>
              </a:rPr>
              <a:t>Photo</a:t>
            </a:r>
            <a:r>
              <a:rPr sz="2800" spc="-75" dirty="0">
                <a:latin typeface="Trebuchet MS"/>
                <a:cs typeface="Trebuchet MS"/>
              </a:rPr>
              <a:t> </a:t>
            </a:r>
            <a:r>
              <a:rPr sz="2800" spc="-114" dirty="0">
                <a:latin typeface="Trebuchet MS"/>
                <a:cs typeface="Trebuchet MS"/>
              </a:rPr>
              <a:t>transistor</a:t>
            </a:r>
            <a:r>
              <a:rPr sz="2800" spc="-110" dirty="0">
                <a:latin typeface="Trebuchet MS"/>
                <a:cs typeface="Trebuchet MS"/>
              </a:rPr>
              <a:t> </a:t>
            </a:r>
            <a:r>
              <a:rPr sz="2800" spc="-135" dirty="0">
                <a:latin typeface="Trebuchet MS"/>
                <a:cs typeface="Trebuchet MS"/>
              </a:rPr>
              <a:t>is</a:t>
            </a:r>
            <a:r>
              <a:rPr sz="2800" spc="-130" dirty="0">
                <a:latin typeface="Trebuchet MS"/>
                <a:cs typeface="Trebuchet MS"/>
              </a:rPr>
              <a:t> </a:t>
            </a:r>
            <a:r>
              <a:rPr sz="2800" spc="-140" dirty="0">
                <a:latin typeface="Trebuchet MS"/>
                <a:cs typeface="Trebuchet MS"/>
              </a:rPr>
              <a:t>normal</a:t>
            </a:r>
            <a:r>
              <a:rPr sz="2800" spc="-135" dirty="0">
                <a:latin typeface="Trebuchet MS"/>
                <a:cs typeface="Trebuchet MS"/>
              </a:rPr>
              <a:t> </a:t>
            </a:r>
            <a:r>
              <a:rPr sz="2800" spc="-114" dirty="0">
                <a:latin typeface="Trebuchet MS"/>
                <a:cs typeface="Trebuchet MS"/>
              </a:rPr>
              <a:t>transistor</a:t>
            </a:r>
            <a:r>
              <a:rPr sz="2800" spc="-110" dirty="0">
                <a:latin typeface="Trebuchet MS"/>
                <a:cs typeface="Trebuchet MS"/>
              </a:rPr>
              <a:t> </a:t>
            </a:r>
            <a:r>
              <a:rPr sz="2800" spc="-190" dirty="0">
                <a:latin typeface="Trebuchet MS"/>
                <a:cs typeface="Trebuchet MS"/>
              </a:rPr>
              <a:t>in </a:t>
            </a:r>
            <a:r>
              <a:rPr sz="2800" spc="-185" dirty="0">
                <a:latin typeface="Trebuchet MS"/>
                <a:cs typeface="Trebuchet MS"/>
              </a:rPr>
              <a:t> </a:t>
            </a:r>
            <a:r>
              <a:rPr sz="2800" spc="-160" dirty="0">
                <a:latin typeface="Trebuchet MS"/>
                <a:cs typeface="Trebuchet MS"/>
              </a:rPr>
              <a:t>which </a:t>
            </a:r>
            <a:r>
              <a:rPr sz="2800" spc="-190" dirty="0">
                <a:latin typeface="Trebuchet MS"/>
                <a:cs typeface="Trebuchet MS"/>
              </a:rPr>
              <a:t>the </a:t>
            </a:r>
            <a:r>
              <a:rPr sz="2800" spc="-180" dirty="0">
                <a:latin typeface="Trebuchet MS"/>
                <a:cs typeface="Trebuchet MS"/>
              </a:rPr>
              <a:t>envelope </a:t>
            </a:r>
            <a:r>
              <a:rPr sz="2800" spc="-160" dirty="0">
                <a:latin typeface="Trebuchet MS"/>
                <a:cs typeface="Trebuchet MS"/>
              </a:rPr>
              <a:t>enclosing </a:t>
            </a:r>
            <a:r>
              <a:rPr sz="2800" spc="-190" dirty="0">
                <a:latin typeface="Trebuchet MS"/>
                <a:cs typeface="Trebuchet MS"/>
              </a:rPr>
              <a:t>the junction </a:t>
            </a:r>
            <a:r>
              <a:rPr sz="2800" spc="-150" dirty="0">
                <a:latin typeface="Trebuchet MS"/>
                <a:cs typeface="Trebuchet MS"/>
              </a:rPr>
              <a:t>is </a:t>
            </a:r>
            <a:r>
              <a:rPr sz="2800" spc="-145" dirty="0">
                <a:latin typeface="Trebuchet MS"/>
                <a:cs typeface="Trebuchet MS"/>
              </a:rPr>
              <a:t> </a:t>
            </a:r>
            <a:r>
              <a:rPr sz="2800" spc="-170" dirty="0">
                <a:latin typeface="Trebuchet MS"/>
                <a:cs typeface="Trebuchet MS"/>
              </a:rPr>
              <a:t>transparent</a:t>
            </a:r>
            <a:r>
              <a:rPr sz="2800" spc="-165" dirty="0">
                <a:latin typeface="Trebuchet MS"/>
                <a:cs typeface="Trebuchet MS"/>
              </a:rPr>
              <a:t> </a:t>
            </a:r>
            <a:r>
              <a:rPr sz="2800" spc="-80" dirty="0">
                <a:latin typeface="Trebuchet MS"/>
                <a:cs typeface="Trebuchet MS"/>
              </a:rPr>
              <a:t>to</a:t>
            </a:r>
            <a:r>
              <a:rPr sz="2800" spc="-75" dirty="0">
                <a:latin typeface="Trebuchet MS"/>
                <a:cs typeface="Trebuchet MS"/>
              </a:rPr>
              <a:t> </a:t>
            </a:r>
            <a:r>
              <a:rPr sz="2800" spc="-180" dirty="0">
                <a:latin typeface="Trebuchet MS"/>
                <a:cs typeface="Trebuchet MS"/>
              </a:rPr>
              <a:t>allow</a:t>
            </a:r>
            <a:r>
              <a:rPr sz="2800" spc="-175" dirty="0">
                <a:latin typeface="Trebuchet MS"/>
                <a:cs typeface="Trebuchet MS"/>
              </a:rPr>
              <a:t> </a:t>
            </a:r>
            <a:r>
              <a:rPr sz="2800" spc="-215" dirty="0">
                <a:latin typeface="Trebuchet MS"/>
                <a:cs typeface="Trebuchet MS"/>
              </a:rPr>
              <a:t>light</a:t>
            </a:r>
            <a:r>
              <a:rPr sz="2800" spc="-210" dirty="0">
                <a:latin typeface="Trebuchet MS"/>
                <a:cs typeface="Trebuchet MS"/>
              </a:rPr>
              <a:t> </a:t>
            </a:r>
            <a:r>
              <a:rPr sz="2800" spc="-80" dirty="0">
                <a:latin typeface="Trebuchet MS"/>
                <a:cs typeface="Trebuchet MS"/>
              </a:rPr>
              <a:t>to</a:t>
            </a:r>
            <a:r>
              <a:rPr sz="2800" spc="-75" dirty="0">
                <a:latin typeface="Trebuchet MS"/>
                <a:cs typeface="Trebuchet MS"/>
              </a:rPr>
              <a:t> </a:t>
            </a:r>
            <a:r>
              <a:rPr sz="2800" spc="-300" dirty="0">
                <a:latin typeface="Trebuchet MS"/>
                <a:cs typeface="Trebuchet MS"/>
              </a:rPr>
              <a:t>fall</a:t>
            </a:r>
            <a:r>
              <a:rPr sz="2800" spc="-295" dirty="0">
                <a:latin typeface="Trebuchet MS"/>
                <a:cs typeface="Trebuchet MS"/>
              </a:rPr>
              <a:t> </a:t>
            </a:r>
            <a:r>
              <a:rPr sz="2800" spc="-55" dirty="0">
                <a:latin typeface="Trebuchet MS"/>
                <a:cs typeface="Trebuchet MS"/>
              </a:rPr>
              <a:t>on</a:t>
            </a:r>
            <a:r>
              <a:rPr sz="2800" spc="-50" dirty="0">
                <a:latin typeface="Trebuchet MS"/>
                <a:cs typeface="Trebuchet MS"/>
              </a:rPr>
              <a:t> </a:t>
            </a:r>
            <a:r>
              <a:rPr sz="2800" spc="-190" dirty="0">
                <a:latin typeface="Trebuchet MS"/>
                <a:cs typeface="Trebuchet MS"/>
              </a:rPr>
              <a:t>the </a:t>
            </a:r>
            <a:r>
              <a:rPr sz="2800" spc="-185" dirty="0">
                <a:latin typeface="Trebuchet MS"/>
                <a:cs typeface="Trebuchet MS"/>
              </a:rPr>
              <a:t> </a:t>
            </a:r>
            <a:r>
              <a:rPr sz="2800" spc="-190" dirty="0">
                <a:latin typeface="Trebuchet MS"/>
                <a:cs typeface="Trebuchet MS"/>
              </a:rPr>
              <a:t>bas</a:t>
            </a:r>
            <a:r>
              <a:rPr sz="2800" spc="-200" dirty="0">
                <a:latin typeface="Trebuchet MS"/>
                <a:cs typeface="Trebuchet MS"/>
              </a:rPr>
              <a:t>e</a:t>
            </a:r>
            <a:r>
              <a:rPr sz="2800" spc="-145" dirty="0">
                <a:latin typeface="Trebuchet MS"/>
                <a:cs typeface="Trebuchet MS"/>
              </a:rPr>
              <a:t>-</a:t>
            </a:r>
            <a:r>
              <a:rPr sz="2800" spc="-170" dirty="0">
                <a:latin typeface="Trebuchet MS"/>
                <a:cs typeface="Trebuchet MS"/>
              </a:rPr>
              <a:t>emitter</a:t>
            </a:r>
            <a:r>
              <a:rPr sz="2800" spc="-105" dirty="0">
                <a:latin typeface="Trebuchet MS"/>
                <a:cs typeface="Trebuchet MS"/>
              </a:rPr>
              <a:t> </a:t>
            </a:r>
            <a:r>
              <a:rPr sz="2800" spc="-254" dirty="0">
                <a:latin typeface="Trebuchet MS"/>
                <a:cs typeface="Trebuchet MS"/>
              </a:rPr>
              <a:t>j</a:t>
            </a:r>
            <a:r>
              <a:rPr sz="2800" spc="-365" dirty="0">
                <a:latin typeface="Trebuchet MS"/>
                <a:cs typeface="Trebuchet MS"/>
              </a:rPr>
              <a:t>u</a:t>
            </a:r>
            <a:r>
              <a:rPr sz="2800" spc="-135" dirty="0">
                <a:latin typeface="Trebuchet MS"/>
                <a:cs typeface="Trebuchet MS"/>
              </a:rPr>
              <a:t>nctio</a:t>
            </a:r>
            <a:r>
              <a:rPr sz="2800" spc="-175" dirty="0">
                <a:latin typeface="Trebuchet MS"/>
                <a:cs typeface="Trebuchet MS"/>
              </a:rPr>
              <a:t>n</a:t>
            </a:r>
            <a:r>
              <a:rPr sz="2800" spc="-475" dirty="0">
                <a:latin typeface="Trebuchet MS"/>
                <a:cs typeface="Trebuchet MS"/>
              </a:rPr>
              <a:t>.</a:t>
            </a:r>
            <a:endParaRPr sz="2800" dirty="0">
              <a:latin typeface="Trebuchet MS"/>
              <a:cs typeface="Trebuchet MS"/>
            </a:endParaRPr>
          </a:p>
          <a:p>
            <a:pPr marL="295910" marR="5080" indent="-283845" algn="just">
              <a:lnSpc>
                <a:spcPct val="90000"/>
              </a:lnSpc>
              <a:spcBef>
                <a:spcPts val="600"/>
              </a:spcBef>
              <a:buClr>
                <a:srgbClr val="3891A7"/>
              </a:buClr>
              <a:buSzPct val="79687"/>
              <a:buFont typeface="Segoe UI Symbol"/>
              <a:buChar char="⚫"/>
              <a:tabLst>
                <a:tab pos="296545" algn="l"/>
              </a:tabLst>
            </a:pPr>
            <a:r>
              <a:rPr sz="2800" spc="20" dirty="0">
                <a:latin typeface="Trebuchet MS"/>
                <a:cs typeface="Trebuchet MS"/>
              </a:rPr>
              <a:t>At</a:t>
            </a:r>
            <a:r>
              <a:rPr sz="2800" spc="25" dirty="0">
                <a:latin typeface="Trebuchet MS"/>
                <a:cs typeface="Trebuchet MS"/>
              </a:rPr>
              <a:t> </a:t>
            </a:r>
            <a:r>
              <a:rPr sz="2800" spc="150" dirty="0">
                <a:latin typeface="Trebuchet MS"/>
                <a:cs typeface="Trebuchet MS"/>
              </a:rPr>
              <a:t>PN</a:t>
            </a:r>
            <a:r>
              <a:rPr sz="2800" spc="155" dirty="0">
                <a:latin typeface="Trebuchet MS"/>
                <a:cs typeface="Trebuchet MS"/>
              </a:rPr>
              <a:t> </a:t>
            </a:r>
            <a:r>
              <a:rPr sz="2800" spc="-190" dirty="0">
                <a:latin typeface="Trebuchet MS"/>
                <a:cs typeface="Trebuchet MS"/>
              </a:rPr>
              <a:t>junction</a:t>
            </a:r>
            <a:r>
              <a:rPr sz="2800" spc="585" dirty="0">
                <a:latin typeface="Trebuchet MS"/>
                <a:cs typeface="Trebuchet MS"/>
              </a:rPr>
              <a:t> </a:t>
            </a:r>
            <a:r>
              <a:rPr sz="2800" spc="-150" dirty="0">
                <a:latin typeface="Trebuchet MS"/>
                <a:cs typeface="Trebuchet MS"/>
              </a:rPr>
              <a:t>hole-electron</a:t>
            </a:r>
            <a:r>
              <a:rPr sz="2800" spc="-145" dirty="0">
                <a:latin typeface="Trebuchet MS"/>
                <a:cs typeface="Trebuchet MS"/>
              </a:rPr>
              <a:t> </a:t>
            </a:r>
            <a:r>
              <a:rPr sz="2800" spc="-155" dirty="0">
                <a:latin typeface="Trebuchet MS"/>
                <a:cs typeface="Trebuchet MS"/>
              </a:rPr>
              <a:t>pairs</a:t>
            </a:r>
            <a:r>
              <a:rPr sz="2800" spc="-150" dirty="0">
                <a:latin typeface="Trebuchet MS"/>
                <a:cs typeface="Trebuchet MS"/>
              </a:rPr>
              <a:t> </a:t>
            </a:r>
            <a:r>
              <a:rPr sz="2800" spc="-195" dirty="0">
                <a:latin typeface="Trebuchet MS"/>
                <a:cs typeface="Trebuchet MS"/>
              </a:rPr>
              <a:t>are </a:t>
            </a:r>
            <a:r>
              <a:rPr sz="2800" spc="-190" dirty="0">
                <a:latin typeface="Trebuchet MS"/>
                <a:cs typeface="Trebuchet MS"/>
              </a:rPr>
              <a:t> generated</a:t>
            </a:r>
            <a:r>
              <a:rPr sz="2800" spc="-185" dirty="0">
                <a:latin typeface="Trebuchet MS"/>
                <a:cs typeface="Trebuchet MS"/>
              </a:rPr>
              <a:t> </a:t>
            </a:r>
            <a:r>
              <a:rPr sz="2800" spc="-150" dirty="0">
                <a:latin typeface="Trebuchet MS"/>
                <a:cs typeface="Trebuchet MS"/>
              </a:rPr>
              <a:t>when </a:t>
            </a:r>
            <a:r>
              <a:rPr sz="2800" spc="-215" dirty="0">
                <a:latin typeface="Trebuchet MS"/>
                <a:cs typeface="Trebuchet MS"/>
              </a:rPr>
              <a:t>light</a:t>
            </a:r>
            <a:r>
              <a:rPr sz="2800" spc="530" dirty="0">
                <a:latin typeface="Trebuchet MS"/>
                <a:cs typeface="Trebuchet MS"/>
              </a:rPr>
              <a:t> </a:t>
            </a:r>
            <a:r>
              <a:rPr sz="2800" spc="-254" dirty="0">
                <a:latin typeface="Trebuchet MS"/>
                <a:cs typeface="Trebuchet MS"/>
              </a:rPr>
              <a:t>falls</a:t>
            </a:r>
            <a:r>
              <a:rPr sz="2800" spc="455" dirty="0">
                <a:latin typeface="Trebuchet MS"/>
                <a:cs typeface="Trebuchet MS"/>
              </a:rPr>
              <a:t> </a:t>
            </a:r>
            <a:r>
              <a:rPr sz="2800" spc="-55" dirty="0">
                <a:latin typeface="Trebuchet MS"/>
                <a:cs typeface="Trebuchet MS"/>
              </a:rPr>
              <a:t>on </a:t>
            </a:r>
            <a:r>
              <a:rPr sz="2800" spc="-190" dirty="0">
                <a:latin typeface="Trebuchet MS"/>
                <a:cs typeface="Trebuchet MS"/>
              </a:rPr>
              <a:t>the</a:t>
            </a:r>
            <a:r>
              <a:rPr sz="2800" spc="585" dirty="0">
                <a:latin typeface="Trebuchet MS"/>
                <a:cs typeface="Trebuchet MS"/>
              </a:rPr>
              <a:t> </a:t>
            </a:r>
            <a:r>
              <a:rPr sz="2800" spc="-220" dirty="0">
                <a:latin typeface="Trebuchet MS"/>
                <a:cs typeface="Trebuchet MS"/>
              </a:rPr>
              <a:t>junction, </a:t>
            </a:r>
            <a:r>
              <a:rPr sz="2800" spc="-215" dirty="0">
                <a:latin typeface="Trebuchet MS"/>
                <a:cs typeface="Trebuchet MS"/>
              </a:rPr>
              <a:t> </a:t>
            </a:r>
            <a:r>
              <a:rPr sz="2800" spc="-5" dirty="0">
                <a:latin typeface="Trebuchet MS"/>
                <a:cs typeface="Trebuchet MS"/>
              </a:rPr>
              <a:t>so </a:t>
            </a:r>
            <a:r>
              <a:rPr sz="2800" spc="-220" dirty="0">
                <a:latin typeface="Trebuchet MS"/>
                <a:cs typeface="Trebuchet MS"/>
              </a:rPr>
              <a:t>that </a:t>
            </a:r>
            <a:r>
              <a:rPr sz="2800" spc="-235" dirty="0">
                <a:latin typeface="Trebuchet MS"/>
                <a:cs typeface="Trebuchet MS"/>
              </a:rPr>
              <a:t>any </a:t>
            </a:r>
            <a:r>
              <a:rPr sz="2800" spc="-215" dirty="0">
                <a:latin typeface="Trebuchet MS"/>
                <a:cs typeface="Trebuchet MS"/>
              </a:rPr>
              <a:t>light </a:t>
            </a:r>
            <a:r>
              <a:rPr sz="2800" spc="-260" dirty="0">
                <a:latin typeface="Trebuchet MS"/>
                <a:cs typeface="Trebuchet MS"/>
              </a:rPr>
              <a:t>falling </a:t>
            </a:r>
            <a:r>
              <a:rPr sz="2800" spc="-60" dirty="0">
                <a:latin typeface="Trebuchet MS"/>
                <a:cs typeface="Trebuchet MS"/>
              </a:rPr>
              <a:t>on </a:t>
            </a:r>
            <a:r>
              <a:rPr sz="2800" spc="-190" dirty="0">
                <a:latin typeface="Trebuchet MS"/>
                <a:cs typeface="Trebuchet MS"/>
              </a:rPr>
              <a:t>the </a:t>
            </a:r>
            <a:r>
              <a:rPr sz="2800" spc="-180" dirty="0">
                <a:latin typeface="Trebuchet MS"/>
                <a:cs typeface="Trebuchet MS"/>
              </a:rPr>
              <a:t>base-emitter </a:t>
            </a:r>
            <a:r>
              <a:rPr sz="2800" spc="-175" dirty="0">
                <a:latin typeface="Trebuchet MS"/>
                <a:cs typeface="Trebuchet MS"/>
              </a:rPr>
              <a:t> </a:t>
            </a:r>
            <a:r>
              <a:rPr sz="2800" spc="-190" dirty="0">
                <a:latin typeface="Trebuchet MS"/>
                <a:cs typeface="Trebuchet MS"/>
              </a:rPr>
              <a:t>junction</a:t>
            </a:r>
            <a:r>
              <a:rPr sz="2800" spc="585" dirty="0">
                <a:latin typeface="Trebuchet MS"/>
                <a:cs typeface="Trebuchet MS"/>
              </a:rPr>
              <a:t> </a:t>
            </a:r>
            <a:r>
              <a:rPr sz="2800" spc="-120" dirty="0">
                <a:latin typeface="Trebuchet MS"/>
                <a:cs typeface="Trebuchet MS"/>
              </a:rPr>
              <a:t>produces</a:t>
            </a:r>
            <a:r>
              <a:rPr sz="2800" spc="-114" dirty="0">
                <a:latin typeface="Trebuchet MS"/>
                <a:cs typeface="Trebuchet MS"/>
              </a:rPr>
              <a:t> </a:t>
            </a:r>
            <a:r>
              <a:rPr sz="2800" spc="-315" dirty="0">
                <a:latin typeface="Trebuchet MS"/>
                <a:cs typeface="Trebuchet MS"/>
              </a:rPr>
              <a:t>a</a:t>
            </a:r>
            <a:r>
              <a:rPr sz="2800" spc="-310" dirty="0">
                <a:latin typeface="Trebuchet MS"/>
                <a:cs typeface="Trebuchet MS"/>
              </a:rPr>
              <a:t> </a:t>
            </a:r>
            <a:r>
              <a:rPr sz="2800" spc="-140" dirty="0">
                <a:latin typeface="Trebuchet MS"/>
                <a:cs typeface="Trebuchet MS"/>
              </a:rPr>
              <a:t>current</a:t>
            </a:r>
            <a:r>
              <a:rPr sz="2800" spc="-135" dirty="0">
                <a:latin typeface="Trebuchet MS"/>
                <a:cs typeface="Trebuchet MS"/>
              </a:rPr>
              <a:t> </a:t>
            </a:r>
            <a:r>
              <a:rPr sz="2800" spc="-160" dirty="0">
                <a:latin typeface="Trebuchet MS"/>
                <a:cs typeface="Trebuchet MS"/>
              </a:rPr>
              <a:t>which</a:t>
            </a:r>
            <a:r>
              <a:rPr sz="2800" spc="-155" dirty="0">
                <a:latin typeface="Trebuchet MS"/>
                <a:cs typeface="Trebuchet MS"/>
              </a:rPr>
              <a:t> </a:t>
            </a:r>
            <a:r>
              <a:rPr sz="2800" spc="-150" dirty="0">
                <a:latin typeface="Trebuchet MS"/>
                <a:cs typeface="Trebuchet MS"/>
              </a:rPr>
              <a:t>is </a:t>
            </a:r>
            <a:r>
              <a:rPr sz="2800" spc="-145" dirty="0">
                <a:latin typeface="Trebuchet MS"/>
                <a:cs typeface="Trebuchet MS"/>
              </a:rPr>
              <a:t> </a:t>
            </a:r>
            <a:r>
              <a:rPr sz="2800" spc="-235" dirty="0">
                <a:latin typeface="Trebuchet MS"/>
                <a:cs typeface="Trebuchet MS"/>
              </a:rPr>
              <a:t>amplified</a:t>
            </a:r>
            <a:r>
              <a:rPr sz="2800" spc="-229" dirty="0">
                <a:latin typeface="Trebuchet MS"/>
                <a:cs typeface="Trebuchet MS"/>
              </a:rPr>
              <a:t> </a:t>
            </a:r>
            <a:r>
              <a:rPr sz="2800" spc="-195" dirty="0">
                <a:latin typeface="Trebuchet MS"/>
                <a:cs typeface="Trebuchet MS"/>
              </a:rPr>
              <a:t>by</a:t>
            </a:r>
            <a:r>
              <a:rPr sz="2800" spc="-190" dirty="0">
                <a:latin typeface="Trebuchet MS"/>
                <a:cs typeface="Trebuchet MS"/>
              </a:rPr>
              <a:t> </a:t>
            </a:r>
            <a:r>
              <a:rPr sz="2800" spc="-114" dirty="0">
                <a:latin typeface="Trebuchet MS"/>
                <a:cs typeface="Trebuchet MS"/>
              </a:rPr>
              <a:t>transistor</a:t>
            </a:r>
            <a:r>
              <a:rPr sz="2800" spc="-110" dirty="0">
                <a:latin typeface="Trebuchet MS"/>
                <a:cs typeface="Trebuchet MS"/>
              </a:rPr>
              <a:t> </a:t>
            </a:r>
            <a:r>
              <a:rPr sz="2800" spc="-215" dirty="0">
                <a:latin typeface="Trebuchet MS"/>
                <a:cs typeface="Trebuchet MS"/>
              </a:rPr>
              <a:t>action,</a:t>
            </a:r>
            <a:r>
              <a:rPr sz="2800" spc="-210" dirty="0">
                <a:latin typeface="Trebuchet MS"/>
                <a:cs typeface="Trebuchet MS"/>
              </a:rPr>
              <a:t> </a:t>
            </a:r>
            <a:r>
              <a:rPr sz="2800" spc="-200" dirty="0">
                <a:latin typeface="Trebuchet MS"/>
                <a:cs typeface="Trebuchet MS"/>
              </a:rPr>
              <a:t>making</a:t>
            </a:r>
            <a:r>
              <a:rPr sz="2800" spc="-195" dirty="0">
                <a:latin typeface="Trebuchet MS"/>
                <a:cs typeface="Trebuchet MS"/>
              </a:rPr>
              <a:t> </a:t>
            </a:r>
            <a:r>
              <a:rPr sz="2800" spc="-190" dirty="0">
                <a:latin typeface="Trebuchet MS"/>
                <a:cs typeface="Trebuchet MS"/>
              </a:rPr>
              <a:t>the </a:t>
            </a:r>
            <a:r>
              <a:rPr sz="2800" spc="-185" dirty="0">
                <a:latin typeface="Trebuchet MS"/>
                <a:cs typeface="Trebuchet MS"/>
              </a:rPr>
              <a:t> d</a:t>
            </a:r>
            <a:r>
              <a:rPr sz="2800" spc="-235" dirty="0">
                <a:latin typeface="Trebuchet MS"/>
                <a:cs typeface="Trebuchet MS"/>
              </a:rPr>
              <a:t>e</a:t>
            </a:r>
            <a:r>
              <a:rPr sz="2800" spc="-195" dirty="0">
                <a:latin typeface="Trebuchet MS"/>
                <a:cs typeface="Trebuchet MS"/>
              </a:rPr>
              <a:t>vice</a:t>
            </a:r>
            <a:r>
              <a:rPr sz="2800" spc="-85" dirty="0">
                <a:latin typeface="Trebuchet MS"/>
                <a:cs typeface="Trebuchet MS"/>
              </a:rPr>
              <a:t> </a:t>
            </a:r>
            <a:r>
              <a:rPr sz="2800" spc="-110" dirty="0">
                <a:latin typeface="Trebuchet MS"/>
                <a:cs typeface="Trebuchet MS"/>
              </a:rPr>
              <a:t>i</a:t>
            </a:r>
            <a:r>
              <a:rPr sz="2800" spc="-160" dirty="0">
                <a:latin typeface="Trebuchet MS"/>
                <a:cs typeface="Trebuchet MS"/>
              </a:rPr>
              <a:t>s</a:t>
            </a:r>
            <a:r>
              <a:rPr sz="2800" spc="-75" dirty="0">
                <a:latin typeface="Trebuchet MS"/>
                <a:cs typeface="Trebuchet MS"/>
              </a:rPr>
              <a:t> </a:t>
            </a:r>
            <a:r>
              <a:rPr sz="2800" spc="-229" dirty="0">
                <a:latin typeface="Trebuchet MS"/>
                <a:cs typeface="Trebuchet MS"/>
              </a:rPr>
              <a:t>v</a:t>
            </a:r>
            <a:r>
              <a:rPr sz="2800" spc="-110" dirty="0">
                <a:latin typeface="Trebuchet MS"/>
                <a:cs typeface="Trebuchet MS"/>
              </a:rPr>
              <a:t>e</a:t>
            </a:r>
            <a:r>
              <a:rPr sz="2800" spc="15" dirty="0">
                <a:latin typeface="Trebuchet MS"/>
                <a:cs typeface="Trebuchet MS"/>
              </a:rPr>
              <a:t>r</a:t>
            </a:r>
            <a:r>
              <a:rPr sz="2800" spc="-175" dirty="0">
                <a:latin typeface="Trebuchet MS"/>
                <a:cs typeface="Trebuchet MS"/>
              </a:rPr>
              <a:t>y</a:t>
            </a:r>
            <a:r>
              <a:rPr sz="2800" spc="-100" dirty="0">
                <a:latin typeface="Trebuchet MS"/>
                <a:cs typeface="Trebuchet MS"/>
              </a:rPr>
              <a:t> </a:t>
            </a:r>
            <a:r>
              <a:rPr sz="2800" spc="-150" dirty="0">
                <a:latin typeface="Trebuchet MS"/>
                <a:cs typeface="Trebuchet MS"/>
              </a:rPr>
              <a:t>sens</a:t>
            </a:r>
            <a:r>
              <a:rPr sz="2800" spc="-80" dirty="0">
                <a:latin typeface="Trebuchet MS"/>
                <a:cs typeface="Trebuchet MS"/>
              </a:rPr>
              <a:t>i</a:t>
            </a:r>
            <a:r>
              <a:rPr sz="2800" spc="-170" dirty="0">
                <a:latin typeface="Trebuchet MS"/>
                <a:cs typeface="Trebuchet MS"/>
              </a:rPr>
              <a:t>ti</a:t>
            </a:r>
            <a:r>
              <a:rPr sz="2800" spc="-295" dirty="0">
                <a:latin typeface="Trebuchet MS"/>
                <a:cs typeface="Trebuchet MS"/>
              </a:rPr>
              <a:t>v</a:t>
            </a:r>
            <a:r>
              <a:rPr sz="2800" spc="-150" dirty="0">
                <a:latin typeface="Trebuchet MS"/>
                <a:cs typeface="Trebuchet MS"/>
              </a:rPr>
              <a:t>e</a:t>
            </a:r>
            <a:r>
              <a:rPr sz="2800" spc="-475" dirty="0">
                <a:latin typeface="Trebuchet MS"/>
                <a:cs typeface="Trebuchet MS"/>
              </a:rPr>
              <a:t>.</a:t>
            </a:r>
            <a:endParaRPr sz="2800" dirty="0">
              <a:latin typeface="Trebuchet MS"/>
              <a:cs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1082" y="0"/>
            <a:ext cx="9143365" cy="6858000"/>
            <a:chOff x="1082" y="0"/>
            <a:chExt cx="9143365" cy="6858000"/>
          </a:xfrm>
        </p:grpSpPr>
        <p:sp>
          <p:nvSpPr>
            <p:cNvPr id="4" name="object 4"/>
            <p:cNvSpPr/>
            <p:nvPr/>
          </p:nvSpPr>
          <p:spPr>
            <a:xfrm>
              <a:off x="2669" y="3175"/>
              <a:ext cx="819785" cy="819150"/>
            </a:xfrm>
            <a:custGeom>
              <a:avLst/>
              <a:gdLst/>
              <a:ahLst/>
              <a:cxnLst/>
              <a:rect l="l" t="t" r="r" b="b"/>
              <a:pathLst>
                <a:path w="819785" h="819150">
                  <a:moveTo>
                    <a:pt x="819655" y="0"/>
                  </a:moveTo>
                  <a:lnTo>
                    <a:pt x="505" y="0"/>
                  </a:lnTo>
                  <a:lnTo>
                    <a:pt x="0" y="819150"/>
                  </a:lnTo>
                  <a:lnTo>
                    <a:pt x="48636" y="817759"/>
                  </a:lnTo>
                  <a:lnTo>
                    <a:pt x="96034" y="813638"/>
                  </a:lnTo>
                  <a:lnTo>
                    <a:pt x="142623" y="806864"/>
                  </a:lnTo>
                  <a:lnTo>
                    <a:pt x="188327" y="797514"/>
                  </a:lnTo>
                  <a:lnTo>
                    <a:pt x="233067" y="785664"/>
                  </a:lnTo>
                  <a:lnTo>
                    <a:pt x="276768" y="771391"/>
                  </a:lnTo>
                  <a:lnTo>
                    <a:pt x="319353" y="754772"/>
                  </a:lnTo>
                  <a:lnTo>
                    <a:pt x="360744" y="735885"/>
                  </a:lnTo>
                  <a:lnTo>
                    <a:pt x="400865" y="714805"/>
                  </a:lnTo>
                  <a:lnTo>
                    <a:pt x="439639" y="691610"/>
                  </a:lnTo>
                  <a:lnTo>
                    <a:pt x="476990" y="666377"/>
                  </a:lnTo>
                  <a:lnTo>
                    <a:pt x="512839" y="639182"/>
                  </a:lnTo>
                  <a:lnTo>
                    <a:pt x="547112" y="610102"/>
                  </a:lnTo>
                  <a:lnTo>
                    <a:pt x="579730" y="579215"/>
                  </a:lnTo>
                  <a:lnTo>
                    <a:pt x="610616" y="546596"/>
                  </a:lnTo>
                  <a:lnTo>
                    <a:pt x="639695" y="512323"/>
                  </a:lnTo>
                  <a:lnTo>
                    <a:pt x="666889" y="476473"/>
                  </a:lnTo>
                  <a:lnTo>
                    <a:pt x="692122" y="439123"/>
                  </a:lnTo>
                  <a:lnTo>
                    <a:pt x="715316" y="400349"/>
                  </a:lnTo>
                  <a:lnTo>
                    <a:pt x="736395" y="360228"/>
                  </a:lnTo>
                  <a:lnTo>
                    <a:pt x="755281" y="318837"/>
                  </a:lnTo>
                  <a:lnTo>
                    <a:pt x="771899" y="276253"/>
                  </a:lnTo>
                  <a:lnTo>
                    <a:pt x="786171" y="232553"/>
                  </a:lnTo>
                  <a:lnTo>
                    <a:pt x="798020" y="187814"/>
                  </a:lnTo>
                  <a:lnTo>
                    <a:pt x="807370" y="142112"/>
                  </a:lnTo>
                  <a:lnTo>
                    <a:pt x="814144" y="95524"/>
                  </a:lnTo>
                  <a:lnTo>
                    <a:pt x="818264" y="48128"/>
                  </a:lnTo>
                  <a:lnTo>
                    <a:pt x="819655" y="0"/>
                  </a:lnTo>
                  <a:close/>
                </a:path>
              </a:pathLst>
            </a:custGeom>
            <a:solidFill>
              <a:srgbClr val="FDF9F4">
                <a:alpha val="32940"/>
              </a:srgbClr>
            </a:solidFill>
          </p:spPr>
          <p:txBody>
            <a:bodyPr wrap="square" lIns="0" tIns="0" rIns="0" bIns="0" rtlCol="0"/>
            <a:lstStyle/>
            <a:p>
              <a:endParaRPr/>
            </a:p>
          </p:txBody>
        </p:sp>
        <p:sp>
          <p:nvSpPr>
            <p:cNvPr id="5" name="object 5"/>
            <p:cNvSpPr/>
            <p:nvPr/>
          </p:nvSpPr>
          <p:spPr>
            <a:xfrm>
              <a:off x="2669" y="3175"/>
              <a:ext cx="819785" cy="819150"/>
            </a:xfrm>
            <a:custGeom>
              <a:avLst/>
              <a:gdLst/>
              <a:ahLst/>
              <a:cxnLst/>
              <a:rect l="l" t="t" r="r" b="b"/>
              <a:pathLst>
                <a:path w="819785" h="819150">
                  <a:moveTo>
                    <a:pt x="819655" y="0"/>
                  </a:moveTo>
                  <a:lnTo>
                    <a:pt x="818264" y="48128"/>
                  </a:lnTo>
                  <a:lnTo>
                    <a:pt x="814144" y="95524"/>
                  </a:lnTo>
                  <a:lnTo>
                    <a:pt x="807370" y="142112"/>
                  </a:lnTo>
                  <a:lnTo>
                    <a:pt x="798020" y="187814"/>
                  </a:lnTo>
                  <a:lnTo>
                    <a:pt x="786171" y="232553"/>
                  </a:lnTo>
                  <a:lnTo>
                    <a:pt x="771899" y="276253"/>
                  </a:lnTo>
                  <a:lnTo>
                    <a:pt x="755281" y="318837"/>
                  </a:lnTo>
                  <a:lnTo>
                    <a:pt x="736395" y="360228"/>
                  </a:lnTo>
                  <a:lnTo>
                    <a:pt x="715316" y="400349"/>
                  </a:lnTo>
                  <a:lnTo>
                    <a:pt x="692122" y="439123"/>
                  </a:lnTo>
                  <a:lnTo>
                    <a:pt x="666889" y="476473"/>
                  </a:lnTo>
                  <a:lnTo>
                    <a:pt x="639695" y="512323"/>
                  </a:lnTo>
                  <a:lnTo>
                    <a:pt x="610616" y="546596"/>
                  </a:lnTo>
                  <a:lnTo>
                    <a:pt x="579730" y="579215"/>
                  </a:lnTo>
                  <a:lnTo>
                    <a:pt x="547112" y="610102"/>
                  </a:lnTo>
                  <a:lnTo>
                    <a:pt x="512839" y="639182"/>
                  </a:lnTo>
                  <a:lnTo>
                    <a:pt x="476990" y="666377"/>
                  </a:lnTo>
                  <a:lnTo>
                    <a:pt x="439639" y="691610"/>
                  </a:lnTo>
                  <a:lnTo>
                    <a:pt x="400865" y="714805"/>
                  </a:lnTo>
                  <a:lnTo>
                    <a:pt x="360744" y="735885"/>
                  </a:lnTo>
                  <a:lnTo>
                    <a:pt x="319353" y="754772"/>
                  </a:lnTo>
                  <a:lnTo>
                    <a:pt x="276768" y="771391"/>
                  </a:lnTo>
                  <a:lnTo>
                    <a:pt x="233067" y="785664"/>
                  </a:lnTo>
                  <a:lnTo>
                    <a:pt x="188327" y="797514"/>
                  </a:lnTo>
                  <a:lnTo>
                    <a:pt x="142623" y="806864"/>
                  </a:lnTo>
                  <a:lnTo>
                    <a:pt x="96034" y="813638"/>
                  </a:lnTo>
                  <a:lnTo>
                    <a:pt x="48636" y="817759"/>
                  </a:lnTo>
                  <a:lnTo>
                    <a:pt x="505" y="819150"/>
                  </a:lnTo>
                  <a:lnTo>
                    <a:pt x="336" y="819150"/>
                  </a:lnTo>
                  <a:lnTo>
                    <a:pt x="168" y="819150"/>
                  </a:lnTo>
                  <a:lnTo>
                    <a:pt x="0" y="819150"/>
                  </a:lnTo>
                  <a:lnTo>
                    <a:pt x="505" y="0"/>
                  </a:lnTo>
                  <a:lnTo>
                    <a:pt x="819655" y="0"/>
                  </a:lnTo>
                  <a:close/>
                </a:path>
              </a:pathLst>
            </a:custGeom>
            <a:ln w="3175">
              <a:solidFill>
                <a:srgbClr val="D2C39E"/>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26492" y="4571"/>
              <a:ext cx="1786127" cy="1786127"/>
            </a:xfrm>
            <a:prstGeom prst="rect">
              <a:avLst/>
            </a:prstGeom>
          </p:spPr>
        </p:pic>
        <p:sp>
          <p:nvSpPr>
            <p:cNvPr id="7" name="object 7"/>
            <p:cNvSpPr/>
            <p:nvPr/>
          </p:nvSpPr>
          <p:spPr>
            <a:xfrm>
              <a:off x="168275" y="20700"/>
              <a:ext cx="1703705" cy="1703705"/>
            </a:xfrm>
            <a:custGeom>
              <a:avLst/>
              <a:gdLst/>
              <a:ahLst/>
              <a:cxnLst/>
              <a:rect l="l" t="t" r="r" b="b"/>
              <a:pathLst>
                <a:path w="1703705" h="1703705">
                  <a:moveTo>
                    <a:pt x="0" y="851662"/>
                  </a:moveTo>
                  <a:lnTo>
                    <a:pt x="1348" y="803329"/>
                  </a:lnTo>
                  <a:lnTo>
                    <a:pt x="5345" y="755704"/>
                  </a:lnTo>
                  <a:lnTo>
                    <a:pt x="11918" y="708858"/>
                  </a:lnTo>
                  <a:lnTo>
                    <a:pt x="20996" y="662865"/>
                  </a:lnTo>
                  <a:lnTo>
                    <a:pt x="32507" y="617795"/>
                  </a:lnTo>
                  <a:lnTo>
                    <a:pt x="46379" y="573720"/>
                  </a:lnTo>
                  <a:lnTo>
                    <a:pt x="62541" y="530713"/>
                  </a:lnTo>
                  <a:lnTo>
                    <a:pt x="80919" y="488844"/>
                  </a:lnTo>
                  <a:lnTo>
                    <a:pt x="101442" y="448187"/>
                  </a:lnTo>
                  <a:lnTo>
                    <a:pt x="124039" y="408812"/>
                  </a:lnTo>
                  <a:lnTo>
                    <a:pt x="148638" y="370792"/>
                  </a:lnTo>
                  <a:lnTo>
                    <a:pt x="175166" y="334199"/>
                  </a:lnTo>
                  <a:lnTo>
                    <a:pt x="203552" y="299104"/>
                  </a:lnTo>
                  <a:lnTo>
                    <a:pt x="233723" y="265579"/>
                  </a:lnTo>
                  <a:lnTo>
                    <a:pt x="265609" y="233696"/>
                  </a:lnTo>
                  <a:lnTo>
                    <a:pt x="299136" y="203527"/>
                  </a:lnTo>
                  <a:lnTo>
                    <a:pt x="334233" y="175144"/>
                  </a:lnTo>
                  <a:lnTo>
                    <a:pt x="370829" y="148619"/>
                  </a:lnTo>
                  <a:lnTo>
                    <a:pt x="408851" y="124023"/>
                  </a:lnTo>
                  <a:lnTo>
                    <a:pt x="448227" y="101429"/>
                  </a:lnTo>
                  <a:lnTo>
                    <a:pt x="488886" y="80908"/>
                  </a:lnTo>
                  <a:lnTo>
                    <a:pt x="530756" y="62532"/>
                  </a:lnTo>
                  <a:lnTo>
                    <a:pt x="573764" y="46373"/>
                  </a:lnTo>
                  <a:lnTo>
                    <a:pt x="617839" y="32502"/>
                  </a:lnTo>
                  <a:lnTo>
                    <a:pt x="662909" y="20993"/>
                  </a:lnTo>
                  <a:lnTo>
                    <a:pt x="708902" y="11916"/>
                  </a:lnTo>
                  <a:lnTo>
                    <a:pt x="755746" y="5344"/>
                  </a:lnTo>
                  <a:lnTo>
                    <a:pt x="803369" y="1348"/>
                  </a:lnTo>
                  <a:lnTo>
                    <a:pt x="851700" y="0"/>
                  </a:lnTo>
                  <a:lnTo>
                    <a:pt x="900029" y="1348"/>
                  </a:lnTo>
                  <a:lnTo>
                    <a:pt x="947652" y="5344"/>
                  </a:lnTo>
                  <a:lnTo>
                    <a:pt x="994496" y="11916"/>
                  </a:lnTo>
                  <a:lnTo>
                    <a:pt x="1040489" y="20993"/>
                  </a:lnTo>
                  <a:lnTo>
                    <a:pt x="1085560" y="32502"/>
                  </a:lnTo>
                  <a:lnTo>
                    <a:pt x="1129636" y="46373"/>
                  </a:lnTo>
                  <a:lnTo>
                    <a:pt x="1172646" y="62532"/>
                  </a:lnTo>
                  <a:lnTo>
                    <a:pt x="1214517" y="80908"/>
                  </a:lnTo>
                  <a:lnTo>
                    <a:pt x="1255178" y="101429"/>
                  </a:lnTo>
                  <a:lnTo>
                    <a:pt x="1294557" y="124023"/>
                  </a:lnTo>
                  <a:lnTo>
                    <a:pt x="1332581" y="148619"/>
                  </a:lnTo>
                  <a:lnTo>
                    <a:pt x="1369179" y="175144"/>
                  </a:lnTo>
                  <a:lnTo>
                    <a:pt x="1404280" y="203527"/>
                  </a:lnTo>
                  <a:lnTo>
                    <a:pt x="1437810" y="233696"/>
                  </a:lnTo>
                  <a:lnTo>
                    <a:pt x="1469698" y="265579"/>
                  </a:lnTo>
                  <a:lnTo>
                    <a:pt x="1499873" y="299104"/>
                  </a:lnTo>
                  <a:lnTo>
                    <a:pt x="1528261" y="334199"/>
                  </a:lnTo>
                  <a:lnTo>
                    <a:pt x="1554792" y="370792"/>
                  </a:lnTo>
                  <a:lnTo>
                    <a:pt x="1579394" y="408812"/>
                  </a:lnTo>
                  <a:lnTo>
                    <a:pt x="1601993" y="448187"/>
                  </a:lnTo>
                  <a:lnTo>
                    <a:pt x="1622520" y="488844"/>
                  </a:lnTo>
                  <a:lnTo>
                    <a:pt x="1640900" y="530713"/>
                  </a:lnTo>
                  <a:lnTo>
                    <a:pt x="1657064" y="573720"/>
                  </a:lnTo>
                  <a:lnTo>
                    <a:pt x="1670938" y="617795"/>
                  </a:lnTo>
                  <a:lnTo>
                    <a:pt x="1682450" y="662865"/>
                  </a:lnTo>
                  <a:lnTo>
                    <a:pt x="1691530" y="708858"/>
                  </a:lnTo>
                  <a:lnTo>
                    <a:pt x="1698105" y="755704"/>
                  </a:lnTo>
                  <a:lnTo>
                    <a:pt x="1702102" y="803329"/>
                  </a:lnTo>
                  <a:lnTo>
                    <a:pt x="1703451" y="851662"/>
                  </a:lnTo>
                  <a:lnTo>
                    <a:pt x="1702102" y="899994"/>
                  </a:lnTo>
                  <a:lnTo>
                    <a:pt x="1698105" y="947619"/>
                  </a:lnTo>
                  <a:lnTo>
                    <a:pt x="1691530" y="994465"/>
                  </a:lnTo>
                  <a:lnTo>
                    <a:pt x="1682450" y="1040458"/>
                  </a:lnTo>
                  <a:lnTo>
                    <a:pt x="1670938" y="1085528"/>
                  </a:lnTo>
                  <a:lnTo>
                    <a:pt x="1657064" y="1129603"/>
                  </a:lnTo>
                  <a:lnTo>
                    <a:pt x="1640900" y="1172610"/>
                  </a:lnTo>
                  <a:lnTo>
                    <a:pt x="1622520" y="1214479"/>
                  </a:lnTo>
                  <a:lnTo>
                    <a:pt x="1601993" y="1255136"/>
                  </a:lnTo>
                  <a:lnTo>
                    <a:pt x="1579394" y="1294511"/>
                  </a:lnTo>
                  <a:lnTo>
                    <a:pt x="1554792" y="1332531"/>
                  </a:lnTo>
                  <a:lnTo>
                    <a:pt x="1528261" y="1369124"/>
                  </a:lnTo>
                  <a:lnTo>
                    <a:pt x="1499873" y="1404219"/>
                  </a:lnTo>
                  <a:lnTo>
                    <a:pt x="1469698" y="1437744"/>
                  </a:lnTo>
                  <a:lnTo>
                    <a:pt x="1437810" y="1469627"/>
                  </a:lnTo>
                  <a:lnTo>
                    <a:pt x="1404280" y="1499796"/>
                  </a:lnTo>
                  <a:lnTo>
                    <a:pt x="1369179" y="1528179"/>
                  </a:lnTo>
                  <a:lnTo>
                    <a:pt x="1332581" y="1554704"/>
                  </a:lnTo>
                  <a:lnTo>
                    <a:pt x="1294557" y="1579300"/>
                  </a:lnTo>
                  <a:lnTo>
                    <a:pt x="1255178" y="1601894"/>
                  </a:lnTo>
                  <a:lnTo>
                    <a:pt x="1214517" y="1622415"/>
                  </a:lnTo>
                  <a:lnTo>
                    <a:pt x="1172646" y="1640791"/>
                  </a:lnTo>
                  <a:lnTo>
                    <a:pt x="1129636" y="1656950"/>
                  </a:lnTo>
                  <a:lnTo>
                    <a:pt x="1085560" y="1670821"/>
                  </a:lnTo>
                  <a:lnTo>
                    <a:pt x="1040489" y="1682330"/>
                  </a:lnTo>
                  <a:lnTo>
                    <a:pt x="994496" y="1691407"/>
                  </a:lnTo>
                  <a:lnTo>
                    <a:pt x="947652" y="1697979"/>
                  </a:lnTo>
                  <a:lnTo>
                    <a:pt x="900029" y="1701975"/>
                  </a:lnTo>
                  <a:lnTo>
                    <a:pt x="851700" y="1703324"/>
                  </a:lnTo>
                  <a:lnTo>
                    <a:pt x="803369" y="1701975"/>
                  </a:lnTo>
                  <a:lnTo>
                    <a:pt x="755746" y="1697979"/>
                  </a:lnTo>
                  <a:lnTo>
                    <a:pt x="708902" y="1691407"/>
                  </a:lnTo>
                  <a:lnTo>
                    <a:pt x="662909" y="1682330"/>
                  </a:lnTo>
                  <a:lnTo>
                    <a:pt x="617839" y="1670821"/>
                  </a:lnTo>
                  <a:lnTo>
                    <a:pt x="573764" y="1656950"/>
                  </a:lnTo>
                  <a:lnTo>
                    <a:pt x="530756" y="1640791"/>
                  </a:lnTo>
                  <a:lnTo>
                    <a:pt x="488886" y="1622415"/>
                  </a:lnTo>
                  <a:lnTo>
                    <a:pt x="448227" y="1601894"/>
                  </a:lnTo>
                  <a:lnTo>
                    <a:pt x="408851" y="1579300"/>
                  </a:lnTo>
                  <a:lnTo>
                    <a:pt x="370829" y="1554704"/>
                  </a:lnTo>
                  <a:lnTo>
                    <a:pt x="334233" y="1528179"/>
                  </a:lnTo>
                  <a:lnTo>
                    <a:pt x="299136" y="1499796"/>
                  </a:lnTo>
                  <a:lnTo>
                    <a:pt x="265609" y="1469627"/>
                  </a:lnTo>
                  <a:lnTo>
                    <a:pt x="233723" y="1437744"/>
                  </a:lnTo>
                  <a:lnTo>
                    <a:pt x="203552" y="1404219"/>
                  </a:lnTo>
                  <a:lnTo>
                    <a:pt x="175166" y="1369124"/>
                  </a:lnTo>
                  <a:lnTo>
                    <a:pt x="148638" y="1332531"/>
                  </a:lnTo>
                  <a:lnTo>
                    <a:pt x="124039" y="1294511"/>
                  </a:lnTo>
                  <a:lnTo>
                    <a:pt x="101442" y="1255136"/>
                  </a:lnTo>
                  <a:lnTo>
                    <a:pt x="80919" y="1214479"/>
                  </a:lnTo>
                  <a:lnTo>
                    <a:pt x="62541" y="1172610"/>
                  </a:lnTo>
                  <a:lnTo>
                    <a:pt x="46379" y="1129603"/>
                  </a:lnTo>
                  <a:lnTo>
                    <a:pt x="32507" y="1085528"/>
                  </a:lnTo>
                  <a:lnTo>
                    <a:pt x="20996" y="1040458"/>
                  </a:lnTo>
                  <a:lnTo>
                    <a:pt x="11918" y="994465"/>
                  </a:lnTo>
                  <a:lnTo>
                    <a:pt x="5345" y="947619"/>
                  </a:lnTo>
                  <a:lnTo>
                    <a:pt x="1348" y="899994"/>
                  </a:lnTo>
                  <a:lnTo>
                    <a:pt x="0" y="851662"/>
                  </a:lnTo>
                  <a:close/>
                </a:path>
              </a:pathLst>
            </a:custGeom>
            <a:ln w="27305">
              <a:solidFill>
                <a:srgbClr val="FFF6DB"/>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72211" y="1045464"/>
              <a:ext cx="1155192" cy="1150619"/>
            </a:xfrm>
            <a:prstGeom prst="rect">
              <a:avLst/>
            </a:prstGeom>
          </p:spPr>
        </p:pic>
        <p:pic>
          <p:nvPicPr>
            <p:cNvPr id="9" name="object 9"/>
            <p:cNvPicPr/>
            <p:nvPr/>
          </p:nvPicPr>
          <p:blipFill>
            <a:blip r:embed="rId5" cstate="print"/>
            <a:stretch>
              <a:fillRect/>
            </a:stretch>
          </p:blipFill>
          <p:spPr>
            <a:xfrm>
              <a:off x="187319" y="1050633"/>
              <a:ext cx="1116813" cy="1111476"/>
            </a:xfrm>
            <a:prstGeom prst="rect">
              <a:avLst/>
            </a:prstGeom>
          </p:spPr>
        </p:pic>
        <p:sp>
          <p:nvSpPr>
            <p:cNvPr id="10" name="object 10"/>
            <p:cNvSpPr/>
            <p:nvPr/>
          </p:nvSpPr>
          <p:spPr>
            <a:xfrm>
              <a:off x="187319" y="1050633"/>
              <a:ext cx="1116965" cy="1111885"/>
            </a:xfrm>
            <a:custGeom>
              <a:avLst/>
              <a:gdLst/>
              <a:ahLst/>
              <a:cxnLst/>
              <a:rect l="l" t="t" r="r" b="b"/>
              <a:pathLst>
                <a:path w="1116965" h="1111885">
                  <a:moveTo>
                    <a:pt x="118496" y="204634"/>
                  </a:moveTo>
                  <a:lnTo>
                    <a:pt x="149785" y="168741"/>
                  </a:lnTo>
                  <a:lnTo>
                    <a:pt x="183515" y="136234"/>
                  </a:lnTo>
                  <a:lnTo>
                    <a:pt x="219451" y="107137"/>
                  </a:lnTo>
                  <a:lnTo>
                    <a:pt x="257356" y="81474"/>
                  </a:lnTo>
                  <a:lnTo>
                    <a:pt x="296996" y="59270"/>
                  </a:lnTo>
                  <a:lnTo>
                    <a:pt x="338135" y="40547"/>
                  </a:lnTo>
                  <a:lnTo>
                    <a:pt x="380538" y="25331"/>
                  </a:lnTo>
                  <a:lnTo>
                    <a:pt x="423971" y="13644"/>
                  </a:lnTo>
                  <a:lnTo>
                    <a:pt x="468196" y="5510"/>
                  </a:lnTo>
                  <a:lnTo>
                    <a:pt x="512980" y="954"/>
                  </a:lnTo>
                  <a:lnTo>
                    <a:pt x="558087" y="0"/>
                  </a:lnTo>
                  <a:lnTo>
                    <a:pt x="603281" y="2670"/>
                  </a:lnTo>
                  <a:lnTo>
                    <a:pt x="648327" y="8990"/>
                  </a:lnTo>
                  <a:lnTo>
                    <a:pt x="692991" y="18983"/>
                  </a:lnTo>
                  <a:lnTo>
                    <a:pt x="737036" y="32672"/>
                  </a:lnTo>
                  <a:lnTo>
                    <a:pt x="780227" y="50083"/>
                  </a:lnTo>
                  <a:lnTo>
                    <a:pt x="822330" y="71238"/>
                  </a:lnTo>
                  <a:lnTo>
                    <a:pt x="863108" y="96162"/>
                  </a:lnTo>
                  <a:lnTo>
                    <a:pt x="902327" y="124878"/>
                  </a:lnTo>
                  <a:lnTo>
                    <a:pt x="939023" y="156757"/>
                  </a:lnTo>
                  <a:lnTo>
                    <a:pt x="972365" y="190998"/>
                  </a:lnTo>
                  <a:lnTo>
                    <a:pt x="1002325" y="227366"/>
                  </a:lnTo>
                  <a:lnTo>
                    <a:pt x="1028874" y="265625"/>
                  </a:lnTo>
                  <a:lnTo>
                    <a:pt x="1051985" y="305541"/>
                  </a:lnTo>
                  <a:lnTo>
                    <a:pt x="1071626" y="346879"/>
                  </a:lnTo>
                  <a:lnTo>
                    <a:pt x="1087772" y="389404"/>
                  </a:lnTo>
                  <a:lnTo>
                    <a:pt x="1100392" y="432881"/>
                  </a:lnTo>
                  <a:lnTo>
                    <a:pt x="1109458" y="477076"/>
                  </a:lnTo>
                  <a:lnTo>
                    <a:pt x="1114941" y="521754"/>
                  </a:lnTo>
                  <a:lnTo>
                    <a:pt x="1116813" y="566679"/>
                  </a:lnTo>
                  <a:lnTo>
                    <a:pt x="1115044" y="611617"/>
                  </a:lnTo>
                  <a:lnTo>
                    <a:pt x="1109608" y="656333"/>
                  </a:lnTo>
                  <a:lnTo>
                    <a:pt x="1100473" y="700593"/>
                  </a:lnTo>
                  <a:lnTo>
                    <a:pt x="1087613" y="744160"/>
                  </a:lnTo>
                  <a:lnTo>
                    <a:pt x="1070998" y="786801"/>
                  </a:lnTo>
                  <a:lnTo>
                    <a:pt x="1050600" y="828281"/>
                  </a:lnTo>
                  <a:lnTo>
                    <a:pt x="1026390" y="868365"/>
                  </a:lnTo>
                  <a:lnTo>
                    <a:pt x="998339" y="906817"/>
                  </a:lnTo>
                  <a:lnTo>
                    <a:pt x="967050" y="942710"/>
                  </a:lnTo>
                  <a:lnTo>
                    <a:pt x="933320" y="975218"/>
                  </a:lnTo>
                  <a:lnTo>
                    <a:pt x="897385" y="1004315"/>
                  </a:lnTo>
                  <a:lnTo>
                    <a:pt x="859481" y="1029978"/>
                  </a:lnTo>
                  <a:lnTo>
                    <a:pt x="819841" y="1052184"/>
                  </a:lnTo>
                  <a:lnTo>
                    <a:pt x="778703" y="1070908"/>
                  </a:lnTo>
                  <a:lnTo>
                    <a:pt x="736300" y="1086127"/>
                  </a:lnTo>
                  <a:lnTo>
                    <a:pt x="692869" y="1097817"/>
                  </a:lnTo>
                  <a:lnTo>
                    <a:pt x="648644" y="1105954"/>
                  </a:lnTo>
                  <a:lnTo>
                    <a:pt x="603860" y="1110515"/>
                  </a:lnTo>
                  <a:lnTo>
                    <a:pt x="558754" y="1111476"/>
                  </a:lnTo>
                  <a:lnTo>
                    <a:pt x="513560" y="1108813"/>
                  </a:lnTo>
                  <a:lnTo>
                    <a:pt x="468514" y="1102502"/>
                  </a:lnTo>
                  <a:lnTo>
                    <a:pt x="423850" y="1092519"/>
                  </a:lnTo>
                  <a:lnTo>
                    <a:pt x="379804" y="1078841"/>
                  </a:lnTo>
                  <a:lnTo>
                    <a:pt x="336612" y="1061444"/>
                  </a:lnTo>
                  <a:lnTo>
                    <a:pt x="294508" y="1040304"/>
                  </a:lnTo>
                  <a:lnTo>
                    <a:pt x="253729" y="1015397"/>
                  </a:lnTo>
                  <a:lnTo>
                    <a:pt x="214508" y="986700"/>
                  </a:lnTo>
                  <a:lnTo>
                    <a:pt x="177812" y="954821"/>
                  </a:lnTo>
                  <a:lnTo>
                    <a:pt x="144469" y="920580"/>
                  </a:lnTo>
                  <a:lnTo>
                    <a:pt x="114507" y="884212"/>
                  </a:lnTo>
                  <a:lnTo>
                    <a:pt x="87955" y="845952"/>
                  </a:lnTo>
                  <a:lnTo>
                    <a:pt x="64842" y="806035"/>
                  </a:lnTo>
                  <a:lnTo>
                    <a:pt x="45198" y="764695"/>
                  </a:lnTo>
                  <a:lnTo>
                    <a:pt x="29049" y="722168"/>
                  </a:lnTo>
                  <a:lnTo>
                    <a:pt x="16427" y="678687"/>
                  </a:lnTo>
                  <a:lnTo>
                    <a:pt x="7358" y="634488"/>
                  </a:lnTo>
                  <a:lnTo>
                    <a:pt x="1873" y="589806"/>
                  </a:lnTo>
                  <a:lnTo>
                    <a:pt x="0" y="544874"/>
                  </a:lnTo>
                  <a:lnTo>
                    <a:pt x="1767" y="499929"/>
                  </a:lnTo>
                  <a:lnTo>
                    <a:pt x="7203" y="455204"/>
                  </a:lnTo>
                  <a:lnTo>
                    <a:pt x="16338" y="410935"/>
                  </a:lnTo>
                  <a:lnTo>
                    <a:pt x="29200" y="367355"/>
                  </a:lnTo>
                  <a:lnTo>
                    <a:pt x="45818" y="324701"/>
                  </a:lnTo>
                  <a:lnTo>
                    <a:pt x="66221" y="283206"/>
                  </a:lnTo>
                  <a:lnTo>
                    <a:pt x="90437" y="243105"/>
                  </a:lnTo>
                  <a:lnTo>
                    <a:pt x="118496" y="204634"/>
                  </a:lnTo>
                </a:path>
                <a:path w="1116965" h="1111885">
                  <a:moveTo>
                    <a:pt x="220477" y="286041"/>
                  </a:moveTo>
                  <a:lnTo>
                    <a:pt x="193856" y="323455"/>
                  </a:lnTo>
                  <a:lnTo>
                    <a:pt x="171955" y="362810"/>
                  </a:lnTo>
                  <a:lnTo>
                    <a:pt x="154729" y="403741"/>
                  </a:lnTo>
                  <a:lnTo>
                    <a:pt x="142131" y="445881"/>
                  </a:lnTo>
                  <a:lnTo>
                    <a:pt x="134116" y="488865"/>
                  </a:lnTo>
                  <a:lnTo>
                    <a:pt x="130638" y="532328"/>
                  </a:lnTo>
                  <a:lnTo>
                    <a:pt x="131651" y="575903"/>
                  </a:lnTo>
                  <a:lnTo>
                    <a:pt x="137108" y="619227"/>
                  </a:lnTo>
                  <a:lnTo>
                    <a:pt x="146964" y="661933"/>
                  </a:lnTo>
                  <a:lnTo>
                    <a:pt x="161173" y="703655"/>
                  </a:lnTo>
                  <a:lnTo>
                    <a:pt x="179689" y="744028"/>
                  </a:lnTo>
                  <a:lnTo>
                    <a:pt x="202465" y="782686"/>
                  </a:lnTo>
                  <a:lnTo>
                    <a:pt x="229457" y="819265"/>
                  </a:lnTo>
                  <a:lnTo>
                    <a:pt x="260618" y="853397"/>
                  </a:lnTo>
                  <a:lnTo>
                    <a:pt x="295902" y="884719"/>
                  </a:lnTo>
                  <a:lnTo>
                    <a:pt x="334265" y="912179"/>
                  </a:lnTo>
                  <a:lnTo>
                    <a:pt x="374453" y="934995"/>
                  </a:lnTo>
                  <a:lnTo>
                    <a:pt x="416101" y="953204"/>
                  </a:lnTo>
                  <a:lnTo>
                    <a:pt x="458841" y="966841"/>
                  </a:lnTo>
                  <a:lnTo>
                    <a:pt x="502308" y="975943"/>
                  </a:lnTo>
                  <a:lnTo>
                    <a:pt x="546136" y="980546"/>
                  </a:lnTo>
                  <a:lnTo>
                    <a:pt x="589957" y="980687"/>
                  </a:lnTo>
                  <a:lnTo>
                    <a:pt x="633406" y="976403"/>
                  </a:lnTo>
                  <a:lnTo>
                    <a:pt x="676117" y="967728"/>
                  </a:lnTo>
                  <a:lnTo>
                    <a:pt x="717723" y="954701"/>
                  </a:lnTo>
                  <a:lnTo>
                    <a:pt x="757858" y="937356"/>
                  </a:lnTo>
                  <a:lnTo>
                    <a:pt x="796155" y="915731"/>
                  </a:lnTo>
                  <a:lnTo>
                    <a:pt x="832248" y="889862"/>
                  </a:lnTo>
                  <a:lnTo>
                    <a:pt x="865771" y="859785"/>
                  </a:lnTo>
                  <a:lnTo>
                    <a:pt x="896358" y="825537"/>
                  </a:lnTo>
                  <a:lnTo>
                    <a:pt x="922982" y="788101"/>
                  </a:lnTo>
                  <a:lnTo>
                    <a:pt x="944884" y="748730"/>
                  </a:lnTo>
                  <a:lnTo>
                    <a:pt x="962111" y="707789"/>
                  </a:lnTo>
                  <a:lnTo>
                    <a:pt x="974709" y="665643"/>
                  </a:lnTo>
                  <a:lnTo>
                    <a:pt x="982725" y="622657"/>
                  </a:lnTo>
                  <a:lnTo>
                    <a:pt x="986203" y="579196"/>
                  </a:lnTo>
                  <a:lnTo>
                    <a:pt x="985191" y="535624"/>
                  </a:lnTo>
                  <a:lnTo>
                    <a:pt x="979734" y="492307"/>
                  </a:lnTo>
                  <a:lnTo>
                    <a:pt x="969878" y="449609"/>
                  </a:lnTo>
                  <a:lnTo>
                    <a:pt x="955669" y="407895"/>
                  </a:lnTo>
                  <a:lnTo>
                    <a:pt x="937154" y="367530"/>
                  </a:lnTo>
                  <a:lnTo>
                    <a:pt x="914378" y="328880"/>
                  </a:lnTo>
                  <a:lnTo>
                    <a:pt x="887387" y="292308"/>
                  </a:lnTo>
                  <a:lnTo>
                    <a:pt x="856228" y="258179"/>
                  </a:lnTo>
                  <a:lnTo>
                    <a:pt x="820946" y="226859"/>
                  </a:lnTo>
                  <a:lnTo>
                    <a:pt x="782581" y="199399"/>
                  </a:lnTo>
                  <a:lnTo>
                    <a:pt x="742390" y="176583"/>
                  </a:lnTo>
                  <a:lnTo>
                    <a:pt x="700741" y="158375"/>
                  </a:lnTo>
                  <a:lnTo>
                    <a:pt x="657999" y="144737"/>
                  </a:lnTo>
                  <a:lnTo>
                    <a:pt x="614531" y="135635"/>
                  </a:lnTo>
                  <a:lnTo>
                    <a:pt x="570702" y="131032"/>
                  </a:lnTo>
                  <a:lnTo>
                    <a:pt x="526880" y="130891"/>
                  </a:lnTo>
                  <a:lnTo>
                    <a:pt x="483430" y="135175"/>
                  </a:lnTo>
                  <a:lnTo>
                    <a:pt x="440719" y="143850"/>
                  </a:lnTo>
                  <a:lnTo>
                    <a:pt x="399113" y="156877"/>
                  </a:lnTo>
                  <a:lnTo>
                    <a:pt x="358978" y="174222"/>
                  </a:lnTo>
                  <a:lnTo>
                    <a:pt x="320681" y="195847"/>
                  </a:lnTo>
                  <a:lnTo>
                    <a:pt x="284587" y="221716"/>
                  </a:lnTo>
                  <a:lnTo>
                    <a:pt x="251064" y="251793"/>
                  </a:lnTo>
                  <a:lnTo>
                    <a:pt x="220477" y="286041"/>
                  </a:lnTo>
                </a:path>
              </a:pathLst>
            </a:custGeom>
            <a:ln w="7349">
              <a:solidFill>
                <a:srgbClr val="C6B791"/>
              </a:solidFill>
            </a:ln>
          </p:spPr>
          <p:txBody>
            <a:bodyPr wrap="square" lIns="0" tIns="0" rIns="0" bIns="0" rtlCol="0"/>
            <a:lstStyle/>
            <a:p>
              <a:endParaRPr/>
            </a:p>
          </p:txBody>
        </p:sp>
        <p:sp>
          <p:nvSpPr>
            <p:cNvPr id="11" name="object 11"/>
            <p:cNvSpPr/>
            <p:nvPr/>
          </p:nvSpPr>
          <p:spPr>
            <a:xfrm>
              <a:off x="1012824" y="0"/>
              <a:ext cx="8131175" cy="6858000"/>
            </a:xfrm>
            <a:custGeom>
              <a:avLst/>
              <a:gdLst/>
              <a:ahLst/>
              <a:cxnLst/>
              <a:rect l="l" t="t" r="r" b="b"/>
              <a:pathLst>
                <a:path w="8131175" h="6858000">
                  <a:moveTo>
                    <a:pt x="8131175" y="0"/>
                  </a:moveTo>
                  <a:lnTo>
                    <a:pt x="0" y="0"/>
                  </a:lnTo>
                  <a:lnTo>
                    <a:pt x="0" y="6858000"/>
                  </a:lnTo>
                  <a:lnTo>
                    <a:pt x="8131175" y="6858000"/>
                  </a:lnTo>
                  <a:lnTo>
                    <a:pt x="8131175" y="0"/>
                  </a:lnTo>
                  <a:close/>
                </a:path>
              </a:pathLst>
            </a:custGeom>
            <a:solidFill>
              <a:srgbClr val="FFFFFF"/>
            </a:solidFill>
          </p:spPr>
          <p:txBody>
            <a:bodyPr wrap="square" lIns="0" tIns="0" rIns="0" bIns="0" rtlCol="0"/>
            <a:lstStyle/>
            <a:p>
              <a:endParaRPr/>
            </a:p>
          </p:txBody>
        </p:sp>
        <p:pic>
          <p:nvPicPr>
            <p:cNvPr id="12" name="object 12"/>
            <p:cNvPicPr/>
            <p:nvPr/>
          </p:nvPicPr>
          <p:blipFill>
            <a:blip r:embed="rId6" cstate="print"/>
            <a:stretch>
              <a:fillRect/>
            </a:stretch>
          </p:blipFill>
          <p:spPr>
            <a:xfrm>
              <a:off x="935735" y="0"/>
              <a:ext cx="155447" cy="6857999"/>
            </a:xfrm>
            <a:prstGeom prst="rect">
              <a:avLst/>
            </a:prstGeom>
          </p:spPr>
        </p:pic>
        <p:sp>
          <p:nvSpPr>
            <p:cNvPr id="13" name="object 13"/>
            <p:cNvSpPr/>
            <p:nvPr/>
          </p:nvSpPr>
          <p:spPr>
            <a:xfrm>
              <a:off x="1014412" y="0"/>
              <a:ext cx="73025" cy="6858000"/>
            </a:xfrm>
            <a:custGeom>
              <a:avLst/>
              <a:gdLst/>
              <a:ahLst/>
              <a:cxnLst/>
              <a:rect l="l" t="t" r="r" b="b"/>
              <a:pathLst>
                <a:path w="73025" h="6858000">
                  <a:moveTo>
                    <a:pt x="73025" y="0"/>
                  </a:moveTo>
                  <a:lnTo>
                    <a:pt x="0" y="0"/>
                  </a:lnTo>
                  <a:lnTo>
                    <a:pt x="0" y="6858000"/>
                  </a:lnTo>
                  <a:lnTo>
                    <a:pt x="73025" y="6858000"/>
                  </a:lnTo>
                  <a:lnTo>
                    <a:pt x="73025" y="0"/>
                  </a:lnTo>
                  <a:close/>
                </a:path>
              </a:pathLst>
            </a:custGeom>
            <a:solidFill>
              <a:srgbClr val="FFFFFF"/>
            </a:solidFill>
          </p:spPr>
          <p:txBody>
            <a:bodyPr wrap="square" lIns="0" tIns="0" rIns="0" bIns="0" rtlCol="0"/>
            <a:lstStyle/>
            <a:p>
              <a:endParaRPr/>
            </a:p>
          </p:txBody>
        </p:sp>
        <p:pic>
          <p:nvPicPr>
            <p:cNvPr id="14" name="object 14"/>
            <p:cNvPicPr/>
            <p:nvPr/>
          </p:nvPicPr>
          <p:blipFill>
            <a:blip r:embed="rId7" cstate="print"/>
            <a:stretch>
              <a:fillRect/>
            </a:stretch>
          </p:blipFill>
          <p:spPr>
            <a:xfrm>
              <a:off x="2499359" y="170688"/>
              <a:ext cx="4355592" cy="1203959"/>
            </a:xfrm>
            <a:prstGeom prst="rect">
              <a:avLst/>
            </a:prstGeom>
          </p:spPr>
        </p:pic>
        <p:pic>
          <p:nvPicPr>
            <p:cNvPr id="15" name="object 15"/>
            <p:cNvPicPr/>
            <p:nvPr/>
          </p:nvPicPr>
          <p:blipFill>
            <a:blip r:embed="rId8" cstate="print"/>
            <a:stretch>
              <a:fillRect/>
            </a:stretch>
          </p:blipFill>
          <p:spPr>
            <a:xfrm>
              <a:off x="2827019" y="899159"/>
              <a:ext cx="3700272" cy="85344"/>
            </a:xfrm>
            <a:prstGeom prst="rect">
              <a:avLst/>
            </a:prstGeom>
          </p:spPr>
        </p:pic>
      </p:grpSp>
      <p:sp>
        <p:nvSpPr>
          <p:cNvPr id="18" name="object 18"/>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pic>
        <p:nvPicPr>
          <p:cNvPr id="17" name="object 17"/>
          <p:cNvPicPr/>
          <p:nvPr/>
        </p:nvPicPr>
        <p:blipFill>
          <a:blip r:embed="rId9" cstate="print"/>
          <a:stretch>
            <a:fillRect/>
          </a:stretch>
        </p:blipFill>
        <p:spPr>
          <a:xfrm>
            <a:off x="0" y="1142999"/>
            <a:ext cx="8839200" cy="5714998"/>
          </a:xfrm>
          <a:prstGeom prst="rect">
            <a:avLst/>
          </a:prstGeom>
        </p:spPr>
      </p:pic>
      <p:sp>
        <p:nvSpPr>
          <p:cNvPr id="20" name="Title 19">
            <a:extLst>
              <a:ext uri="{FF2B5EF4-FFF2-40B4-BE49-F238E27FC236}">
                <a16:creationId xmlns:a16="http://schemas.microsoft.com/office/drawing/2014/main" id="{6D9D7291-449E-EAC5-147F-AD6BD01E7E17}"/>
              </a:ext>
            </a:extLst>
          </p:cNvPr>
          <p:cNvSpPr>
            <a:spLocks noGrp="1"/>
          </p:cNvSpPr>
          <p:nvPr>
            <p:ph type="title"/>
          </p:nvPr>
        </p:nvSpPr>
        <p:spPr/>
        <p:txBody>
          <a:bodyPr/>
          <a:lstStyle/>
          <a:p>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514094" y="485978"/>
            <a:ext cx="4962906" cy="680720"/>
          </a:xfrm>
          <a:prstGeom prst="rect">
            <a:avLst/>
          </a:prstGeom>
        </p:spPr>
        <p:txBody>
          <a:bodyPr vert="horz" wrap="square" lIns="0" tIns="12065" rIns="0" bIns="0" rtlCol="0">
            <a:spAutoFit/>
          </a:bodyPr>
          <a:lstStyle/>
          <a:p>
            <a:pPr marL="12700">
              <a:lnSpc>
                <a:spcPct val="100000"/>
              </a:lnSpc>
              <a:spcBef>
                <a:spcPts val="95"/>
              </a:spcBef>
            </a:pPr>
            <a:r>
              <a:rPr sz="4300" spc="-155" dirty="0">
                <a:latin typeface="Trebuchet MS"/>
                <a:cs typeface="Trebuchet MS"/>
              </a:rPr>
              <a:t>Phot</a:t>
            </a:r>
            <a:r>
              <a:rPr sz="4300" spc="60" dirty="0">
                <a:latin typeface="Trebuchet MS"/>
                <a:cs typeface="Trebuchet MS"/>
              </a:rPr>
              <a:t>o</a:t>
            </a:r>
            <a:r>
              <a:rPr sz="4300" spc="-630" dirty="0">
                <a:latin typeface="Trebuchet MS"/>
                <a:cs typeface="Trebuchet MS"/>
              </a:rPr>
              <a:t> </a:t>
            </a:r>
            <a:r>
              <a:rPr sz="4300" spc="-455" dirty="0">
                <a:latin typeface="Trebuchet MS"/>
                <a:cs typeface="Trebuchet MS"/>
              </a:rPr>
              <a:t>T</a:t>
            </a:r>
            <a:r>
              <a:rPr sz="4300" spc="-140" dirty="0">
                <a:latin typeface="Trebuchet MS"/>
                <a:cs typeface="Trebuchet MS"/>
              </a:rPr>
              <a:t>ransistor</a:t>
            </a:r>
            <a:endParaRPr sz="4300" dirty="0">
              <a:latin typeface="Trebuchet MS"/>
              <a:cs typeface="Trebuchet MS"/>
            </a:endParaRPr>
          </a:p>
        </p:txBody>
      </p:sp>
      <p:sp>
        <p:nvSpPr>
          <p:cNvPr id="18" name="object 18"/>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pic>
        <p:nvPicPr>
          <p:cNvPr id="17" name="object 17"/>
          <p:cNvPicPr/>
          <p:nvPr/>
        </p:nvPicPr>
        <p:blipFill>
          <a:blip r:embed="rId2" cstate="print"/>
          <a:stretch>
            <a:fillRect/>
          </a:stretch>
        </p:blipFill>
        <p:spPr>
          <a:xfrm>
            <a:off x="571500" y="1965325"/>
            <a:ext cx="8001000" cy="24384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515866"/>
            <a:ext cx="7629906" cy="619760"/>
          </a:xfrm>
          <a:prstGeom prst="rect">
            <a:avLst/>
          </a:prstGeom>
        </p:spPr>
        <p:txBody>
          <a:bodyPr vert="horz" wrap="square" lIns="0" tIns="12700" rIns="0" bIns="0" rtlCol="0">
            <a:spAutoFit/>
          </a:bodyPr>
          <a:lstStyle/>
          <a:p>
            <a:pPr marL="12700">
              <a:lnSpc>
                <a:spcPct val="100000"/>
              </a:lnSpc>
              <a:spcBef>
                <a:spcPts val="100"/>
              </a:spcBef>
            </a:pPr>
            <a:r>
              <a:rPr sz="3900" spc="-100" dirty="0">
                <a:latin typeface="Trebuchet MS"/>
                <a:cs typeface="Trebuchet MS"/>
              </a:rPr>
              <a:t>Char</a:t>
            </a:r>
            <a:r>
              <a:rPr sz="3900" spc="-95" dirty="0">
                <a:latin typeface="Trebuchet MS"/>
                <a:cs typeface="Trebuchet MS"/>
              </a:rPr>
              <a:t>a</a:t>
            </a:r>
            <a:r>
              <a:rPr sz="3900" spc="-195" dirty="0">
                <a:latin typeface="Trebuchet MS"/>
                <a:cs typeface="Trebuchet MS"/>
              </a:rPr>
              <a:t>cteristi</a:t>
            </a:r>
            <a:r>
              <a:rPr sz="3900" spc="-254" dirty="0">
                <a:latin typeface="Trebuchet MS"/>
                <a:cs typeface="Trebuchet MS"/>
              </a:rPr>
              <a:t>c</a:t>
            </a:r>
            <a:r>
              <a:rPr sz="3900" spc="-80" dirty="0">
                <a:latin typeface="Trebuchet MS"/>
                <a:cs typeface="Trebuchet MS"/>
              </a:rPr>
              <a:t>s</a:t>
            </a:r>
            <a:r>
              <a:rPr sz="3900" spc="-90" dirty="0">
                <a:latin typeface="Trebuchet MS"/>
                <a:cs typeface="Trebuchet MS"/>
              </a:rPr>
              <a:t> </a:t>
            </a:r>
            <a:r>
              <a:rPr sz="3900" spc="55" dirty="0">
                <a:latin typeface="Trebuchet MS"/>
                <a:cs typeface="Trebuchet MS"/>
              </a:rPr>
              <a:t>o</a:t>
            </a:r>
            <a:r>
              <a:rPr sz="3900" spc="-470" dirty="0">
                <a:latin typeface="Trebuchet MS"/>
                <a:cs typeface="Trebuchet MS"/>
              </a:rPr>
              <a:t>f</a:t>
            </a:r>
            <a:r>
              <a:rPr sz="3900" spc="-90" dirty="0">
                <a:latin typeface="Trebuchet MS"/>
                <a:cs typeface="Trebuchet MS"/>
              </a:rPr>
              <a:t> </a:t>
            </a:r>
            <a:r>
              <a:rPr sz="3900" spc="-190" dirty="0">
                <a:latin typeface="Trebuchet MS"/>
                <a:cs typeface="Trebuchet MS"/>
              </a:rPr>
              <a:t>P</a:t>
            </a:r>
            <a:r>
              <a:rPr sz="3900" spc="-175" dirty="0">
                <a:latin typeface="Trebuchet MS"/>
                <a:cs typeface="Trebuchet MS"/>
              </a:rPr>
              <a:t>h</a:t>
            </a:r>
            <a:r>
              <a:rPr sz="3900" spc="-95" dirty="0">
                <a:latin typeface="Trebuchet MS"/>
                <a:cs typeface="Trebuchet MS"/>
              </a:rPr>
              <a:t>ot</a:t>
            </a:r>
            <a:r>
              <a:rPr sz="3900" spc="55" dirty="0">
                <a:latin typeface="Trebuchet MS"/>
                <a:cs typeface="Trebuchet MS"/>
              </a:rPr>
              <a:t>o</a:t>
            </a:r>
            <a:r>
              <a:rPr sz="3900" spc="-590" dirty="0">
                <a:latin typeface="Trebuchet MS"/>
                <a:cs typeface="Trebuchet MS"/>
              </a:rPr>
              <a:t> </a:t>
            </a:r>
            <a:r>
              <a:rPr sz="3900" spc="-409" dirty="0">
                <a:latin typeface="Trebuchet MS"/>
                <a:cs typeface="Trebuchet MS"/>
              </a:rPr>
              <a:t>T</a:t>
            </a:r>
            <a:r>
              <a:rPr sz="3900" spc="-170" dirty="0">
                <a:latin typeface="Trebuchet MS"/>
                <a:cs typeface="Trebuchet MS"/>
              </a:rPr>
              <a:t>ra</a:t>
            </a:r>
            <a:r>
              <a:rPr sz="3900" spc="-200" dirty="0">
                <a:latin typeface="Trebuchet MS"/>
                <a:cs typeface="Trebuchet MS"/>
              </a:rPr>
              <a:t>n</a:t>
            </a:r>
            <a:r>
              <a:rPr sz="3900" spc="-114" dirty="0">
                <a:latin typeface="Trebuchet MS"/>
                <a:cs typeface="Trebuchet MS"/>
              </a:rPr>
              <a:t>sist</a:t>
            </a:r>
            <a:r>
              <a:rPr sz="3900" spc="-175" dirty="0">
                <a:latin typeface="Trebuchet MS"/>
                <a:cs typeface="Trebuchet MS"/>
              </a:rPr>
              <a:t>o</a:t>
            </a:r>
            <a:r>
              <a:rPr sz="3900" spc="25" dirty="0">
                <a:latin typeface="Trebuchet MS"/>
                <a:cs typeface="Trebuchet MS"/>
              </a:rPr>
              <a:t>r</a:t>
            </a:r>
            <a:endParaRPr sz="3900" dirty="0">
              <a:latin typeface="Trebuchet MS"/>
              <a:cs typeface="Trebuchet MS"/>
            </a:endParaRPr>
          </a:p>
        </p:txBody>
      </p:sp>
      <p:sp>
        <p:nvSpPr>
          <p:cNvPr id="4" name="object 4"/>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pic>
        <p:nvPicPr>
          <p:cNvPr id="3" name="object 3"/>
          <p:cNvPicPr/>
          <p:nvPr/>
        </p:nvPicPr>
        <p:blipFill>
          <a:blip r:embed="rId2" cstate="print"/>
          <a:stretch>
            <a:fillRect/>
          </a:stretch>
        </p:blipFill>
        <p:spPr>
          <a:xfrm>
            <a:off x="1143000" y="1295400"/>
            <a:ext cx="6477000" cy="4648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title"/>
          </p:nvPr>
        </p:nvSpPr>
        <p:spPr>
          <a:xfrm>
            <a:off x="1514094" y="485978"/>
            <a:ext cx="6258306" cy="680720"/>
          </a:xfrm>
          <a:prstGeom prst="rect">
            <a:avLst/>
          </a:prstGeom>
        </p:spPr>
        <p:txBody>
          <a:bodyPr vert="horz" wrap="square" lIns="0" tIns="12065" rIns="0" bIns="0" rtlCol="0">
            <a:spAutoFit/>
          </a:bodyPr>
          <a:lstStyle/>
          <a:p>
            <a:pPr marL="12700">
              <a:lnSpc>
                <a:spcPct val="100000"/>
              </a:lnSpc>
              <a:spcBef>
                <a:spcPts val="95"/>
              </a:spcBef>
            </a:pPr>
            <a:r>
              <a:rPr sz="4300" u="none" spc="-225" dirty="0">
                <a:latin typeface="Trebuchet MS"/>
                <a:cs typeface="Trebuchet MS"/>
              </a:rPr>
              <a:t>Advantag</a:t>
            </a:r>
            <a:r>
              <a:rPr sz="4300" u="none" spc="-260" dirty="0">
                <a:latin typeface="Trebuchet MS"/>
                <a:cs typeface="Trebuchet MS"/>
              </a:rPr>
              <a:t>e</a:t>
            </a:r>
            <a:r>
              <a:rPr sz="4300" u="none" spc="-365" dirty="0">
                <a:latin typeface="Trebuchet MS"/>
                <a:cs typeface="Trebuchet MS"/>
              </a:rPr>
              <a:t>s,</a:t>
            </a:r>
            <a:r>
              <a:rPr sz="4300" u="none" spc="-940" dirty="0">
                <a:latin typeface="Trebuchet MS"/>
                <a:cs typeface="Trebuchet MS"/>
              </a:rPr>
              <a:t> </a:t>
            </a:r>
            <a:r>
              <a:rPr sz="4300" u="none" spc="-220" dirty="0">
                <a:latin typeface="Trebuchet MS"/>
                <a:cs typeface="Trebuchet MS"/>
              </a:rPr>
              <a:t>Applica</a:t>
            </a:r>
            <a:r>
              <a:rPr sz="4300" u="none" spc="-200" dirty="0">
                <a:latin typeface="Trebuchet MS"/>
                <a:cs typeface="Trebuchet MS"/>
              </a:rPr>
              <a:t>t</a:t>
            </a:r>
            <a:r>
              <a:rPr sz="4300" u="none" spc="-135" dirty="0">
                <a:latin typeface="Trebuchet MS"/>
                <a:cs typeface="Trebuchet MS"/>
              </a:rPr>
              <a:t>ions</a:t>
            </a:r>
            <a:endParaRPr sz="4300" dirty="0">
              <a:latin typeface="Trebuchet MS"/>
              <a:cs typeface="Trebuchet MS"/>
            </a:endParaRPr>
          </a:p>
        </p:txBody>
      </p:sp>
      <p:sp>
        <p:nvSpPr>
          <p:cNvPr id="17" name="object 17"/>
          <p:cNvSpPr txBox="1">
            <a:spLocks noGrp="1"/>
          </p:cNvSpPr>
          <p:nvPr>
            <p:ph type="ftr" sz="quarter" idx="11"/>
          </p:nvPr>
        </p:nvSpPr>
        <p:spPr>
          <a:prstGeom prst="rect">
            <a:avLst/>
          </a:prstGeom>
        </p:spPr>
        <p:txBody>
          <a:bodyPr vert="horz" wrap="square" lIns="0" tIns="1905" rIns="0" bIns="0" rtlCol="0">
            <a:spAutoFit/>
          </a:bodyPr>
          <a:lstStyle/>
          <a:p>
            <a:pPr marL="12700">
              <a:lnSpc>
                <a:spcPct val="100000"/>
              </a:lnSpc>
              <a:spcBef>
                <a:spcPts val="15"/>
              </a:spcBef>
            </a:pPr>
            <a:r>
              <a:rPr spc="-75" dirty="0"/>
              <a:t>Dr.K.V.L.Narayana</a:t>
            </a:r>
          </a:p>
        </p:txBody>
      </p:sp>
      <p:sp>
        <p:nvSpPr>
          <p:cNvPr id="16" name="object 16"/>
          <p:cNvSpPr txBox="1"/>
          <p:nvPr/>
        </p:nvSpPr>
        <p:spPr>
          <a:xfrm>
            <a:off x="1596389" y="1388800"/>
            <a:ext cx="7066280" cy="4385310"/>
          </a:xfrm>
          <a:prstGeom prst="rect">
            <a:avLst/>
          </a:prstGeom>
        </p:spPr>
        <p:txBody>
          <a:bodyPr vert="horz" wrap="square" lIns="0" tIns="88900" rIns="0" bIns="0" rtlCol="0">
            <a:spAutoFit/>
          </a:bodyPr>
          <a:lstStyle/>
          <a:p>
            <a:pPr marL="295910" indent="-283845">
              <a:lnSpc>
                <a:spcPct val="100000"/>
              </a:lnSpc>
              <a:spcBef>
                <a:spcPts val="700"/>
              </a:spcBef>
              <a:buClr>
                <a:srgbClr val="3891A7"/>
              </a:buClr>
              <a:buSzPct val="79687"/>
              <a:buFont typeface="Segoe UI Symbol"/>
              <a:buChar char="⚫"/>
              <a:tabLst>
                <a:tab pos="296545" algn="l"/>
              </a:tabLst>
            </a:pPr>
            <a:r>
              <a:rPr sz="3200" spc="-45" dirty="0">
                <a:latin typeface="Trebuchet MS"/>
                <a:cs typeface="Trebuchet MS"/>
              </a:rPr>
              <a:t>Low</a:t>
            </a:r>
            <a:r>
              <a:rPr sz="3200" spc="-100" dirty="0">
                <a:latin typeface="Trebuchet MS"/>
                <a:cs typeface="Trebuchet MS"/>
              </a:rPr>
              <a:t> </a:t>
            </a:r>
            <a:r>
              <a:rPr sz="3200" spc="-114" dirty="0">
                <a:latin typeface="Trebuchet MS"/>
                <a:cs typeface="Trebuchet MS"/>
              </a:rPr>
              <a:t>Power</a:t>
            </a:r>
            <a:r>
              <a:rPr sz="3200" spc="-95" dirty="0">
                <a:latin typeface="Trebuchet MS"/>
                <a:cs typeface="Trebuchet MS"/>
              </a:rPr>
              <a:t> </a:t>
            </a:r>
            <a:r>
              <a:rPr sz="3200" spc="-75" dirty="0">
                <a:latin typeface="Trebuchet MS"/>
                <a:cs typeface="Trebuchet MS"/>
              </a:rPr>
              <a:t>Consumption</a:t>
            </a:r>
            <a:endParaRPr sz="3200">
              <a:latin typeface="Trebuchet MS"/>
              <a:cs typeface="Trebuchet MS"/>
            </a:endParaRPr>
          </a:p>
          <a:p>
            <a:pPr marL="295910" indent="-283845">
              <a:lnSpc>
                <a:spcPct val="100000"/>
              </a:lnSpc>
              <a:spcBef>
                <a:spcPts val="600"/>
              </a:spcBef>
              <a:buClr>
                <a:srgbClr val="3891A7"/>
              </a:buClr>
              <a:buSzPct val="79687"/>
              <a:buFont typeface="Segoe UI Symbol"/>
              <a:buChar char="⚫"/>
              <a:tabLst>
                <a:tab pos="296545" algn="l"/>
              </a:tabLst>
            </a:pPr>
            <a:r>
              <a:rPr sz="3200" spc="-215" dirty="0">
                <a:latin typeface="Trebuchet MS"/>
                <a:cs typeface="Trebuchet MS"/>
              </a:rPr>
              <a:t>Small</a:t>
            </a:r>
            <a:r>
              <a:rPr sz="3200" spc="-110" dirty="0">
                <a:latin typeface="Trebuchet MS"/>
                <a:cs typeface="Trebuchet MS"/>
              </a:rPr>
              <a:t> </a:t>
            </a:r>
            <a:r>
              <a:rPr sz="3200" spc="-170" dirty="0">
                <a:latin typeface="Trebuchet MS"/>
                <a:cs typeface="Trebuchet MS"/>
              </a:rPr>
              <a:t>Size</a:t>
            </a:r>
            <a:endParaRPr sz="3200">
              <a:latin typeface="Trebuchet MS"/>
              <a:cs typeface="Trebuchet MS"/>
            </a:endParaRPr>
          </a:p>
          <a:p>
            <a:pPr marL="295910" indent="-283845">
              <a:lnSpc>
                <a:spcPct val="100000"/>
              </a:lnSpc>
              <a:spcBef>
                <a:spcPts val="600"/>
              </a:spcBef>
              <a:buClr>
                <a:srgbClr val="3891A7"/>
              </a:buClr>
              <a:buSzPct val="79687"/>
              <a:buFont typeface="Segoe UI Symbol"/>
              <a:buChar char="⚫"/>
              <a:tabLst>
                <a:tab pos="296545" algn="l"/>
              </a:tabLst>
            </a:pPr>
            <a:r>
              <a:rPr sz="3200" spc="-80" dirty="0">
                <a:latin typeface="Trebuchet MS"/>
                <a:cs typeface="Trebuchet MS"/>
              </a:rPr>
              <a:t>Respon</a:t>
            </a:r>
            <a:r>
              <a:rPr sz="3200" spc="-60" dirty="0">
                <a:latin typeface="Trebuchet MS"/>
                <a:cs typeface="Trebuchet MS"/>
              </a:rPr>
              <a:t>s</a:t>
            </a:r>
            <a:r>
              <a:rPr sz="3200" spc="-215" dirty="0">
                <a:latin typeface="Trebuchet MS"/>
                <a:cs typeface="Trebuchet MS"/>
              </a:rPr>
              <a:t>e</a:t>
            </a:r>
            <a:r>
              <a:rPr sz="3200" spc="-90" dirty="0">
                <a:latin typeface="Trebuchet MS"/>
                <a:cs typeface="Trebuchet MS"/>
              </a:rPr>
              <a:t> </a:t>
            </a:r>
            <a:r>
              <a:rPr sz="3200" spc="-204" dirty="0">
                <a:latin typeface="Trebuchet MS"/>
                <a:cs typeface="Trebuchet MS"/>
              </a:rPr>
              <a:t>time</a:t>
            </a:r>
            <a:r>
              <a:rPr sz="3200" spc="-85" dirty="0">
                <a:latin typeface="Trebuchet MS"/>
                <a:cs typeface="Trebuchet MS"/>
              </a:rPr>
              <a:t> </a:t>
            </a:r>
            <a:r>
              <a:rPr sz="3200" spc="-120" dirty="0">
                <a:latin typeface="Trebuchet MS"/>
                <a:cs typeface="Trebuchet MS"/>
              </a:rPr>
              <a:t>i</a:t>
            </a:r>
            <a:r>
              <a:rPr sz="3200" spc="-160" dirty="0">
                <a:latin typeface="Trebuchet MS"/>
                <a:cs typeface="Trebuchet MS"/>
              </a:rPr>
              <a:t>s</a:t>
            </a:r>
            <a:r>
              <a:rPr sz="3200" spc="-75" dirty="0">
                <a:latin typeface="Trebuchet MS"/>
                <a:cs typeface="Trebuchet MS"/>
              </a:rPr>
              <a:t> </a:t>
            </a:r>
            <a:r>
              <a:rPr sz="3200" spc="-45" dirty="0">
                <a:latin typeface="Trebuchet MS"/>
                <a:cs typeface="Trebuchet MS"/>
              </a:rPr>
              <a:t>mo</a:t>
            </a:r>
            <a:r>
              <a:rPr sz="3200" spc="-90" dirty="0">
                <a:latin typeface="Trebuchet MS"/>
                <a:cs typeface="Trebuchet MS"/>
              </a:rPr>
              <a:t>r</a:t>
            </a:r>
            <a:r>
              <a:rPr sz="3200" spc="-215" dirty="0">
                <a:latin typeface="Trebuchet MS"/>
                <a:cs typeface="Trebuchet MS"/>
              </a:rPr>
              <a:t>e</a:t>
            </a:r>
            <a:endParaRPr sz="3200">
              <a:latin typeface="Trebuchet MS"/>
              <a:cs typeface="Trebuchet MS"/>
            </a:endParaRPr>
          </a:p>
          <a:p>
            <a:pPr marL="295910" indent="-283845">
              <a:lnSpc>
                <a:spcPct val="100000"/>
              </a:lnSpc>
              <a:spcBef>
                <a:spcPts val="600"/>
              </a:spcBef>
              <a:buClr>
                <a:srgbClr val="3891A7"/>
              </a:buClr>
              <a:buSzPct val="79687"/>
              <a:buFont typeface="Segoe UI Symbol"/>
              <a:buChar char="⚫"/>
              <a:tabLst>
                <a:tab pos="296545" algn="l"/>
              </a:tabLst>
            </a:pPr>
            <a:r>
              <a:rPr sz="3200" spc="-100" dirty="0">
                <a:latin typeface="Trebuchet MS"/>
                <a:cs typeface="Trebuchet MS"/>
              </a:rPr>
              <a:t>Long</a:t>
            </a:r>
            <a:r>
              <a:rPr sz="3200" spc="-135" dirty="0">
                <a:latin typeface="Trebuchet MS"/>
                <a:cs typeface="Trebuchet MS"/>
              </a:rPr>
              <a:t> </a:t>
            </a:r>
            <a:r>
              <a:rPr sz="3200" spc="-270" dirty="0">
                <a:latin typeface="Trebuchet MS"/>
                <a:cs typeface="Trebuchet MS"/>
              </a:rPr>
              <a:t>life</a:t>
            </a:r>
            <a:endParaRPr sz="3200">
              <a:latin typeface="Trebuchet MS"/>
              <a:cs typeface="Trebuchet MS"/>
            </a:endParaRPr>
          </a:p>
          <a:p>
            <a:pPr marL="12700">
              <a:lnSpc>
                <a:spcPct val="100000"/>
              </a:lnSpc>
              <a:spcBef>
                <a:spcPts val="600"/>
              </a:spcBef>
            </a:pPr>
            <a:r>
              <a:rPr sz="3200" b="1" u="heavy" spc="20" dirty="0">
                <a:uFill>
                  <a:solidFill>
                    <a:srgbClr val="000000"/>
                  </a:solidFill>
                </a:uFill>
                <a:latin typeface="Trebuchet MS"/>
                <a:cs typeface="Trebuchet MS"/>
              </a:rPr>
              <a:t>Applications</a:t>
            </a:r>
            <a:endParaRPr sz="3200">
              <a:latin typeface="Trebuchet MS"/>
              <a:cs typeface="Trebuchet MS"/>
            </a:endParaRPr>
          </a:p>
          <a:p>
            <a:pPr marL="295910" marR="5080" indent="-283845">
              <a:lnSpc>
                <a:spcPct val="100000"/>
              </a:lnSpc>
              <a:spcBef>
                <a:spcPts val="605"/>
              </a:spcBef>
              <a:buClr>
                <a:srgbClr val="3891A7"/>
              </a:buClr>
              <a:buSzPct val="79687"/>
              <a:buFont typeface="Segoe UI Symbol"/>
              <a:buChar char="⚫"/>
              <a:tabLst>
                <a:tab pos="296545" algn="l"/>
              </a:tabLst>
            </a:pPr>
            <a:r>
              <a:rPr sz="3200" spc="250" dirty="0">
                <a:latin typeface="Trebuchet MS"/>
                <a:cs typeface="Trebuchet MS"/>
              </a:rPr>
              <a:t>A</a:t>
            </a:r>
            <a:r>
              <a:rPr sz="3200" spc="-75" dirty="0">
                <a:latin typeface="Trebuchet MS"/>
                <a:cs typeface="Trebuchet MS"/>
              </a:rPr>
              <a:t> </a:t>
            </a:r>
            <a:r>
              <a:rPr sz="3200" spc="-85" dirty="0">
                <a:latin typeface="Trebuchet MS"/>
                <a:cs typeface="Trebuchet MS"/>
              </a:rPr>
              <a:t>photo</a:t>
            </a:r>
            <a:r>
              <a:rPr sz="3200" spc="-110" dirty="0">
                <a:latin typeface="Trebuchet MS"/>
                <a:cs typeface="Trebuchet MS"/>
              </a:rPr>
              <a:t> </a:t>
            </a:r>
            <a:r>
              <a:rPr sz="3200" spc="-165" dirty="0">
                <a:latin typeface="Trebuchet MS"/>
                <a:cs typeface="Trebuchet MS"/>
              </a:rPr>
              <a:t>trans</a:t>
            </a:r>
            <a:r>
              <a:rPr sz="3200" spc="-100" dirty="0">
                <a:latin typeface="Trebuchet MS"/>
                <a:cs typeface="Trebuchet MS"/>
              </a:rPr>
              <a:t>i</a:t>
            </a:r>
            <a:r>
              <a:rPr sz="3200" spc="-50" dirty="0">
                <a:latin typeface="Trebuchet MS"/>
                <a:cs typeface="Trebuchet MS"/>
              </a:rPr>
              <a:t>stor</a:t>
            </a:r>
            <a:r>
              <a:rPr sz="3200" spc="-125" dirty="0">
                <a:latin typeface="Trebuchet MS"/>
                <a:cs typeface="Trebuchet MS"/>
              </a:rPr>
              <a:t> </a:t>
            </a:r>
            <a:r>
              <a:rPr sz="3200" spc="-190" dirty="0">
                <a:latin typeface="Trebuchet MS"/>
                <a:cs typeface="Trebuchet MS"/>
              </a:rPr>
              <a:t>gi</a:t>
            </a:r>
            <a:r>
              <a:rPr sz="3200" spc="-290" dirty="0">
                <a:latin typeface="Trebuchet MS"/>
                <a:cs typeface="Trebuchet MS"/>
              </a:rPr>
              <a:t>v</a:t>
            </a:r>
            <a:r>
              <a:rPr sz="3200" spc="-140" dirty="0">
                <a:latin typeface="Trebuchet MS"/>
                <a:cs typeface="Trebuchet MS"/>
              </a:rPr>
              <a:t>es</a:t>
            </a:r>
            <a:r>
              <a:rPr sz="3200" spc="-100" dirty="0">
                <a:latin typeface="Trebuchet MS"/>
                <a:cs typeface="Trebuchet MS"/>
              </a:rPr>
              <a:t> </a:t>
            </a:r>
            <a:r>
              <a:rPr sz="3200" spc="-315" dirty="0">
                <a:latin typeface="Trebuchet MS"/>
                <a:cs typeface="Trebuchet MS"/>
              </a:rPr>
              <a:t>a</a:t>
            </a:r>
            <a:r>
              <a:rPr sz="3200" spc="-75" dirty="0">
                <a:latin typeface="Trebuchet MS"/>
                <a:cs typeface="Trebuchet MS"/>
              </a:rPr>
              <a:t> </a:t>
            </a:r>
            <a:r>
              <a:rPr sz="3200" spc="-185" dirty="0">
                <a:latin typeface="Trebuchet MS"/>
                <a:cs typeface="Trebuchet MS"/>
              </a:rPr>
              <a:t>high</a:t>
            </a:r>
            <a:r>
              <a:rPr sz="3200" spc="-105" dirty="0">
                <a:latin typeface="Trebuchet MS"/>
                <a:cs typeface="Trebuchet MS"/>
              </a:rPr>
              <a:t> </a:t>
            </a:r>
            <a:r>
              <a:rPr sz="3200" spc="-280" dirty="0">
                <a:latin typeface="Trebuchet MS"/>
                <a:cs typeface="Trebuchet MS"/>
              </a:rPr>
              <a:t>gain.</a:t>
            </a:r>
            <a:r>
              <a:rPr sz="3200" spc="-415" dirty="0">
                <a:latin typeface="Trebuchet MS"/>
                <a:cs typeface="Trebuchet MS"/>
              </a:rPr>
              <a:t> </a:t>
            </a:r>
            <a:r>
              <a:rPr sz="3200" spc="-145" dirty="0">
                <a:latin typeface="Trebuchet MS"/>
                <a:cs typeface="Trebuchet MS"/>
              </a:rPr>
              <a:t>It</a:t>
            </a:r>
            <a:r>
              <a:rPr sz="3200" spc="-90" dirty="0">
                <a:latin typeface="Trebuchet MS"/>
                <a:cs typeface="Trebuchet MS"/>
              </a:rPr>
              <a:t> </a:t>
            </a:r>
            <a:r>
              <a:rPr sz="3200" spc="-135" dirty="0">
                <a:latin typeface="Trebuchet MS"/>
                <a:cs typeface="Trebuchet MS"/>
              </a:rPr>
              <a:t>is  </a:t>
            </a:r>
            <a:r>
              <a:rPr sz="3200" spc="-125" dirty="0">
                <a:latin typeface="Trebuchet MS"/>
                <a:cs typeface="Trebuchet MS"/>
              </a:rPr>
              <a:t>very</a:t>
            </a:r>
            <a:r>
              <a:rPr sz="3200" spc="-100" dirty="0">
                <a:latin typeface="Trebuchet MS"/>
                <a:cs typeface="Trebuchet MS"/>
              </a:rPr>
              <a:t> </a:t>
            </a:r>
            <a:r>
              <a:rPr sz="3200" spc="-85" dirty="0">
                <a:latin typeface="Trebuchet MS"/>
                <a:cs typeface="Trebuchet MS"/>
              </a:rPr>
              <a:t>good</a:t>
            </a:r>
            <a:r>
              <a:rPr sz="3200" spc="-90" dirty="0">
                <a:latin typeface="Trebuchet MS"/>
                <a:cs typeface="Trebuchet MS"/>
              </a:rPr>
              <a:t> </a:t>
            </a:r>
            <a:r>
              <a:rPr sz="3200" spc="-120" dirty="0">
                <a:latin typeface="Trebuchet MS"/>
                <a:cs typeface="Trebuchet MS"/>
              </a:rPr>
              <a:t>for</a:t>
            </a:r>
            <a:r>
              <a:rPr sz="3200" spc="-90" dirty="0">
                <a:latin typeface="Trebuchet MS"/>
                <a:cs typeface="Trebuchet MS"/>
              </a:rPr>
              <a:t> </a:t>
            </a:r>
            <a:r>
              <a:rPr sz="3200" spc="-225" dirty="0">
                <a:latin typeface="Trebuchet MS"/>
                <a:cs typeface="Trebuchet MS"/>
              </a:rPr>
              <a:t>digital</a:t>
            </a:r>
            <a:r>
              <a:rPr sz="3200" spc="-110" dirty="0">
                <a:latin typeface="Trebuchet MS"/>
                <a:cs typeface="Trebuchet MS"/>
              </a:rPr>
              <a:t> </a:t>
            </a:r>
            <a:r>
              <a:rPr sz="3200" spc="-190" dirty="0">
                <a:latin typeface="Trebuchet MS"/>
                <a:cs typeface="Trebuchet MS"/>
              </a:rPr>
              <a:t>applications</a:t>
            </a:r>
            <a:r>
              <a:rPr sz="3200" spc="-120" dirty="0">
                <a:latin typeface="Trebuchet MS"/>
                <a:cs typeface="Trebuchet MS"/>
              </a:rPr>
              <a:t> </a:t>
            </a:r>
            <a:r>
              <a:rPr sz="3200" spc="-190" dirty="0">
                <a:latin typeface="Trebuchet MS"/>
                <a:cs typeface="Trebuchet MS"/>
              </a:rPr>
              <a:t>because </a:t>
            </a:r>
            <a:r>
              <a:rPr sz="3200" spc="-950" dirty="0">
                <a:latin typeface="Trebuchet MS"/>
                <a:cs typeface="Trebuchet MS"/>
              </a:rPr>
              <a:t> </a:t>
            </a:r>
            <a:r>
              <a:rPr sz="3200" spc="-165" dirty="0">
                <a:latin typeface="Trebuchet MS"/>
                <a:cs typeface="Trebuchet MS"/>
              </a:rPr>
              <a:t>of</a:t>
            </a:r>
            <a:r>
              <a:rPr sz="3200" spc="-95" dirty="0">
                <a:latin typeface="Trebuchet MS"/>
                <a:cs typeface="Trebuchet MS"/>
              </a:rPr>
              <a:t> </a:t>
            </a:r>
            <a:r>
              <a:rPr sz="3200" spc="-210" dirty="0">
                <a:latin typeface="Trebuchet MS"/>
                <a:cs typeface="Trebuchet MS"/>
              </a:rPr>
              <a:t>small</a:t>
            </a:r>
            <a:r>
              <a:rPr sz="3200" spc="-95" dirty="0">
                <a:latin typeface="Trebuchet MS"/>
                <a:cs typeface="Trebuchet MS"/>
              </a:rPr>
              <a:t> </a:t>
            </a:r>
            <a:r>
              <a:rPr sz="3200" spc="-114" dirty="0">
                <a:latin typeface="Trebuchet MS"/>
                <a:cs typeface="Trebuchet MS"/>
              </a:rPr>
              <a:t>rise</a:t>
            </a:r>
            <a:r>
              <a:rPr sz="3200" spc="-85" dirty="0">
                <a:latin typeface="Trebuchet MS"/>
                <a:cs typeface="Trebuchet MS"/>
              </a:rPr>
              <a:t> </a:t>
            </a:r>
            <a:r>
              <a:rPr sz="3200" spc="-204" dirty="0">
                <a:latin typeface="Trebuchet MS"/>
                <a:cs typeface="Trebuchet MS"/>
              </a:rPr>
              <a:t>and</a:t>
            </a:r>
            <a:r>
              <a:rPr sz="3200" spc="-90" dirty="0">
                <a:latin typeface="Trebuchet MS"/>
                <a:cs typeface="Trebuchet MS"/>
              </a:rPr>
              <a:t> </a:t>
            </a:r>
            <a:r>
              <a:rPr sz="3200" spc="-295" dirty="0">
                <a:latin typeface="Trebuchet MS"/>
                <a:cs typeface="Trebuchet MS"/>
              </a:rPr>
              <a:t>fall</a:t>
            </a:r>
            <a:r>
              <a:rPr sz="3200" spc="-95" dirty="0">
                <a:latin typeface="Trebuchet MS"/>
                <a:cs typeface="Trebuchet MS"/>
              </a:rPr>
              <a:t> </a:t>
            </a:r>
            <a:r>
              <a:rPr sz="3200" spc="-225" dirty="0">
                <a:latin typeface="Trebuchet MS"/>
                <a:cs typeface="Trebuchet MS"/>
              </a:rPr>
              <a:t>times.</a:t>
            </a:r>
            <a:endParaRPr sz="320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564904"/>
            <a:ext cx="8229600" cy="1143000"/>
          </a:xfrm>
        </p:spPr>
        <p:txBody>
          <a:bodyPr>
            <a:normAutofit fontScale="90000"/>
          </a:bodyPr>
          <a:lstStyle/>
          <a:p>
            <a:pPr algn="ctr"/>
            <a:r>
              <a:rPr lang="en-US" dirty="0"/>
              <a:t>Ultrasonics Sensor </a:t>
            </a:r>
            <a:br>
              <a:rPr lang="en-US" dirty="0"/>
            </a:br>
            <a:r>
              <a:rPr lang="en-US" dirty="0"/>
              <a:t>Measurement of distance and displacement</a:t>
            </a:r>
            <a:br>
              <a:rPr lang="en-US" dirty="0"/>
            </a:br>
            <a:endParaRPr lang="en-IN" dirty="0"/>
          </a:p>
        </p:txBody>
      </p:sp>
    </p:spTree>
    <p:extLst>
      <p:ext uri="{BB962C8B-B14F-4D97-AF65-F5344CB8AC3E}">
        <p14:creationId xmlns:p14="http://schemas.microsoft.com/office/powerpoint/2010/main" val="3068585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169580"/>
            <a:ext cx="7290054" cy="864893"/>
          </a:xfrm>
        </p:spPr>
        <p:txBody>
          <a:bodyPr/>
          <a:lstStyle/>
          <a:p>
            <a:r>
              <a:rPr lang="en-US" dirty="0">
                <a:solidFill>
                  <a:schemeClr val="dk1"/>
                </a:solidFill>
                <a:latin typeface="Times New Roman"/>
                <a:ea typeface="Times New Roman"/>
                <a:cs typeface="Times New Roman"/>
                <a:sym typeface="Times New Roman"/>
              </a:rPr>
              <a:t>ULTRASONIC RADAR</a:t>
            </a:r>
            <a:endParaRPr lang="en-IN" dirty="0"/>
          </a:p>
        </p:txBody>
      </p:sp>
      <p:sp>
        <p:nvSpPr>
          <p:cNvPr id="3" name="Content Placeholder 2"/>
          <p:cNvSpPr>
            <a:spLocks noGrp="1"/>
          </p:cNvSpPr>
          <p:nvPr>
            <p:ph idx="1"/>
          </p:nvPr>
        </p:nvSpPr>
        <p:spPr>
          <a:xfrm>
            <a:off x="228600" y="1034473"/>
            <a:ext cx="8763000" cy="4023360"/>
          </a:xfrm>
        </p:spPr>
        <p:txBody>
          <a:bodyPr>
            <a:noAutofit/>
          </a:bodyPr>
          <a:lstStyle/>
          <a:p>
            <a:pPr lvl="0"/>
            <a:r>
              <a:rPr lang="en-US" sz="2000" i="0" u="none" strike="noStrike" cap="none" dirty="0">
                <a:solidFill>
                  <a:schemeClr val="dk1"/>
                </a:solidFill>
                <a:latin typeface="Times New Roman"/>
                <a:ea typeface="Times New Roman"/>
                <a:cs typeface="Times New Roman"/>
                <a:sym typeface="Times New Roman"/>
              </a:rPr>
              <a:t>RADAR uses radio waves to detect the range, altitude, direction, or speed of objects. </a:t>
            </a:r>
          </a:p>
          <a:p>
            <a:r>
              <a:rPr lang="en-US" sz="2000" i="0" u="none" strike="noStrike" cap="none" dirty="0">
                <a:solidFill>
                  <a:schemeClr val="dk1"/>
                </a:solidFill>
                <a:latin typeface="Times New Roman"/>
                <a:ea typeface="Times New Roman"/>
                <a:cs typeface="Times New Roman"/>
                <a:sym typeface="Times New Roman"/>
              </a:rPr>
              <a:t>Radars have been used for airport air-traffic control, highway patrol, ballistic missile guidance, military exercise and many other applications. </a:t>
            </a:r>
          </a:p>
          <a:p>
            <a:r>
              <a:rPr lang="en-US" sz="2000" dirty="0">
                <a:solidFill>
                  <a:schemeClr val="dk1"/>
                </a:solidFill>
                <a:latin typeface="Times New Roman"/>
                <a:ea typeface="Times New Roman"/>
                <a:cs typeface="Times New Roman"/>
                <a:sym typeface="Times New Roman"/>
              </a:rPr>
              <a:t>ULTRASONIC RADAR is an object-detection system which uses radio waves to determine the range, altitude, direction, or speed of objects. </a:t>
            </a:r>
          </a:p>
          <a:p>
            <a:r>
              <a:rPr lang="en-US" sz="2000" dirty="0">
                <a:solidFill>
                  <a:schemeClr val="dk1"/>
                </a:solidFill>
                <a:latin typeface="Times New Roman"/>
                <a:ea typeface="Times New Roman"/>
                <a:cs typeface="Times New Roman"/>
                <a:sym typeface="Times New Roman"/>
              </a:rPr>
              <a:t>Ultrasonic Radar systems are used for air-traffic control at airports, and long range surveillance and early-warning systems. </a:t>
            </a:r>
          </a:p>
          <a:p>
            <a:r>
              <a:rPr lang="en-US" sz="2000" dirty="0">
                <a:solidFill>
                  <a:schemeClr val="dk1"/>
                </a:solidFill>
                <a:latin typeface="Times New Roman"/>
                <a:ea typeface="Times New Roman"/>
                <a:cs typeface="Times New Roman"/>
                <a:sym typeface="Times New Roman"/>
              </a:rPr>
              <a:t>A radar system is the heart of a missile guidance system. </a:t>
            </a:r>
          </a:p>
          <a:p>
            <a:r>
              <a:rPr lang="en-US" sz="2000" dirty="0">
                <a:solidFill>
                  <a:schemeClr val="dk1"/>
                </a:solidFill>
                <a:latin typeface="Times New Roman"/>
                <a:ea typeface="Times New Roman"/>
                <a:cs typeface="Times New Roman"/>
                <a:sym typeface="Times New Roman"/>
              </a:rPr>
              <a:t>Radar was secretly developed by several nations before and during World War II.</a:t>
            </a:r>
          </a:p>
          <a:p>
            <a:r>
              <a:rPr lang="en-US" sz="2000" dirty="0">
                <a:solidFill>
                  <a:schemeClr val="dk1"/>
                </a:solidFill>
                <a:latin typeface="Times New Roman"/>
                <a:ea typeface="Times New Roman"/>
                <a:cs typeface="Times New Roman"/>
                <a:sym typeface="Times New Roman"/>
              </a:rPr>
              <a:t>The use of such technology has been seen recently in the self-parking car systems launched by Audi, Ford, and even the upcoming driverless cars by Google, </a:t>
            </a:r>
            <a:r>
              <a:rPr lang="en-US" sz="2000" dirty="0" err="1">
                <a:solidFill>
                  <a:schemeClr val="dk1"/>
                </a:solidFill>
                <a:latin typeface="Times New Roman"/>
                <a:ea typeface="Times New Roman"/>
                <a:cs typeface="Times New Roman"/>
                <a:sym typeface="Times New Roman"/>
              </a:rPr>
              <a:t>Tesla,Volvo</a:t>
            </a:r>
            <a:r>
              <a:rPr lang="en-US" sz="2000" dirty="0">
                <a:solidFill>
                  <a:schemeClr val="dk1"/>
                </a:solidFill>
                <a:latin typeface="Times New Roman"/>
                <a:ea typeface="Times New Roman"/>
                <a:cs typeface="Times New Roman"/>
                <a:sym typeface="Times New Roman"/>
              </a:rPr>
              <a:t> and BMW. </a:t>
            </a:r>
            <a:endParaRPr lang="en-US" sz="2000" dirty="0">
              <a:latin typeface="Times New Roman"/>
              <a:ea typeface="Times New Roman"/>
              <a:cs typeface="Times New Roman"/>
              <a:sym typeface="Times New Roman"/>
            </a:endParaRPr>
          </a:p>
          <a:p>
            <a:endParaRPr lang="en-IN" sz="2000" dirty="0"/>
          </a:p>
        </p:txBody>
      </p:sp>
    </p:spTree>
    <p:extLst>
      <p:ext uri="{BB962C8B-B14F-4D97-AF65-F5344CB8AC3E}">
        <p14:creationId xmlns:p14="http://schemas.microsoft.com/office/powerpoint/2010/main" val="3988755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579" y="533400"/>
            <a:ext cx="8229600" cy="4525963"/>
          </a:xfrm>
        </p:spPr>
        <p:txBody>
          <a:bodyPr>
            <a:normAutofit/>
          </a:bodyPr>
          <a:lstStyle/>
          <a:p>
            <a:pPr fontAlgn="t"/>
            <a:r>
              <a:rPr lang="en-US" sz="2800" b="1" dirty="0"/>
              <a:t>Ultrasonic waves</a:t>
            </a:r>
          </a:p>
          <a:p>
            <a:pPr fontAlgn="t"/>
            <a:r>
              <a:rPr lang="en-US" sz="2800" dirty="0"/>
              <a:t>The Ultrasonic Sensor uses the speed that sound waves travels to measure distance to an object. The sensor has two openings on its front; one opening emits ultrasonic waves, while the other receives them.</a:t>
            </a:r>
          </a:p>
          <a:p>
            <a:endParaRPr lang="en-IN" sz="28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76600"/>
            <a:ext cx="5747367" cy="234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5</a:t>
            </a:fld>
            <a:endParaRPr lang="en-US"/>
          </a:p>
        </p:txBody>
      </p:sp>
      <p:pic>
        <p:nvPicPr>
          <p:cNvPr id="3074" name="Picture 2"/>
          <p:cNvPicPr>
            <a:picLocks noChangeAspect="1" noChangeArrowheads="1"/>
          </p:cNvPicPr>
          <p:nvPr/>
        </p:nvPicPr>
        <p:blipFill>
          <a:blip r:embed="rId2"/>
          <a:srcRect/>
          <a:stretch>
            <a:fillRect/>
          </a:stretch>
        </p:blipFill>
        <p:spPr bwMode="auto">
          <a:xfrm>
            <a:off x="1905000" y="914400"/>
            <a:ext cx="5029200" cy="3048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057400" y="4038600"/>
            <a:ext cx="4648200" cy="22505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1143000" y="381000"/>
            <a:ext cx="3571875" cy="485775"/>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97802"/>
            <a:ext cx="3808585" cy="250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276600"/>
            <a:ext cx="4498763" cy="258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280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0"/>
            <a:ext cx="7784777" cy="1499616"/>
          </a:xfrm>
        </p:spPr>
        <p:txBody>
          <a:bodyPr>
            <a:normAutofit/>
          </a:bodyPr>
          <a:lstStyle/>
          <a:p>
            <a:r>
              <a:rPr lang="en-US" dirty="0"/>
              <a:t>How Does an Ultrasonic Sensor Work?</a:t>
            </a:r>
            <a:endParaRPr lang="en-IN" dirty="0"/>
          </a:p>
        </p:txBody>
      </p:sp>
      <p:sp>
        <p:nvSpPr>
          <p:cNvPr id="3" name="Content Placeholder 2"/>
          <p:cNvSpPr>
            <a:spLocks noGrp="1"/>
          </p:cNvSpPr>
          <p:nvPr>
            <p:ph idx="1"/>
          </p:nvPr>
        </p:nvSpPr>
        <p:spPr>
          <a:xfrm>
            <a:off x="768096" y="1284156"/>
            <a:ext cx="7290054" cy="4023360"/>
          </a:xfrm>
        </p:spPr>
        <p:txBody>
          <a:bodyPr>
            <a:normAutofit/>
          </a:bodyPr>
          <a:lstStyle/>
          <a:p>
            <a:r>
              <a:rPr lang="en-US" sz="2400" dirty="0"/>
              <a:t>An ultrasonic sensor is a device that uses ultrasonic waves to measure an object’s distance. </a:t>
            </a:r>
          </a:p>
          <a:p>
            <a:r>
              <a:rPr lang="en-US" sz="2400" dirty="0"/>
              <a:t>Ultrasonic transducers </a:t>
            </a:r>
          </a:p>
          <a:p>
            <a:pPr lvl="1"/>
            <a:r>
              <a:rPr lang="en-US" sz="2400" dirty="0"/>
              <a:t>which are the microphone and speaker tandems </a:t>
            </a:r>
          </a:p>
          <a:p>
            <a:pPr lvl="1"/>
            <a:r>
              <a:rPr lang="en-US" sz="2400" dirty="0"/>
              <a:t>send and receive ultra-high frequency sound waves to obtain an object’s distance or proximity. </a:t>
            </a:r>
          </a:p>
          <a:p>
            <a:r>
              <a:rPr lang="en-US" sz="2400" dirty="0"/>
              <a:t>The ultra-high frequency sound waves are reflected from an object’s surface creating a unique echo pattern.</a:t>
            </a:r>
            <a:endParaRPr lang="en-IN" sz="2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4572000"/>
            <a:ext cx="3033911" cy="165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33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Ultra-high frequency sound waves being reflected from an object’s surface</a:t>
            </a: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03" y="822960"/>
            <a:ext cx="7707313" cy="3680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973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204" y="272599"/>
            <a:ext cx="8183880" cy="1051560"/>
          </a:xfrm>
        </p:spPr>
        <p:txBody>
          <a:bodyPr>
            <a:normAutofit fontScale="90000"/>
          </a:bodyPr>
          <a:lstStyle/>
          <a:p>
            <a:r>
              <a:rPr lang="en-IN" b="1" dirty="0"/>
              <a:t>HC-SR04 Ultrasonic Proximity Sensor</a:t>
            </a:r>
            <a:endParaRPr lang="en-IN" dirty="0"/>
          </a:p>
        </p:txBody>
      </p:sp>
      <p:sp>
        <p:nvSpPr>
          <p:cNvPr id="3" name="Content Placeholder 2"/>
          <p:cNvSpPr>
            <a:spLocks noGrp="1"/>
          </p:cNvSpPr>
          <p:nvPr>
            <p:ph idx="1"/>
          </p:nvPr>
        </p:nvSpPr>
        <p:spPr>
          <a:xfrm>
            <a:off x="457200" y="1345889"/>
            <a:ext cx="8183880" cy="4187952"/>
          </a:xfrm>
        </p:spPr>
        <p:txBody>
          <a:bodyPr>
            <a:normAutofit/>
          </a:bodyPr>
          <a:lstStyle/>
          <a:p>
            <a:r>
              <a:rPr lang="en-US" sz="2400" dirty="0"/>
              <a:t>ultrasonic proximity sensors use high frequency sound signals to detect the presence of a target</a:t>
            </a:r>
          </a:p>
          <a:p>
            <a:r>
              <a:rPr lang="en-US" sz="2400" dirty="0"/>
              <a:t>ultrasonic proximity sensor that tells you whether an object is in front of it, and also provides the distance between the sensor and the object</a:t>
            </a:r>
          </a:p>
          <a:p>
            <a:r>
              <a:rPr lang="en-US" sz="2400" dirty="0"/>
              <a:t>sensing abilities make it particularly useful for robots that need to know how far they are away from an object or obstacle, for example, a wall or a piece of furniture that they shouldn’t hit</a:t>
            </a:r>
            <a:endParaRPr lang="en-IN" sz="2400" dirty="0"/>
          </a:p>
        </p:txBody>
      </p:sp>
    </p:spTree>
    <p:extLst>
      <p:ext uri="{BB962C8B-B14F-4D97-AF65-F5344CB8AC3E}">
        <p14:creationId xmlns:p14="http://schemas.microsoft.com/office/powerpoint/2010/main" val="310568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8183880" cy="1051560"/>
          </a:xfrm>
        </p:spPr>
        <p:txBody>
          <a:bodyPr>
            <a:normAutofit/>
          </a:bodyPr>
          <a:lstStyle/>
          <a:p>
            <a:r>
              <a:rPr lang="en-IN" b="1" dirty="0"/>
              <a:t>Principle of Operation</a:t>
            </a:r>
            <a:endParaRPr lang="en-IN" dirty="0"/>
          </a:p>
        </p:txBody>
      </p:sp>
      <p:sp>
        <p:nvSpPr>
          <p:cNvPr id="3" name="Content Placeholder 2"/>
          <p:cNvSpPr>
            <a:spLocks noGrp="1"/>
          </p:cNvSpPr>
          <p:nvPr>
            <p:ph idx="1"/>
          </p:nvPr>
        </p:nvSpPr>
        <p:spPr>
          <a:xfrm>
            <a:off x="381000" y="1417320"/>
            <a:ext cx="9053928" cy="4023360"/>
          </a:xfrm>
        </p:spPr>
        <p:txBody>
          <a:bodyPr>
            <a:normAutofit/>
          </a:bodyPr>
          <a:lstStyle/>
          <a:p>
            <a:pPr algn="just"/>
            <a:r>
              <a:rPr lang="en-US" sz="2000" dirty="0"/>
              <a:t>HC-SR04 gets triggered by a ten microsecond high signal on the trigger pin. Once it gets pulled low again, the module sends out eight 40kHz sound pulses.</a:t>
            </a:r>
          </a:p>
          <a:p>
            <a:pPr algn="just"/>
            <a:r>
              <a:rPr lang="en-US" sz="2000" dirty="0"/>
              <a:t>If an object is present in the detection range, the sound pulses get reflected by that object, and the module receives the echo.</a:t>
            </a:r>
          </a:p>
          <a:p>
            <a:pPr algn="just"/>
            <a:r>
              <a:rPr lang="en-US" sz="2000" dirty="0"/>
              <a:t>The time between sending the eight pulses and receiving the echo can be used to calculate the distance to the object that reflected the sound.</a:t>
            </a:r>
            <a:endParaRPr lang="en-IN" sz="2000" dirty="0"/>
          </a:p>
        </p:txBody>
      </p:sp>
      <p:pic>
        <p:nvPicPr>
          <p:cNvPr id="4" name="Picture 3">
            <a:extLst>
              <a:ext uri="{FF2B5EF4-FFF2-40B4-BE49-F238E27FC236}">
                <a16:creationId xmlns:a16="http://schemas.microsoft.com/office/drawing/2014/main" id="{2268E6EA-835C-976B-C646-C97EAE97EA1B}"/>
              </a:ext>
            </a:extLst>
          </p:cNvPr>
          <p:cNvPicPr>
            <a:picLocks noChangeAspect="1"/>
          </p:cNvPicPr>
          <p:nvPr/>
        </p:nvPicPr>
        <p:blipFill>
          <a:blip r:embed="rId2"/>
          <a:stretch>
            <a:fillRect/>
          </a:stretch>
        </p:blipFill>
        <p:spPr>
          <a:xfrm>
            <a:off x="2133600" y="3429000"/>
            <a:ext cx="5108953" cy="3048000"/>
          </a:xfrm>
          <a:prstGeom prst="rect">
            <a:avLst/>
          </a:prstGeom>
        </p:spPr>
      </p:pic>
    </p:spTree>
    <p:extLst>
      <p:ext uri="{BB962C8B-B14F-4D97-AF65-F5344CB8AC3E}">
        <p14:creationId xmlns:p14="http://schemas.microsoft.com/office/powerpoint/2010/main" val="34347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523A-9E8A-1302-AA93-341585455A38}"/>
              </a:ext>
            </a:extLst>
          </p:cNvPr>
          <p:cNvSpPr>
            <a:spLocks noGrp="1"/>
          </p:cNvSpPr>
          <p:nvPr>
            <p:ph type="title"/>
          </p:nvPr>
        </p:nvSpPr>
        <p:spPr>
          <a:xfrm>
            <a:off x="1518316" y="162934"/>
            <a:ext cx="8183880" cy="1051560"/>
          </a:xfrm>
        </p:spPr>
        <p:txBody>
          <a:bodyPr/>
          <a:lstStyle/>
          <a:p>
            <a:r>
              <a:rPr lang="en-IN" dirty="0"/>
              <a:t>Characteristics of ultrasonic</a:t>
            </a:r>
          </a:p>
        </p:txBody>
      </p:sp>
      <p:pic>
        <p:nvPicPr>
          <p:cNvPr id="4" name="Content Placeholder 3">
            <a:extLst>
              <a:ext uri="{FF2B5EF4-FFF2-40B4-BE49-F238E27FC236}">
                <a16:creationId xmlns:a16="http://schemas.microsoft.com/office/drawing/2014/main" id="{77A66CF7-07D8-DB7E-18F9-F3B430376493}"/>
              </a:ext>
            </a:extLst>
          </p:cNvPr>
          <p:cNvPicPr>
            <a:picLocks noGrp="1" noChangeAspect="1"/>
          </p:cNvPicPr>
          <p:nvPr>
            <p:ph idx="1"/>
          </p:nvPr>
        </p:nvPicPr>
        <p:blipFill>
          <a:blip r:embed="rId2"/>
          <a:stretch>
            <a:fillRect/>
          </a:stretch>
        </p:blipFill>
        <p:spPr>
          <a:xfrm>
            <a:off x="1371600" y="1447800"/>
            <a:ext cx="6796925" cy="4343400"/>
          </a:xfrm>
          <a:prstGeom prst="rect">
            <a:avLst/>
          </a:prstGeom>
        </p:spPr>
      </p:pic>
    </p:spTree>
    <p:extLst>
      <p:ext uri="{BB962C8B-B14F-4D97-AF65-F5344CB8AC3E}">
        <p14:creationId xmlns:p14="http://schemas.microsoft.com/office/powerpoint/2010/main" val="1327032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FE0F-1C26-F7F3-CB04-5B76E4B5762E}"/>
              </a:ext>
            </a:extLst>
          </p:cNvPr>
          <p:cNvSpPr>
            <a:spLocks noGrp="1"/>
          </p:cNvSpPr>
          <p:nvPr>
            <p:ph type="title"/>
          </p:nvPr>
        </p:nvSpPr>
        <p:spPr>
          <a:xfrm>
            <a:off x="3200400" y="152400"/>
            <a:ext cx="2819400" cy="1051560"/>
          </a:xfrm>
        </p:spPr>
        <p:txBody>
          <a:bodyPr/>
          <a:lstStyle/>
          <a:p>
            <a:r>
              <a:rPr lang="en-IN" dirty="0"/>
              <a:t>Directivity</a:t>
            </a:r>
          </a:p>
        </p:txBody>
      </p:sp>
      <p:pic>
        <p:nvPicPr>
          <p:cNvPr id="4" name="Picture 3">
            <a:extLst>
              <a:ext uri="{FF2B5EF4-FFF2-40B4-BE49-F238E27FC236}">
                <a16:creationId xmlns:a16="http://schemas.microsoft.com/office/drawing/2014/main" id="{41785FE2-EEC1-FF07-6240-1E50EF13673D}"/>
              </a:ext>
            </a:extLst>
          </p:cNvPr>
          <p:cNvPicPr>
            <a:picLocks noChangeAspect="1"/>
          </p:cNvPicPr>
          <p:nvPr/>
        </p:nvPicPr>
        <p:blipFill>
          <a:blip r:embed="rId2"/>
          <a:stretch>
            <a:fillRect/>
          </a:stretch>
        </p:blipFill>
        <p:spPr>
          <a:xfrm>
            <a:off x="1219200" y="1546307"/>
            <a:ext cx="7240010" cy="3962953"/>
          </a:xfrm>
          <a:prstGeom prst="rect">
            <a:avLst/>
          </a:prstGeom>
        </p:spPr>
      </p:pic>
    </p:spTree>
    <p:extLst>
      <p:ext uri="{BB962C8B-B14F-4D97-AF65-F5344CB8AC3E}">
        <p14:creationId xmlns:p14="http://schemas.microsoft.com/office/powerpoint/2010/main" val="670366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0F63B-CF2E-7DF1-C927-C25A264CB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0CC62-B92A-0F91-524D-6E9B209EF420}"/>
              </a:ext>
            </a:extLst>
          </p:cNvPr>
          <p:cNvSpPr>
            <a:spLocks noGrp="1"/>
          </p:cNvSpPr>
          <p:nvPr>
            <p:ph type="title"/>
          </p:nvPr>
        </p:nvSpPr>
        <p:spPr>
          <a:xfrm>
            <a:off x="3516453" y="317131"/>
            <a:ext cx="2697480" cy="1051560"/>
          </a:xfrm>
        </p:spPr>
        <p:txBody>
          <a:bodyPr/>
          <a:lstStyle/>
          <a:p>
            <a:r>
              <a:rPr lang="en-IN" dirty="0"/>
              <a:t>Directivity</a:t>
            </a:r>
          </a:p>
        </p:txBody>
      </p:sp>
      <p:pic>
        <p:nvPicPr>
          <p:cNvPr id="3" name="Picture 2">
            <a:extLst>
              <a:ext uri="{FF2B5EF4-FFF2-40B4-BE49-F238E27FC236}">
                <a16:creationId xmlns:a16="http://schemas.microsoft.com/office/drawing/2014/main" id="{7B4D793D-258A-A38A-DE79-B7C1CAB9D87B}"/>
              </a:ext>
            </a:extLst>
          </p:cNvPr>
          <p:cNvPicPr>
            <a:picLocks noChangeAspect="1"/>
          </p:cNvPicPr>
          <p:nvPr/>
        </p:nvPicPr>
        <p:blipFill>
          <a:blip r:embed="rId2"/>
          <a:stretch>
            <a:fillRect/>
          </a:stretch>
        </p:blipFill>
        <p:spPr>
          <a:xfrm>
            <a:off x="792657" y="1828800"/>
            <a:ext cx="7558686" cy="3561190"/>
          </a:xfrm>
          <a:prstGeom prst="rect">
            <a:avLst/>
          </a:prstGeom>
        </p:spPr>
      </p:pic>
    </p:spTree>
    <p:extLst>
      <p:ext uri="{BB962C8B-B14F-4D97-AF65-F5344CB8AC3E}">
        <p14:creationId xmlns:p14="http://schemas.microsoft.com/office/powerpoint/2010/main" val="2421616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D434D-D4CA-09F8-4541-9310D2720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AEAE3-7ECB-E04C-2BFC-690F7B3B95A1}"/>
              </a:ext>
            </a:extLst>
          </p:cNvPr>
          <p:cNvSpPr>
            <a:spLocks noGrp="1"/>
          </p:cNvSpPr>
          <p:nvPr>
            <p:ph type="title"/>
          </p:nvPr>
        </p:nvSpPr>
        <p:spPr>
          <a:xfrm>
            <a:off x="2895600" y="381000"/>
            <a:ext cx="3581400" cy="1051560"/>
          </a:xfrm>
        </p:spPr>
        <p:txBody>
          <a:bodyPr/>
          <a:lstStyle/>
          <a:p>
            <a:r>
              <a:rPr lang="en-IN" dirty="0"/>
              <a:t>False Reading</a:t>
            </a:r>
          </a:p>
        </p:txBody>
      </p:sp>
      <p:pic>
        <p:nvPicPr>
          <p:cNvPr id="4" name="Picture 3">
            <a:extLst>
              <a:ext uri="{FF2B5EF4-FFF2-40B4-BE49-F238E27FC236}">
                <a16:creationId xmlns:a16="http://schemas.microsoft.com/office/drawing/2014/main" id="{34D7130A-ED9C-5F12-FD31-EE68070B4EFD}"/>
              </a:ext>
            </a:extLst>
          </p:cNvPr>
          <p:cNvPicPr>
            <a:picLocks noChangeAspect="1"/>
          </p:cNvPicPr>
          <p:nvPr/>
        </p:nvPicPr>
        <p:blipFill>
          <a:blip r:embed="rId2"/>
          <a:stretch>
            <a:fillRect/>
          </a:stretch>
        </p:blipFill>
        <p:spPr>
          <a:xfrm>
            <a:off x="1134206" y="1942892"/>
            <a:ext cx="6238535" cy="3310243"/>
          </a:xfrm>
          <a:prstGeom prst="rect">
            <a:avLst/>
          </a:prstGeom>
        </p:spPr>
      </p:pic>
    </p:spTree>
    <p:extLst>
      <p:ext uri="{BB962C8B-B14F-4D97-AF65-F5344CB8AC3E}">
        <p14:creationId xmlns:p14="http://schemas.microsoft.com/office/powerpoint/2010/main" val="3972866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9F10D-D69C-1ECF-CAFD-4A3B75EAA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30074-3CA1-FC23-F38B-63DFD1A613DC}"/>
              </a:ext>
            </a:extLst>
          </p:cNvPr>
          <p:cNvSpPr>
            <a:spLocks noGrp="1"/>
          </p:cNvSpPr>
          <p:nvPr>
            <p:ph type="title"/>
          </p:nvPr>
        </p:nvSpPr>
        <p:spPr>
          <a:xfrm>
            <a:off x="2819400" y="304800"/>
            <a:ext cx="3200400" cy="1051560"/>
          </a:xfrm>
        </p:spPr>
        <p:txBody>
          <a:bodyPr/>
          <a:lstStyle/>
          <a:p>
            <a:r>
              <a:rPr lang="en-IN" dirty="0"/>
              <a:t>Applications</a:t>
            </a:r>
          </a:p>
        </p:txBody>
      </p:sp>
      <p:pic>
        <p:nvPicPr>
          <p:cNvPr id="3" name="Picture 2">
            <a:extLst>
              <a:ext uri="{FF2B5EF4-FFF2-40B4-BE49-F238E27FC236}">
                <a16:creationId xmlns:a16="http://schemas.microsoft.com/office/drawing/2014/main" id="{8B9B7E08-363A-EDE7-0CD1-A1FDA36596C2}"/>
              </a:ext>
            </a:extLst>
          </p:cNvPr>
          <p:cNvPicPr>
            <a:picLocks noChangeAspect="1"/>
          </p:cNvPicPr>
          <p:nvPr/>
        </p:nvPicPr>
        <p:blipFill>
          <a:blip r:embed="rId2"/>
          <a:stretch>
            <a:fillRect/>
          </a:stretch>
        </p:blipFill>
        <p:spPr>
          <a:xfrm>
            <a:off x="768096" y="2084832"/>
            <a:ext cx="7321397" cy="2888474"/>
          </a:xfrm>
          <a:prstGeom prst="rect">
            <a:avLst/>
          </a:prstGeom>
        </p:spPr>
      </p:pic>
    </p:spTree>
    <p:extLst>
      <p:ext uri="{BB962C8B-B14F-4D97-AF65-F5344CB8AC3E}">
        <p14:creationId xmlns:p14="http://schemas.microsoft.com/office/powerpoint/2010/main" val="4240410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6</a:t>
            </a:fld>
            <a:endParaRPr lang="en-US"/>
          </a:p>
        </p:txBody>
      </p:sp>
      <p:sp>
        <p:nvSpPr>
          <p:cNvPr id="9" name="Rectangle 8"/>
          <p:cNvSpPr/>
          <p:nvPr/>
        </p:nvSpPr>
        <p:spPr>
          <a:xfrm>
            <a:off x="533400" y="381000"/>
            <a:ext cx="8077200" cy="1354217"/>
          </a:xfrm>
          <a:prstGeom prst="rect">
            <a:avLst/>
          </a:prstGeom>
        </p:spPr>
        <p:txBody>
          <a:bodyPr wrap="square">
            <a:spAutoFit/>
          </a:bodyPr>
          <a:lstStyle/>
          <a:p>
            <a:pPr algn="just"/>
            <a:r>
              <a:rPr lang="en-IN" sz="1800" b="1" i="1" dirty="0">
                <a:solidFill>
                  <a:srgbClr val="FF0000"/>
                </a:solidFill>
              </a:rPr>
              <a:t>2. Incremental Encoder: </a:t>
            </a:r>
          </a:p>
          <a:p>
            <a:pPr algn="just"/>
            <a:r>
              <a:rPr lang="en-IN" sz="1600" dirty="0"/>
              <a:t>An </a:t>
            </a:r>
            <a:r>
              <a:rPr lang="en-IN" sz="1600" dirty="0">
                <a:hlinkClick r:id="rId2" tooltip="Incremental encoder"/>
              </a:rPr>
              <a:t>incremental encoder</a:t>
            </a:r>
            <a:r>
              <a:rPr lang="en-IN" sz="1600" dirty="0"/>
              <a:t> will immediately report changes in position, which is an essential capability in some applications. However, it does not report or keep track of absolute position. As a result, the mechanical system monitored by an incremental encoder may have to be </a:t>
            </a:r>
            <a:r>
              <a:rPr lang="en-IN" sz="1600" dirty="0">
                <a:hlinkClick r:id="rId3" tooltip="Homing (mechanical)"/>
              </a:rPr>
              <a:t>homed</a:t>
            </a:r>
            <a:r>
              <a:rPr lang="en-IN" sz="1600" dirty="0"/>
              <a:t> (moved to a fixed reference point) to initialize absolute position measurements.</a:t>
            </a:r>
          </a:p>
        </p:txBody>
      </p:sp>
      <p:grpSp>
        <p:nvGrpSpPr>
          <p:cNvPr id="12" name="Group 11"/>
          <p:cNvGrpSpPr/>
          <p:nvPr/>
        </p:nvGrpSpPr>
        <p:grpSpPr>
          <a:xfrm>
            <a:off x="457200" y="1828800"/>
            <a:ext cx="7162800" cy="2971800"/>
            <a:chOff x="457200" y="533400"/>
            <a:chExt cx="8411152" cy="3733800"/>
          </a:xfrm>
        </p:grpSpPr>
        <p:pic>
          <p:nvPicPr>
            <p:cNvPr id="13" name="Picture 5"/>
            <p:cNvPicPr>
              <a:picLocks noChangeAspect="1" noChangeArrowheads="1"/>
            </p:cNvPicPr>
            <p:nvPr/>
          </p:nvPicPr>
          <p:blipFill>
            <a:blip r:embed="rId4"/>
            <a:srcRect/>
            <a:stretch>
              <a:fillRect/>
            </a:stretch>
          </p:blipFill>
          <p:spPr bwMode="auto">
            <a:xfrm>
              <a:off x="457200" y="533400"/>
              <a:ext cx="4419600" cy="3733800"/>
            </a:xfrm>
            <a:prstGeom prst="rect">
              <a:avLst/>
            </a:prstGeom>
            <a:noFill/>
            <a:ln w="9525">
              <a:noFill/>
              <a:miter lim="800000"/>
              <a:headEnd/>
              <a:tailEnd/>
            </a:ln>
            <a:effectLst/>
          </p:spPr>
        </p:pic>
        <p:pic>
          <p:nvPicPr>
            <p:cNvPr id="14" name="Picture 3"/>
            <p:cNvPicPr>
              <a:picLocks noChangeAspect="1" noChangeArrowheads="1"/>
            </p:cNvPicPr>
            <p:nvPr/>
          </p:nvPicPr>
          <p:blipFill>
            <a:blip r:embed="rId5"/>
            <a:srcRect/>
            <a:stretch>
              <a:fillRect/>
            </a:stretch>
          </p:blipFill>
          <p:spPr bwMode="auto">
            <a:xfrm>
              <a:off x="5105400" y="762000"/>
              <a:ext cx="3762952" cy="3376612"/>
            </a:xfrm>
            <a:prstGeom prst="rect">
              <a:avLst/>
            </a:prstGeom>
            <a:noFill/>
            <a:ln w="9525">
              <a:noFill/>
              <a:miter lim="800000"/>
              <a:headEnd/>
              <a:tailEnd/>
            </a:ln>
            <a:effectLst/>
          </p:spPr>
        </p:pic>
        <p:sp>
          <p:nvSpPr>
            <p:cNvPr id="15" name="TextBox 14"/>
            <p:cNvSpPr txBox="1"/>
            <p:nvPr/>
          </p:nvSpPr>
          <p:spPr>
            <a:xfrm rot="16200000">
              <a:off x="4384564" y="1160453"/>
              <a:ext cx="1018228" cy="338554"/>
            </a:xfrm>
            <a:prstGeom prst="rect">
              <a:avLst/>
            </a:prstGeom>
            <a:noFill/>
          </p:spPr>
          <p:txBody>
            <a:bodyPr wrap="none" rtlCol="0">
              <a:spAutoFit/>
            </a:bodyPr>
            <a:lstStyle/>
            <a:p>
              <a:r>
                <a:rPr lang="en-IN" sz="1600" b="1" dirty="0">
                  <a:solidFill>
                    <a:srgbClr val="FF0000"/>
                  </a:solidFill>
                </a:rPr>
                <a:t>clockwise</a:t>
              </a:r>
            </a:p>
          </p:txBody>
        </p:sp>
        <p:sp>
          <p:nvSpPr>
            <p:cNvPr id="16" name="TextBox 15"/>
            <p:cNvSpPr txBox="1"/>
            <p:nvPr/>
          </p:nvSpPr>
          <p:spPr>
            <a:xfrm rot="16200000">
              <a:off x="4130489" y="2801332"/>
              <a:ext cx="1526380" cy="338554"/>
            </a:xfrm>
            <a:prstGeom prst="rect">
              <a:avLst/>
            </a:prstGeom>
            <a:noFill/>
          </p:spPr>
          <p:txBody>
            <a:bodyPr wrap="none" rtlCol="0">
              <a:spAutoFit/>
            </a:bodyPr>
            <a:lstStyle/>
            <a:p>
              <a:r>
                <a:rPr lang="en-IN" sz="1600" b="1" dirty="0">
                  <a:solidFill>
                    <a:srgbClr val="FF0000"/>
                  </a:solidFill>
                </a:rPr>
                <a:t>Anti -clockwise</a:t>
              </a:r>
            </a:p>
          </p:txBody>
        </p:sp>
      </p:grpSp>
      <p:pic>
        <p:nvPicPr>
          <p:cNvPr id="17" name="Picture 2"/>
          <p:cNvPicPr>
            <a:picLocks noChangeAspect="1" noChangeArrowheads="1"/>
          </p:cNvPicPr>
          <p:nvPr/>
        </p:nvPicPr>
        <p:blipFill>
          <a:blip r:embed="rId6"/>
          <a:srcRect/>
          <a:stretch>
            <a:fillRect/>
          </a:stretch>
        </p:blipFill>
        <p:spPr bwMode="auto">
          <a:xfrm>
            <a:off x="1447800" y="4876800"/>
            <a:ext cx="4962525" cy="1628775"/>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022" y="547872"/>
            <a:ext cx="7566832" cy="1161734"/>
          </a:xfrm>
          <a:prstGeom prst="rect">
            <a:avLst/>
          </a:prstGeom>
        </p:spPr>
        <p:txBody>
          <a:bodyPr vert="horz" wrap="square" lIns="0" tIns="68522" rIns="0" bIns="0" rtlCol="0" anchor="b">
            <a:spAutoFit/>
          </a:bodyPr>
          <a:lstStyle/>
          <a:p>
            <a:pPr marL="1776974" marR="4607" indent="-1765458" algn="just">
              <a:lnSpc>
                <a:spcPts val="4425"/>
              </a:lnSpc>
              <a:spcBef>
                <a:spcPts val="540"/>
              </a:spcBef>
            </a:pPr>
            <a:r>
              <a:rPr sz="3200" dirty="0">
                <a:solidFill>
                  <a:srgbClr val="FF0000"/>
                </a:solidFill>
              </a:rPr>
              <a:t>SQUID</a:t>
            </a:r>
            <a:r>
              <a:rPr lang="en-IN" sz="3200" dirty="0">
                <a:solidFill>
                  <a:srgbClr val="FF0000"/>
                </a:solidFill>
              </a:rPr>
              <a:t> </a:t>
            </a:r>
            <a:r>
              <a:rPr lang="en-IN" sz="3200" spc="9" dirty="0">
                <a:solidFill>
                  <a:srgbClr val="FF0000"/>
                </a:solidFill>
              </a:rPr>
              <a:t>– </a:t>
            </a:r>
            <a:r>
              <a:rPr sz="3200" dirty="0">
                <a:solidFill>
                  <a:srgbClr val="FF0000"/>
                </a:solidFill>
              </a:rPr>
              <a:t>Superconducting</a:t>
            </a:r>
            <a:r>
              <a:rPr lang="en-IN" sz="3200" dirty="0">
                <a:solidFill>
                  <a:srgbClr val="FF0000"/>
                </a:solidFill>
              </a:rPr>
              <a:t> </a:t>
            </a:r>
            <a:r>
              <a:rPr sz="3200" spc="-9" dirty="0" err="1">
                <a:solidFill>
                  <a:srgbClr val="FF0000"/>
                </a:solidFill>
              </a:rPr>
              <a:t>QUantum</a:t>
            </a:r>
            <a:r>
              <a:rPr sz="3200" spc="-9" dirty="0">
                <a:solidFill>
                  <a:srgbClr val="FF0000"/>
                </a:solidFill>
              </a:rPr>
              <a:t> </a:t>
            </a:r>
            <a:r>
              <a:rPr sz="3200" dirty="0">
                <a:solidFill>
                  <a:srgbClr val="FF0000"/>
                </a:solidFill>
              </a:rPr>
              <a:t>Interference </a:t>
            </a:r>
            <a:r>
              <a:rPr sz="3200" spc="-9" dirty="0">
                <a:solidFill>
                  <a:srgbClr val="FF0000"/>
                </a:solidFill>
              </a:rPr>
              <a:t>Device</a:t>
            </a:r>
          </a:p>
        </p:txBody>
      </p:sp>
      <p:sp>
        <p:nvSpPr>
          <p:cNvPr id="6" name="object 6"/>
          <p:cNvSpPr txBox="1"/>
          <p:nvPr/>
        </p:nvSpPr>
        <p:spPr>
          <a:xfrm>
            <a:off x="790022" y="1981200"/>
            <a:ext cx="2823623" cy="2284943"/>
          </a:xfrm>
          <a:prstGeom prst="rect">
            <a:avLst/>
          </a:prstGeom>
        </p:spPr>
        <p:txBody>
          <a:bodyPr vert="horz" wrap="square" lIns="0" tIns="11516" rIns="0" bIns="0" rtlCol="0">
            <a:spAutoFit/>
          </a:bodyPr>
          <a:lstStyle/>
          <a:p>
            <a:pPr marL="468717" marR="4607" indent="-457200">
              <a:lnSpc>
                <a:spcPct val="129400"/>
              </a:lnSpc>
              <a:spcBef>
                <a:spcPts val="91"/>
              </a:spcBef>
              <a:buSzPct val="45312"/>
              <a:buFont typeface="Arial" panose="020B0604020202020204" pitchFamily="34" charset="0"/>
              <a:buChar char="•"/>
              <a:tabLst>
                <a:tab pos="305184" algn="l"/>
              </a:tabLst>
            </a:pPr>
            <a:r>
              <a:rPr sz="2902" spc="-9" dirty="0">
                <a:latin typeface="Times New Roman"/>
                <a:cs typeface="Times New Roman"/>
              </a:rPr>
              <a:t>Introduction </a:t>
            </a:r>
            <a:endParaRPr lang="en-IN" sz="2902" spc="-9" dirty="0">
              <a:latin typeface="Times New Roman"/>
              <a:cs typeface="Times New Roman"/>
            </a:endParaRPr>
          </a:p>
          <a:p>
            <a:pPr marL="468717" marR="4607" indent="-457200">
              <a:lnSpc>
                <a:spcPct val="129400"/>
              </a:lnSpc>
              <a:spcBef>
                <a:spcPts val="91"/>
              </a:spcBef>
              <a:buSzPct val="45312"/>
              <a:buFont typeface="Arial" panose="020B0604020202020204" pitchFamily="34" charset="0"/>
              <a:buChar char="•"/>
              <a:tabLst>
                <a:tab pos="305184" algn="l"/>
              </a:tabLst>
            </a:pPr>
            <a:r>
              <a:rPr sz="2902" spc="-9" dirty="0">
                <a:latin typeface="Times New Roman"/>
                <a:cs typeface="Times New Roman"/>
              </a:rPr>
              <a:t>History</a:t>
            </a:r>
            <a:endParaRPr lang="en-IN" sz="2902" spc="-9" dirty="0">
              <a:latin typeface="Times New Roman"/>
              <a:cs typeface="Times New Roman"/>
            </a:endParaRPr>
          </a:p>
          <a:p>
            <a:pPr marL="468717" marR="4607" indent="-457200">
              <a:lnSpc>
                <a:spcPct val="129400"/>
              </a:lnSpc>
              <a:spcBef>
                <a:spcPts val="91"/>
              </a:spcBef>
              <a:buSzPct val="45312"/>
              <a:buFont typeface="Arial" panose="020B0604020202020204" pitchFamily="34" charset="0"/>
              <a:buChar char="•"/>
              <a:tabLst>
                <a:tab pos="305184" algn="l"/>
              </a:tabLst>
            </a:pPr>
            <a:r>
              <a:rPr sz="2902" spc="-9" dirty="0" err="1">
                <a:latin typeface="Times New Roman"/>
                <a:cs typeface="Times New Roman"/>
              </a:rPr>
              <a:t>Operatio</a:t>
            </a:r>
            <a:r>
              <a:rPr lang="en-IN" sz="2902" spc="-9" dirty="0">
                <a:latin typeface="Times New Roman"/>
                <a:cs typeface="Times New Roman"/>
              </a:rPr>
              <a:t>n</a:t>
            </a:r>
          </a:p>
          <a:p>
            <a:pPr marL="468717" marR="4607" indent="-457200">
              <a:lnSpc>
                <a:spcPct val="129400"/>
              </a:lnSpc>
              <a:spcBef>
                <a:spcPts val="91"/>
              </a:spcBef>
              <a:buSzPct val="45312"/>
              <a:buFont typeface="Arial" panose="020B0604020202020204" pitchFamily="34" charset="0"/>
              <a:buChar char="•"/>
              <a:tabLst>
                <a:tab pos="305184" algn="l"/>
              </a:tabLst>
            </a:pPr>
            <a:r>
              <a:rPr sz="2902" spc="-9" dirty="0">
                <a:latin typeface="Times New Roman"/>
                <a:cs typeface="Times New Roman"/>
              </a:rPr>
              <a:t>Applications</a:t>
            </a:r>
            <a:endParaRPr sz="2902" dirty="0">
              <a:latin typeface="Times New Roman"/>
              <a:cs typeface="Times New Roman"/>
            </a:endParaRPr>
          </a:p>
        </p:txBody>
      </p:sp>
      <p:sp>
        <p:nvSpPr>
          <p:cNvPr id="8" name="TextBox 7">
            <a:extLst>
              <a:ext uri="{FF2B5EF4-FFF2-40B4-BE49-F238E27FC236}">
                <a16:creationId xmlns:a16="http://schemas.microsoft.com/office/drawing/2014/main" id="{9A611A2D-E178-112F-35DD-0766AC4EE9E0}"/>
              </a:ext>
            </a:extLst>
          </p:cNvPr>
          <p:cNvSpPr txBox="1"/>
          <p:nvPr/>
        </p:nvSpPr>
        <p:spPr>
          <a:xfrm>
            <a:off x="4114800" y="1709606"/>
            <a:ext cx="4572000" cy="4154984"/>
          </a:xfrm>
          <a:prstGeom prst="rect">
            <a:avLst/>
          </a:prstGeom>
          <a:noFill/>
        </p:spPr>
        <p:txBody>
          <a:bodyPr wrap="square">
            <a:spAutoFit/>
          </a:bodyPr>
          <a:lstStyle/>
          <a:p>
            <a:r>
              <a:rPr lang="en-US" dirty="0"/>
              <a:t>A </a:t>
            </a:r>
            <a:r>
              <a:rPr lang="en-US" b="1" dirty="0"/>
              <a:t>superconductor</a:t>
            </a:r>
            <a:r>
              <a:rPr lang="en-US" dirty="0"/>
              <a:t> is a material that can conduct electricity without any resistance when it is cooled below a certain critical temperature. This property makes superconductors extremely efficient at carrying electric current, as they lose no energy to heat, unlike normal conductors (such as copper or aluminum), which have some degree of electrical resistance.</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838200"/>
            <a:ext cx="7421151" cy="565626"/>
          </a:xfrm>
          <a:prstGeom prst="rect">
            <a:avLst/>
          </a:prstGeom>
        </p:spPr>
        <p:txBody>
          <a:bodyPr vert="horz" wrap="square" lIns="0" tIns="11516" rIns="0" bIns="0" rtlCol="0" anchor="b">
            <a:spAutoFit/>
          </a:bodyPr>
          <a:lstStyle/>
          <a:p>
            <a:pPr marL="2266420">
              <a:spcBef>
                <a:spcPts val="91"/>
              </a:spcBef>
            </a:pPr>
            <a:r>
              <a:rPr spc="-9" dirty="0">
                <a:solidFill>
                  <a:srgbClr val="FF0000"/>
                </a:solidFill>
                <a:effectLst/>
              </a:rPr>
              <a:t>Introduction</a:t>
            </a:r>
          </a:p>
        </p:txBody>
      </p:sp>
      <p:sp>
        <p:nvSpPr>
          <p:cNvPr id="6" name="object 6"/>
          <p:cNvSpPr txBox="1">
            <a:spLocks noGrp="1"/>
          </p:cNvSpPr>
          <p:nvPr>
            <p:ph type="body" idx="1"/>
          </p:nvPr>
        </p:nvSpPr>
        <p:spPr>
          <a:xfrm>
            <a:off x="1066800" y="1716013"/>
            <a:ext cx="7421151" cy="2943160"/>
          </a:xfrm>
          <a:prstGeom prst="rect">
            <a:avLst/>
          </a:prstGeom>
        </p:spPr>
        <p:txBody>
          <a:bodyPr vert="horz" wrap="square" lIns="0" tIns="141651" rIns="0" bIns="0" rtlCol="0">
            <a:spAutoFit/>
          </a:bodyPr>
          <a:lstStyle/>
          <a:p>
            <a:pPr marL="34549">
              <a:spcBef>
                <a:spcPts val="1115"/>
              </a:spcBef>
            </a:pPr>
            <a:r>
              <a:rPr dirty="0"/>
              <a:t>Very</a:t>
            </a:r>
            <a:r>
              <a:rPr spc="14" dirty="0"/>
              <a:t> </a:t>
            </a:r>
            <a:r>
              <a:rPr dirty="0"/>
              <a:t>sensitive</a:t>
            </a:r>
            <a:r>
              <a:rPr spc="23" dirty="0"/>
              <a:t> </a:t>
            </a:r>
            <a:r>
              <a:rPr spc="-9" dirty="0"/>
              <a:t>magnetometer</a:t>
            </a:r>
          </a:p>
          <a:p>
            <a:pPr marL="34549" marR="274665">
              <a:lnSpc>
                <a:spcPct val="92600"/>
              </a:lnSpc>
              <a:spcBef>
                <a:spcPts val="1283"/>
              </a:spcBef>
            </a:pPr>
            <a:r>
              <a:rPr dirty="0"/>
              <a:t>Superconducting</a:t>
            </a:r>
            <a:r>
              <a:rPr spc="36" dirty="0"/>
              <a:t> </a:t>
            </a:r>
            <a:r>
              <a:rPr dirty="0"/>
              <a:t>quantum</a:t>
            </a:r>
            <a:r>
              <a:rPr spc="18" dirty="0"/>
              <a:t> </a:t>
            </a:r>
            <a:r>
              <a:rPr dirty="0"/>
              <a:t>interference</a:t>
            </a:r>
            <a:r>
              <a:rPr spc="32" dirty="0"/>
              <a:t> </a:t>
            </a:r>
            <a:r>
              <a:rPr dirty="0"/>
              <a:t>device</a:t>
            </a:r>
            <a:r>
              <a:rPr spc="32" dirty="0"/>
              <a:t> </a:t>
            </a:r>
            <a:r>
              <a:rPr spc="-45" dirty="0"/>
              <a:t>– </a:t>
            </a:r>
            <a:r>
              <a:rPr dirty="0"/>
              <a:t>based</a:t>
            </a:r>
            <a:r>
              <a:rPr spc="9" dirty="0"/>
              <a:t> </a:t>
            </a:r>
            <a:r>
              <a:rPr dirty="0"/>
              <a:t>on</a:t>
            </a:r>
            <a:r>
              <a:rPr spc="18" dirty="0"/>
              <a:t> </a:t>
            </a:r>
            <a:r>
              <a:rPr dirty="0"/>
              <a:t>quantum</a:t>
            </a:r>
            <a:r>
              <a:rPr spc="-5" dirty="0"/>
              <a:t> </a:t>
            </a:r>
            <a:r>
              <a:rPr dirty="0"/>
              <a:t>effects</a:t>
            </a:r>
            <a:r>
              <a:rPr spc="9" dirty="0"/>
              <a:t> </a:t>
            </a:r>
            <a:r>
              <a:rPr dirty="0"/>
              <a:t>in</a:t>
            </a:r>
            <a:r>
              <a:rPr spc="14" dirty="0"/>
              <a:t> </a:t>
            </a:r>
            <a:r>
              <a:rPr spc="-9" dirty="0"/>
              <a:t>superconducting </a:t>
            </a:r>
            <a:r>
              <a:rPr spc="-18" dirty="0"/>
              <a:t>loop</a:t>
            </a:r>
          </a:p>
          <a:p>
            <a:pPr marL="34549" marR="4607">
              <a:lnSpc>
                <a:spcPts val="3219"/>
              </a:lnSpc>
              <a:spcBef>
                <a:spcPts val="1351"/>
              </a:spcBef>
            </a:pPr>
            <a:r>
              <a:rPr dirty="0"/>
              <a:t>Useful</a:t>
            </a:r>
            <a:r>
              <a:rPr spc="5" dirty="0"/>
              <a:t> </a:t>
            </a:r>
            <a:r>
              <a:rPr dirty="0"/>
              <a:t>for</a:t>
            </a:r>
            <a:r>
              <a:rPr spc="9" dirty="0"/>
              <a:t> </a:t>
            </a:r>
            <a:r>
              <a:rPr dirty="0"/>
              <a:t>many</a:t>
            </a:r>
            <a:r>
              <a:rPr spc="32" dirty="0"/>
              <a:t> </a:t>
            </a:r>
            <a:r>
              <a:rPr dirty="0"/>
              <a:t>purposes</a:t>
            </a:r>
            <a:r>
              <a:rPr spc="18" dirty="0"/>
              <a:t> </a:t>
            </a:r>
            <a:r>
              <a:rPr dirty="0"/>
              <a:t>in</a:t>
            </a:r>
            <a:r>
              <a:rPr spc="23" dirty="0"/>
              <a:t> </a:t>
            </a:r>
            <a:r>
              <a:rPr dirty="0"/>
              <a:t>physics,</a:t>
            </a:r>
            <a:r>
              <a:rPr spc="18" dirty="0"/>
              <a:t> </a:t>
            </a:r>
            <a:r>
              <a:rPr dirty="0"/>
              <a:t>biology</a:t>
            </a:r>
            <a:r>
              <a:rPr spc="36" dirty="0"/>
              <a:t> </a:t>
            </a:r>
            <a:r>
              <a:rPr spc="-23" dirty="0"/>
              <a:t>and </a:t>
            </a:r>
            <a:r>
              <a:rPr spc="-9" dirty="0"/>
              <a:t>medicine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274" y="909020"/>
            <a:ext cx="7421151" cy="565626"/>
          </a:xfrm>
          <a:prstGeom prst="rect">
            <a:avLst/>
          </a:prstGeom>
        </p:spPr>
        <p:txBody>
          <a:bodyPr vert="horz" wrap="square" lIns="0" tIns="11516" rIns="0" bIns="0" rtlCol="0" anchor="b">
            <a:spAutoFit/>
          </a:bodyPr>
          <a:lstStyle/>
          <a:p>
            <a:pPr marL="2760471">
              <a:spcBef>
                <a:spcPts val="91"/>
              </a:spcBef>
            </a:pPr>
            <a:r>
              <a:rPr spc="-9" dirty="0">
                <a:solidFill>
                  <a:srgbClr val="FF0000"/>
                </a:solidFill>
                <a:effectLst/>
              </a:rPr>
              <a:t>History</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757777" y="3787160"/>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5" name="object 5"/>
          <p:cNvSpPr txBox="1"/>
          <p:nvPr/>
        </p:nvSpPr>
        <p:spPr>
          <a:xfrm>
            <a:off x="1051445" y="1858167"/>
            <a:ext cx="5281409" cy="2693445"/>
          </a:xfrm>
          <a:prstGeom prst="rect">
            <a:avLst/>
          </a:prstGeom>
        </p:spPr>
        <p:txBody>
          <a:bodyPr vert="horz" wrap="square" lIns="0" tIns="44338" rIns="0" bIns="0" rtlCol="0">
            <a:spAutoFit/>
          </a:bodyPr>
          <a:lstStyle/>
          <a:p>
            <a:pPr marL="11516" marR="4607">
              <a:lnSpc>
                <a:spcPct val="92500"/>
              </a:lnSpc>
              <a:spcBef>
                <a:spcPts val="349"/>
              </a:spcBef>
            </a:pPr>
            <a:r>
              <a:rPr sz="2902" dirty="0">
                <a:latin typeface="Times New Roman"/>
                <a:cs typeface="Times New Roman"/>
              </a:rPr>
              <a:t>1962:</a:t>
            </a:r>
            <a:r>
              <a:rPr sz="2902" spc="9" dirty="0">
                <a:latin typeface="Times New Roman"/>
                <a:cs typeface="Times New Roman"/>
              </a:rPr>
              <a:t> </a:t>
            </a:r>
            <a:r>
              <a:rPr sz="2902" dirty="0">
                <a:latin typeface="Times New Roman"/>
                <a:cs typeface="Times New Roman"/>
              </a:rPr>
              <a:t>British</a:t>
            </a:r>
            <a:r>
              <a:rPr sz="2902" spc="27" dirty="0">
                <a:latin typeface="Times New Roman"/>
                <a:cs typeface="Times New Roman"/>
              </a:rPr>
              <a:t> </a:t>
            </a:r>
            <a:r>
              <a:rPr sz="2902" dirty="0">
                <a:latin typeface="Times New Roman"/>
                <a:cs typeface="Times New Roman"/>
              </a:rPr>
              <a:t>physicist</a:t>
            </a:r>
            <a:r>
              <a:rPr sz="2902" spc="5" dirty="0">
                <a:latin typeface="Times New Roman"/>
                <a:cs typeface="Times New Roman"/>
              </a:rPr>
              <a:t> </a:t>
            </a:r>
            <a:r>
              <a:rPr sz="2902" dirty="0">
                <a:latin typeface="Times New Roman"/>
                <a:cs typeface="Times New Roman"/>
              </a:rPr>
              <a:t>Brian</a:t>
            </a:r>
            <a:r>
              <a:rPr sz="2902" spc="32" dirty="0">
                <a:latin typeface="Times New Roman"/>
                <a:cs typeface="Times New Roman"/>
              </a:rPr>
              <a:t> </a:t>
            </a:r>
            <a:r>
              <a:rPr sz="2902" spc="-9" dirty="0">
                <a:latin typeface="Times New Roman"/>
                <a:cs typeface="Times New Roman"/>
              </a:rPr>
              <a:t>David </a:t>
            </a:r>
            <a:r>
              <a:rPr sz="2902" dirty="0">
                <a:latin typeface="Times New Roman"/>
                <a:cs typeface="Times New Roman"/>
              </a:rPr>
              <a:t>Josephson</a:t>
            </a:r>
            <a:r>
              <a:rPr sz="2902" spc="23" dirty="0">
                <a:latin typeface="Times New Roman"/>
                <a:cs typeface="Times New Roman"/>
              </a:rPr>
              <a:t> </a:t>
            </a:r>
            <a:r>
              <a:rPr sz="2902" dirty="0">
                <a:latin typeface="Times New Roman"/>
                <a:cs typeface="Times New Roman"/>
              </a:rPr>
              <a:t>discovers</a:t>
            </a:r>
            <a:r>
              <a:rPr sz="2902" spc="36" dirty="0">
                <a:latin typeface="Times New Roman"/>
                <a:cs typeface="Times New Roman"/>
              </a:rPr>
              <a:t> </a:t>
            </a:r>
            <a:r>
              <a:rPr sz="2902" spc="-9" dirty="0">
                <a:latin typeface="Times New Roman"/>
                <a:cs typeface="Times New Roman"/>
              </a:rPr>
              <a:t>Josephson </a:t>
            </a:r>
            <a:r>
              <a:rPr sz="2902" dirty="0">
                <a:latin typeface="Times New Roman"/>
                <a:cs typeface="Times New Roman"/>
              </a:rPr>
              <a:t>effect,</a:t>
            </a:r>
            <a:r>
              <a:rPr sz="2902" spc="9" dirty="0">
                <a:latin typeface="Times New Roman"/>
                <a:cs typeface="Times New Roman"/>
              </a:rPr>
              <a:t> </a:t>
            </a:r>
            <a:r>
              <a:rPr sz="2902" dirty="0">
                <a:latin typeface="Times New Roman"/>
                <a:cs typeface="Times New Roman"/>
              </a:rPr>
              <a:t>invents</a:t>
            </a:r>
            <a:r>
              <a:rPr sz="2902" spc="18" dirty="0">
                <a:latin typeface="Times New Roman"/>
                <a:cs typeface="Times New Roman"/>
              </a:rPr>
              <a:t> </a:t>
            </a:r>
            <a:r>
              <a:rPr sz="2902" dirty="0">
                <a:latin typeface="Times New Roman"/>
                <a:cs typeface="Times New Roman"/>
              </a:rPr>
              <a:t>Josephson</a:t>
            </a:r>
            <a:r>
              <a:rPr sz="2902" spc="23" dirty="0">
                <a:latin typeface="Times New Roman"/>
                <a:cs typeface="Times New Roman"/>
              </a:rPr>
              <a:t> </a:t>
            </a:r>
            <a:r>
              <a:rPr sz="2902" spc="-9" dirty="0">
                <a:latin typeface="Times New Roman"/>
                <a:cs typeface="Times New Roman"/>
              </a:rPr>
              <a:t>junction, SQUID</a:t>
            </a:r>
            <a:endParaRPr sz="2902">
              <a:latin typeface="Times New Roman"/>
              <a:cs typeface="Times New Roman"/>
            </a:endParaRPr>
          </a:p>
          <a:p>
            <a:pPr marL="11516" marR="219962">
              <a:lnSpc>
                <a:spcPts val="3228"/>
              </a:lnSpc>
              <a:spcBef>
                <a:spcPts val="1347"/>
              </a:spcBef>
            </a:pPr>
            <a:r>
              <a:rPr sz="2902" dirty="0">
                <a:latin typeface="Times New Roman"/>
                <a:cs typeface="Times New Roman"/>
              </a:rPr>
              <a:t>1973</a:t>
            </a:r>
            <a:r>
              <a:rPr sz="2902" spc="5" dirty="0">
                <a:latin typeface="Times New Roman"/>
                <a:cs typeface="Times New Roman"/>
              </a:rPr>
              <a:t> </a:t>
            </a:r>
            <a:r>
              <a:rPr sz="2902" dirty="0">
                <a:latin typeface="Times New Roman"/>
                <a:cs typeface="Times New Roman"/>
              </a:rPr>
              <a:t>Nobel</a:t>
            </a:r>
            <a:r>
              <a:rPr sz="2902" spc="9" dirty="0">
                <a:latin typeface="Times New Roman"/>
                <a:cs typeface="Times New Roman"/>
              </a:rPr>
              <a:t> </a:t>
            </a:r>
            <a:r>
              <a:rPr sz="2902" dirty="0">
                <a:latin typeface="Times New Roman"/>
                <a:cs typeface="Times New Roman"/>
              </a:rPr>
              <a:t>Prize</a:t>
            </a:r>
            <a:r>
              <a:rPr sz="2902" spc="18" dirty="0">
                <a:latin typeface="Times New Roman"/>
                <a:cs typeface="Times New Roman"/>
              </a:rPr>
              <a:t> </a:t>
            </a:r>
            <a:r>
              <a:rPr sz="2902" dirty="0">
                <a:latin typeface="Times New Roman"/>
                <a:cs typeface="Times New Roman"/>
              </a:rPr>
              <a:t>(with</a:t>
            </a:r>
            <a:r>
              <a:rPr sz="2902" spc="27" dirty="0">
                <a:latin typeface="Times New Roman"/>
                <a:cs typeface="Times New Roman"/>
              </a:rPr>
              <a:t> </a:t>
            </a:r>
            <a:r>
              <a:rPr sz="2902" dirty="0">
                <a:latin typeface="Times New Roman"/>
                <a:cs typeface="Times New Roman"/>
              </a:rPr>
              <a:t>Leo</a:t>
            </a:r>
            <a:r>
              <a:rPr sz="2902" spc="18" dirty="0">
                <a:latin typeface="Times New Roman"/>
                <a:cs typeface="Times New Roman"/>
              </a:rPr>
              <a:t> </a:t>
            </a:r>
            <a:r>
              <a:rPr sz="2902" spc="-9" dirty="0">
                <a:latin typeface="Times New Roman"/>
                <a:cs typeface="Times New Roman"/>
              </a:rPr>
              <a:t>Esaki </a:t>
            </a:r>
            <a:r>
              <a:rPr sz="2902" dirty="0">
                <a:latin typeface="Times New Roman"/>
                <a:cs typeface="Times New Roman"/>
              </a:rPr>
              <a:t>and</a:t>
            </a:r>
            <a:r>
              <a:rPr sz="2902" spc="23" dirty="0">
                <a:latin typeface="Times New Roman"/>
                <a:cs typeface="Times New Roman"/>
              </a:rPr>
              <a:t> </a:t>
            </a:r>
            <a:r>
              <a:rPr sz="2902" dirty="0">
                <a:latin typeface="Times New Roman"/>
                <a:cs typeface="Times New Roman"/>
              </a:rPr>
              <a:t>Ivar</a:t>
            </a:r>
            <a:r>
              <a:rPr sz="2902" spc="14" dirty="0">
                <a:latin typeface="Times New Roman"/>
                <a:cs typeface="Times New Roman"/>
              </a:rPr>
              <a:t> </a:t>
            </a:r>
            <a:r>
              <a:rPr sz="2902" spc="-9" dirty="0">
                <a:latin typeface="Times New Roman"/>
                <a:cs typeface="Times New Roman"/>
              </a:rPr>
              <a:t>Giaever)</a:t>
            </a:r>
            <a:endParaRPr sz="2902">
              <a:latin typeface="Times New Roman"/>
              <a:cs typeface="Times New Roman"/>
            </a:endParaRPr>
          </a:p>
        </p:txBody>
      </p:sp>
      <p:pic>
        <p:nvPicPr>
          <p:cNvPr id="6" name="object 6"/>
          <p:cNvPicPr/>
          <p:nvPr/>
        </p:nvPicPr>
        <p:blipFill>
          <a:blip r:embed="rId2" cstate="print"/>
          <a:stretch>
            <a:fillRect/>
          </a:stretch>
        </p:blipFill>
        <p:spPr>
          <a:xfrm>
            <a:off x="6738229" y="1946843"/>
            <a:ext cx="1614595" cy="2159320"/>
          </a:xfrm>
          <a:prstGeom prst="rect">
            <a:avLst/>
          </a:prstGeom>
        </p:spPr>
      </p:pic>
      <p:sp>
        <p:nvSpPr>
          <p:cNvPr id="7" name="object 7"/>
          <p:cNvSpPr txBox="1"/>
          <p:nvPr/>
        </p:nvSpPr>
        <p:spPr>
          <a:xfrm>
            <a:off x="6500992" y="4160290"/>
            <a:ext cx="2022275"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3"/>
              </a:rPr>
              <a:t>http://www.tcm.phy.cam.ac.uk/~bdj10/</a:t>
            </a:r>
            <a:endParaRPr sz="997">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7946" y="770544"/>
            <a:ext cx="7421151" cy="565626"/>
          </a:xfrm>
          <a:prstGeom prst="rect">
            <a:avLst/>
          </a:prstGeom>
        </p:spPr>
        <p:txBody>
          <a:bodyPr vert="horz" wrap="square" lIns="0" tIns="11516" rIns="0" bIns="0" rtlCol="0" anchor="b">
            <a:spAutoFit/>
          </a:bodyPr>
          <a:lstStyle/>
          <a:p>
            <a:pPr marL="566605">
              <a:spcBef>
                <a:spcPts val="91"/>
              </a:spcBef>
            </a:pPr>
            <a:r>
              <a:rPr dirty="0">
                <a:solidFill>
                  <a:srgbClr val="FF0000"/>
                </a:solidFill>
                <a:effectLst/>
              </a:rPr>
              <a:t>Operation</a:t>
            </a:r>
            <a:r>
              <a:rPr spc="18" dirty="0">
                <a:solidFill>
                  <a:srgbClr val="FF0000"/>
                </a:solidFill>
                <a:effectLst/>
              </a:rPr>
              <a:t> </a:t>
            </a:r>
            <a:r>
              <a:rPr dirty="0">
                <a:solidFill>
                  <a:srgbClr val="FF0000"/>
                </a:solidFill>
                <a:effectLst/>
              </a:rPr>
              <a:t>–</a:t>
            </a:r>
            <a:r>
              <a:rPr spc="32" dirty="0">
                <a:solidFill>
                  <a:srgbClr val="FF0000"/>
                </a:solidFill>
                <a:effectLst/>
              </a:rPr>
              <a:t> </a:t>
            </a:r>
            <a:r>
              <a:rPr dirty="0">
                <a:solidFill>
                  <a:srgbClr val="FF0000"/>
                </a:solidFill>
                <a:effectLst/>
              </a:rPr>
              <a:t>Josephson</a:t>
            </a:r>
            <a:r>
              <a:rPr spc="32" dirty="0">
                <a:solidFill>
                  <a:srgbClr val="FF0000"/>
                </a:solidFill>
                <a:effectLst/>
              </a:rPr>
              <a:t> </a:t>
            </a:r>
            <a:r>
              <a:rPr spc="-9" dirty="0">
                <a:solidFill>
                  <a:srgbClr val="FF0000"/>
                </a:solidFill>
                <a:effectLst/>
              </a:rPr>
              <a:t>effect</a:t>
            </a:r>
          </a:p>
        </p:txBody>
      </p:sp>
      <p:sp>
        <p:nvSpPr>
          <p:cNvPr id="3" name="object 3"/>
          <p:cNvSpPr txBox="1"/>
          <p:nvPr/>
        </p:nvSpPr>
        <p:spPr>
          <a:xfrm>
            <a:off x="757778" y="1858167"/>
            <a:ext cx="7011744" cy="3506296"/>
          </a:xfrm>
          <a:prstGeom prst="rect">
            <a:avLst/>
          </a:prstGeom>
        </p:spPr>
        <p:txBody>
          <a:bodyPr vert="horz" wrap="square" lIns="0" tIns="44338" rIns="0" bIns="0" rtlCol="0">
            <a:spAutoFit/>
          </a:bodyPr>
          <a:lstStyle/>
          <a:p>
            <a:pPr marL="305184" marR="4607" indent="-293667">
              <a:lnSpc>
                <a:spcPct val="92500"/>
              </a:lnSpc>
              <a:spcBef>
                <a:spcPts val="349"/>
              </a:spcBef>
              <a:buSzPct val="45312"/>
              <a:buFont typeface="Calibri"/>
              <a:buChar char="●"/>
              <a:tabLst>
                <a:tab pos="305184" algn="l"/>
              </a:tabLst>
            </a:pPr>
            <a:r>
              <a:rPr sz="2902" dirty="0">
                <a:latin typeface="Times New Roman"/>
                <a:cs typeface="Times New Roman"/>
              </a:rPr>
              <a:t>The</a:t>
            </a:r>
            <a:r>
              <a:rPr sz="2902" spc="18" dirty="0">
                <a:latin typeface="Times New Roman"/>
                <a:cs typeface="Times New Roman"/>
              </a:rPr>
              <a:t> </a:t>
            </a:r>
            <a:r>
              <a:rPr sz="2902" dirty="0">
                <a:latin typeface="Times New Roman"/>
                <a:cs typeface="Times New Roman"/>
              </a:rPr>
              <a:t>Josephson</a:t>
            </a:r>
            <a:r>
              <a:rPr sz="2902" spc="23" dirty="0">
                <a:latin typeface="Times New Roman"/>
                <a:cs typeface="Times New Roman"/>
              </a:rPr>
              <a:t> </a:t>
            </a:r>
            <a:r>
              <a:rPr sz="2902" dirty="0">
                <a:latin typeface="Times New Roman"/>
                <a:cs typeface="Times New Roman"/>
              </a:rPr>
              <a:t>effect</a:t>
            </a:r>
            <a:r>
              <a:rPr sz="2902" spc="14" dirty="0">
                <a:latin typeface="Times New Roman"/>
                <a:cs typeface="Times New Roman"/>
              </a:rPr>
              <a:t> </a:t>
            </a:r>
            <a:r>
              <a:rPr sz="2902" dirty="0">
                <a:latin typeface="Times New Roman"/>
                <a:cs typeface="Times New Roman"/>
              </a:rPr>
              <a:t>occurs</a:t>
            </a:r>
            <a:r>
              <a:rPr sz="2902" spc="14" dirty="0">
                <a:latin typeface="Times New Roman"/>
                <a:cs typeface="Times New Roman"/>
              </a:rPr>
              <a:t> </a:t>
            </a:r>
            <a:r>
              <a:rPr sz="2902" dirty="0">
                <a:latin typeface="Times New Roman"/>
                <a:cs typeface="Times New Roman"/>
              </a:rPr>
              <a:t>when</a:t>
            </a:r>
            <a:r>
              <a:rPr sz="2902" spc="14" dirty="0">
                <a:latin typeface="Times New Roman"/>
                <a:cs typeface="Times New Roman"/>
              </a:rPr>
              <a:t> </a:t>
            </a:r>
            <a:r>
              <a:rPr sz="2902" dirty="0">
                <a:latin typeface="Times New Roman"/>
                <a:cs typeface="Times New Roman"/>
              </a:rPr>
              <a:t>an</a:t>
            </a:r>
            <a:r>
              <a:rPr sz="2902" spc="14" dirty="0">
                <a:latin typeface="Times New Roman"/>
                <a:cs typeface="Times New Roman"/>
              </a:rPr>
              <a:t> </a:t>
            </a:r>
            <a:r>
              <a:rPr sz="2902" spc="-9" dirty="0">
                <a:latin typeface="Times New Roman"/>
                <a:cs typeface="Times New Roman"/>
              </a:rPr>
              <a:t>electric </a:t>
            </a:r>
            <a:r>
              <a:rPr sz="2902" dirty="0">
                <a:latin typeface="Times New Roman"/>
                <a:cs typeface="Times New Roman"/>
              </a:rPr>
              <a:t>current</a:t>
            </a:r>
            <a:r>
              <a:rPr sz="2902" spc="14" dirty="0">
                <a:latin typeface="Times New Roman"/>
                <a:cs typeface="Times New Roman"/>
              </a:rPr>
              <a:t> </a:t>
            </a:r>
            <a:r>
              <a:rPr sz="2902" dirty="0">
                <a:latin typeface="Times New Roman"/>
                <a:cs typeface="Times New Roman"/>
              </a:rPr>
              <a:t>(Cooper</a:t>
            </a:r>
            <a:r>
              <a:rPr sz="2902" spc="9" dirty="0">
                <a:latin typeface="Times New Roman"/>
                <a:cs typeface="Times New Roman"/>
              </a:rPr>
              <a:t> </a:t>
            </a:r>
            <a:r>
              <a:rPr sz="2902" dirty="0">
                <a:latin typeface="Times New Roman"/>
                <a:cs typeface="Times New Roman"/>
              </a:rPr>
              <a:t>pairs)</a:t>
            </a:r>
            <a:r>
              <a:rPr sz="2902" spc="14" dirty="0">
                <a:latin typeface="Times New Roman"/>
                <a:cs typeface="Times New Roman"/>
              </a:rPr>
              <a:t> </a:t>
            </a:r>
            <a:r>
              <a:rPr sz="2902" dirty="0">
                <a:latin typeface="Times New Roman"/>
                <a:cs typeface="Times New Roman"/>
              </a:rPr>
              <a:t>flows</a:t>
            </a:r>
            <a:r>
              <a:rPr sz="2902" spc="18" dirty="0">
                <a:latin typeface="Times New Roman"/>
                <a:cs typeface="Times New Roman"/>
              </a:rPr>
              <a:t> </a:t>
            </a:r>
            <a:r>
              <a:rPr sz="2902" dirty="0">
                <a:latin typeface="Times New Roman"/>
                <a:cs typeface="Times New Roman"/>
              </a:rPr>
              <a:t>between</a:t>
            </a:r>
            <a:r>
              <a:rPr sz="2902" spc="18" dirty="0">
                <a:latin typeface="Times New Roman"/>
                <a:cs typeface="Times New Roman"/>
              </a:rPr>
              <a:t> </a:t>
            </a:r>
            <a:r>
              <a:rPr sz="2902" spc="-23" dirty="0">
                <a:latin typeface="Times New Roman"/>
                <a:cs typeface="Times New Roman"/>
              </a:rPr>
              <a:t>two </a:t>
            </a:r>
            <a:r>
              <a:rPr sz="2902" dirty="0">
                <a:latin typeface="Times New Roman"/>
                <a:cs typeface="Times New Roman"/>
              </a:rPr>
              <a:t>superconductors</a:t>
            </a:r>
            <a:r>
              <a:rPr sz="2902" spc="18" dirty="0">
                <a:latin typeface="Times New Roman"/>
                <a:cs typeface="Times New Roman"/>
              </a:rPr>
              <a:t> </a:t>
            </a:r>
            <a:r>
              <a:rPr sz="2902" dirty="0">
                <a:latin typeface="Times New Roman"/>
                <a:cs typeface="Times New Roman"/>
              </a:rPr>
              <a:t>separated</a:t>
            </a:r>
            <a:r>
              <a:rPr sz="2902" spc="23" dirty="0">
                <a:latin typeface="Times New Roman"/>
                <a:cs typeface="Times New Roman"/>
              </a:rPr>
              <a:t> </a:t>
            </a:r>
            <a:r>
              <a:rPr sz="2902" dirty="0">
                <a:latin typeface="Times New Roman"/>
                <a:cs typeface="Times New Roman"/>
              </a:rPr>
              <a:t>by</a:t>
            </a:r>
            <a:r>
              <a:rPr sz="2902" spc="45" dirty="0">
                <a:latin typeface="Times New Roman"/>
                <a:cs typeface="Times New Roman"/>
              </a:rPr>
              <a:t> </a:t>
            </a:r>
            <a:r>
              <a:rPr sz="2902" dirty="0">
                <a:latin typeface="Times New Roman"/>
                <a:cs typeface="Times New Roman"/>
              </a:rPr>
              <a:t>a</a:t>
            </a:r>
            <a:r>
              <a:rPr sz="2902" spc="18" dirty="0">
                <a:latin typeface="Times New Roman"/>
                <a:cs typeface="Times New Roman"/>
              </a:rPr>
              <a:t> </a:t>
            </a:r>
            <a:r>
              <a:rPr sz="2902" dirty="0">
                <a:latin typeface="Times New Roman"/>
                <a:cs typeface="Times New Roman"/>
              </a:rPr>
              <a:t>thin</a:t>
            </a:r>
            <a:r>
              <a:rPr sz="2902" spc="23" dirty="0">
                <a:latin typeface="Times New Roman"/>
                <a:cs typeface="Times New Roman"/>
              </a:rPr>
              <a:t> </a:t>
            </a:r>
            <a:r>
              <a:rPr sz="2902" spc="-18" dirty="0">
                <a:latin typeface="Times New Roman"/>
                <a:cs typeface="Times New Roman"/>
              </a:rPr>
              <a:t>non- </a:t>
            </a:r>
            <a:r>
              <a:rPr sz="2902" dirty="0">
                <a:latin typeface="Times New Roman"/>
                <a:cs typeface="Times New Roman"/>
              </a:rPr>
              <a:t>superconducting</a:t>
            </a:r>
            <a:r>
              <a:rPr sz="2902" spc="41" dirty="0">
                <a:latin typeface="Times New Roman"/>
                <a:cs typeface="Times New Roman"/>
              </a:rPr>
              <a:t> </a:t>
            </a:r>
            <a:r>
              <a:rPr sz="2902" dirty="0">
                <a:latin typeface="Times New Roman"/>
                <a:cs typeface="Times New Roman"/>
              </a:rPr>
              <a:t>layer</a:t>
            </a:r>
            <a:r>
              <a:rPr sz="2902" spc="36" dirty="0">
                <a:latin typeface="Times New Roman"/>
                <a:cs typeface="Times New Roman"/>
              </a:rPr>
              <a:t> </a:t>
            </a:r>
            <a:r>
              <a:rPr sz="2902" dirty="0">
                <a:latin typeface="Times New Roman"/>
                <a:cs typeface="Times New Roman"/>
              </a:rPr>
              <a:t>through</a:t>
            </a:r>
            <a:r>
              <a:rPr sz="2902" spc="45" dirty="0">
                <a:latin typeface="Times New Roman"/>
                <a:cs typeface="Times New Roman"/>
              </a:rPr>
              <a:t> </a:t>
            </a:r>
            <a:r>
              <a:rPr sz="2902" spc="-9" dirty="0">
                <a:latin typeface="Times New Roman"/>
                <a:cs typeface="Times New Roman"/>
              </a:rPr>
              <a:t>quantum tunnelling.</a:t>
            </a:r>
            <a:endParaRPr sz="2902">
              <a:latin typeface="Times New Roman"/>
              <a:cs typeface="Times New Roman"/>
            </a:endParaRPr>
          </a:p>
          <a:p>
            <a:pPr marL="12668">
              <a:lnSpc>
                <a:spcPts val="2512"/>
              </a:lnSpc>
              <a:spcBef>
                <a:spcPts val="907"/>
              </a:spcBef>
            </a:pPr>
            <a:r>
              <a:rPr sz="2176" dirty="0">
                <a:latin typeface="Times New Roman"/>
                <a:cs typeface="Times New Roman"/>
              </a:rPr>
              <a:t>Junction is</a:t>
            </a:r>
            <a:r>
              <a:rPr sz="2176" spc="5" dirty="0">
                <a:latin typeface="Times New Roman"/>
                <a:cs typeface="Times New Roman"/>
              </a:rPr>
              <a:t> </a:t>
            </a:r>
            <a:r>
              <a:rPr sz="2176" dirty="0">
                <a:latin typeface="Times New Roman"/>
                <a:cs typeface="Times New Roman"/>
              </a:rPr>
              <a:t>called</a:t>
            </a:r>
            <a:r>
              <a:rPr sz="2176" spc="-5" dirty="0">
                <a:latin typeface="Times New Roman"/>
                <a:cs typeface="Times New Roman"/>
              </a:rPr>
              <a:t> </a:t>
            </a:r>
            <a:r>
              <a:rPr sz="2176" dirty="0">
                <a:latin typeface="Times New Roman"/>
                <a:cs typeface="Times New Roman"/>
              </a:rPr>
              <a:t>a Josephson</a:t>
            </a:r>
            <a:r>
              <a:rPr sz="2176" spc="5" dirty="0">
                <a:latin typeface="Times New Roman"/>
                <a:cs typeface="Times New Roman"/>
              </a:rPr>
              <a:t> </a:t>
            </a:r>
            <a:r>
              <a:rPr sz="2176" spc="-9" dirty="0">
                <a:latin typeface="Times New Roman"/>
                <a:cs typeface="Times New Roman"/>
              </a:rPr>
              <a:t>junction.</a:t>
            </a:r>
            <a:endParaRPr sz="2176">
              <a:latin typeface="Times New Roman"/>
              <a:cs typeface="Times New Roman"/>
            </a:endParaRPr>
          </a:p>
          <a:p>
            <a:pPr marL="697891" marR="2120162" indent="-261421">
              <a:lnSpc>
                <a:spcPts val="2403"/>
              </a:lnSpc>
              <a:spcBef>
                <a:spcPts val="154"/>
              </a:spcBef>
            </a:pPr>
            <a:r>
              <a:rPr sz="2176" dirty="0">
                <a:latin typeface="Times New Roman"/>
                <a:cs typeface="Times New Roman"/>
              </a:rPr>
              <a:t>Can</a:t>
            </a:r>
            <a:r>
              <a:rPr sz="2176" spc="-9" dirty="0">
                <a:latin typeface="Times New Roman"/>
                <a:cs typeface="Times New Roman"/>
              </a:rPr>
              <a:t> </a:t>
            </a:r>
            <a:r>
              <a:rPr sz="2176" dirty="0">
                <a:latin typeface="Times New Roman"/>
                <a:cs typeface="Times New Roman"/>
              </a:rPr>
              <a:t>only</a:t>
            </a:r>
            <a:r>
              <a:rPr sz="2176" spc="18" dirty="0">
                <a:latin typeface="Times New Roman"/>
                <a:cs typeface="Times New Roman"/>
              </a:rPr>
              <a:t> </a:t>
            </a:r>
            <a:r>
              <a:rPr sz="2176" dirty="0">
                <a:latin typeface="Times New Roman"/>
                <a:cs typeface="Times New Roman"/>
              </a:rPr>
              <a:t>support</a:t>
            </a:r>
            <a:r>
              <a:rPr sz="2176" spc="9" dirty="0">
                <a:latin typeface="Times New Roman"/>
                <a:cs typeface="Times New Roman"/>
              </a:rPr>
              <a:t> </a:t>
            </a:r>
            <a:r>
              <a:rPr sz="2176" dirty="0">
                <a:latin typeface="Times New Roman"/>
                <a:cs typeface="Times New Roman"/>
              </a:rPr>
              <a:t>a</a:t>
            </a:r>
            <a:r>
              <a:rPr sz="2176" spc="-9" dirty="0">
                <a:latin typeface="Times New Roman"/>
                <a:cs typeface="Times New Roman"/>
              </a:rPr>
              <a:t> </a:t>
            </a:r>
            <a:r>
              <a:rPr sz="2176" dirty="0">
                <a:latin typeface="Times New Roman"/>
                <a:cs typeface="Times New Roman"/>
              </a:rPr>
              <a:t>certain</a:t>
            </a:r>
            <a:r>
              <a:rPr sz="2176" spc="14" dirty="0">
                <a:latin typeface="Times New Roman"/>
                <a:cs typeface="Times New Roman"/>
              </a:rPr>
              <a:t> </a:t>
            </a:r>
            <a:r>
              <a:rPr sz="2176" spc="-9" dirty="0">
                <a:latin typeface="Times New Roman"/>
                <a:cs typeface="Times New Roman"/>
              </a:rPr>
              <a:t>maximum </a:t>
            </a:r>
            <a:r>
              <a:rPr sz="2176" dirty="0">
                <a:latin typeface="Times New Roman"/>
                <a:cs typeface="Times New Roman"/>
              </a:rPr>
              <a:t>(critical)</a:t>
            </a:r>
            <a:r>
              <a:rPr sz="2176" spc="9" dirty="0">
                <a:latin typeface="Times New Roman"/>
                <a:cs typeface="Times New Roman"/>
              </a:rPr>
              <a:t> </a:t>
            </a:r>
            <a:r>
              <a:rPr sz="2176" dirty="0">
                <a:latin typeface="Times New Roman"/>
                <a:cs typeface="Times New Roman"/>
              </a:rPr>
              <a:t>current</a:t>
            </a:r>
            <a:r>
              <a:rPr sz="2176" spc="5" dirty="0">
                <a:latin typeface="Times New Roman"/>
                <a:cs typeface="Times New Roman"/>
              </a:rPr>
              <a:t> </a:t>
            </a:r>
            <a:r>
              <a:rPr sz="2176" dirty="0">
                <a:latin typeface="Times New Roman"/>
                <a:cs typeface="Times New Roman"/>
              </a:rPr>
              <a:t>in</a:t>
            </a:r>
            <a:r>
              <a:rPr sz="2176" spc="5" dirty="0">
                <a:latin typeface="Times New Roman"/>
                <a:cs typeface="Times New Roman"/>
              </a:rPr>
              <a:t> </a:t>
            </a:r>
            <a:r>
              <a:rPr sz="2176" dirty="0">
                <a:latin typeface="Times New Roman"/>
                <a:cs typeface="Times New Roman"/>
              </a:rPr>
              <a:t>a</a:t>
            </a:r>
            <a:r>
              <a:rPr sz="2176" spc="5" dirty="0">
                <a:latin typeface="Times New Roman"/>
                <a:cs typeface="Times New Roman"/>
              </a:rPr>
              <a:t> </a:t>
            </a:r>
            <a:r>
              <a:rPr sz="2176" spc="-9" dirty="0">
                <a:latin typeface="Times New Roman"/>
                <a:cs typeface="Times New Roman"/>
              </a:rPr>
              <a:t>superconducting state.</a:t>
            </a:r>
            <a:endParaRPr sz="2176">
              <a:latin typeface="Times New Roman"/>
              <a:cs typeface="Times New Roman"/>
            </a:endParaRPr>
          </a:p>
        </p:txBody>
      </p:sp>
      <p:pic>
        <p:nvPicPr>
          <p:cNvPr id="4" name="object 4"/>
          <p:cNvPicPr/>
          <p:nvPr/>
        </p:nvPicPr>
        <p:blipFill>
          <a:blip r:embed="rId2" cstate="print"/>
          <a:stretch>
            <a:fillRect/>
          </a:stretch>
        </p:blipFill>
        <p:spPr>
          <a:xfrm>
            <a:off x="5918265" y="4214417"/>
            <a:ext cx="2754715" cy="1554710"/>
          </a:xfrm>
          <a:prstGeom prst="rect">
            <a:avLst/>
          </a:prstGeom>
        </p:spPr>
      </p:pic>
      <p:sp>
        <p:nvSpPr>
          <p:cNvPr id="5" name="object 5"/>
          <p:cNvSpPr txBox="1"/>
          <p:nvPr/>
        </p:nvSpPr>
        <p:spPr>
          <a:xfrm>
            <a:off x="5648781" y="5842832"/>
            <a:ext cx="3217674" cy="165068"/>
          </a:xfrm>
          <a:prstGeom prst="rect">
            <a:avLst/>
          </a:prstGeom>
        </p:spPr>
        <p:txBody>
          <a:bodyPr vert="horz" wrap="square" lIns="0" tIns="11516" rIns="0" bIns="0" rtlCol="0">
            <a:spAutoFit/>
          </a:bodyPr>
          <a:lstStyle/>
          <a:p>
            <a:pPr marL="11516">
              <a:spcBef>
                <a:spcPts val="91"/>
              </a:spcBef>
            </a:pPr>
            <a:r>
              <a:rPr sz="997" dirty="0">
                <a:solidFill>
                  <a:srgbClr val="0000CC"/>
                </a:solidFill>
                <a:latin typeface="Times New Roman"/>
                <a:cs typeface="Times New Roman"/>
                <a:hlinkClick r:id="rId3"/>
              </a:rPr>
              <a:t>http://www.albanet.com.mx/articulos/josephson.gif</a:t>
            </a:r>
            <a:r>
              <a:rPr sz="997" spc="9" dirty="0">
                <a:solidFill>
                  <a:srgbClr val="0000CC"/>
                </a:solidFill>
                <a:latin typeface="Times New Roman"/>
                <a:cs typeface="Times New Roman"/>
              </a:rPr>
              <a:t> </a:t>
            </a:r>
            <a:r>
              <a:rPr sz="997" spc="-9" dirty="0">
                <a:latin typeface="Times New Roman"/>
                <a:cs typeface="Times New Roman"/>
              </a:rPr>
              <a:t>(modified)</a:t>
            </a:r>
            <a:endParaRPr sz="997">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3805" y="658585"/>
            <a:ext cx="7421151" cy="625643"/>
          </a:xfrm>
          <a:prstGeom prst="rect">
            <a:avLst/>
          </a:prstGeom>
        </p:spPr>
        <p:txBody>
          <a:bodyPr vert="horz" wrap="square" lIns="0" tIns="11516" rIns="0" bIns="0" rtlCol="0" anchor="b">
            <a:spAutoFit/>
          </a:bodyPr>
          <a:lstStyle/>
          <a:p>
            <a:pPr marL="212477">
              <a:spcBef>
                <a:spcPts val="91"/>
              </a:spcBef>
            </a:pPr>
            <a:r>
              <a:rPr b="1" dirty="0">
                <a:solidFill>
                  <a:srgbClr val="FF0000"/>
                </a:solidFill>
                <a:effectLst/>
              </a:rPr>
              <a:t>Operation</a:t>
            </a:r>
            <a:r>
              <a:rPr b="1" spc="23" dirty="0">
                <a:solidFill>
                  <a:srgbClr val="FF0000"/>
                </a:solidFill>
                <a:effectLst/>
              </a:rPr>
              <a:t> </a:t>
            </a:r>
            <a:r>
              <a:rPr b="1" dirty="0">
                <a:solidFill>
                  <a:srgbClr val="FF0000"/>
                </a:solidFill>
                <a:effectLst/>
              </a:rPr>
              <a:t>–</a:t>
            </a:r>
            <a:r>
              <a:rPr b="1" spc="23" dirty="0">
                <a:solidFill>
                  <a:srgbClr val="FF0000"/>
                </a:solidFill>
                <a:effectLst/>
              </a:rPr>
              <a:t> </a:t>
            </a:r>
            <a:r>
              <a:rPr b="1" dirty="0">
                <a:solidFill>
                  <a:srgbClr val="FF0000"/>
                </a:solidFill>
                <a:effectLst/>
              </a:rPr>
              <a:t>Josephson</a:t>
            </a:r>
            <a:r>
              <a:rPr b="1" spc="27" dirty="0">
                <a:solidFill>
                  <a:srgbClr val="FF0000"/>
                </a:solidFill>
                <a:effectLst/>
              </a:rPr>
              <a:t> </a:t>
            </a:r>
            <a:r>
              <a:rPr b="1" spc="-9" dirty="0">
                <a:solidFill>
                  <a:srgbClr val="FF0000"/>
                </a:solidFill>
                <a:effectLst/>
              </a:rPr>
              <a:t>junctions</a:t>
            </a:r>
          </a:p>
        </p:txBody>
      </p:sp>
      <p:sp>
        <p:nvSpPr>
          <p:cNvPr id="3" name="object 3"/>
          <p:cNvSpPr txBox="1"/>
          <p:nvPr/>
        </p:nvSpPr>
        <p:spPr>
          <a:xfrm>
            <a:off x="529753"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800388" y="1858167"/>
            <a:ext cx="3677178" cy="3098812"/>
          </a:xfrm>
          <a:prstGeom prst="rect">
            <a:avLst/>
          </a:prstGeom>
        </p:spPr>
        <p:txBody>
          <a:bodyPr vert="horz" wrap="square" lIns="0" tIns="52974" rIns="0" bIns="0" rtlCol="0">
            <a:spAutoFit/>
          </a:bodyPr>
          <a:lstStyle/>
          <a:p>
            <a:pPr marL="34549" marR="716893">
              <a:lnSpc>
                <a:spcPts val="3219"/>
              </a:lnSpc>
              <a:spcBef>
                <a:spcPts val="416"/>
              </a:spcBef>
            </a:pPr>
            <a:r>
              <a:rPr sz="2902" dirty="0">
                <a:latin typeface="Times New Roman"/>
                <a:cs typeface="Times New Roman"/>
              </a:rPr>
              <a:t>Types</a:t>
            </a:r>
            <a:r>
              <a:rPr sz="2902" spc="23" dirty="0">
                <a:latin typeface="Times New Roman"/>
                <a:cs typeface="Times New Roman"/>
              </a:rPr>
              <a:t> </a:t>
            </a:r>
            <a:r>
              <a:rPr sz="2902" dirty="0">
                <a:latin typeface="Times New Roman"/>
                <a:cs typeface="Times New Roman"/>
              </a:rPr>
              <a:t>of</a:t>
            </a:r>
            <a:r>
              <a:rPr sz="2902" spc="5" dirty="0">
                <a:latin typeface="Times New Roman"/>
                <a:cs typeface="Times New Roman"/>
              </a:rPr>
              <a:t> </a:t>
            </a:r>
            <a:r>
              <a:rPr sz="2902" spc="-9" dirty="0">
                <a:latin typeface="Times New Roman"/>
                <a:cs typeface="Times New Roman"/>
              </a:rPr>
              <a:t>Josephson junctions:</a:t>
            </a:r>
            <a:endParaRPr sz="2902">
              <a:latin typeface="Times New Roman"/>
              <a:cs typeface="Times New Roman"/>
            </a:endParaRPr>
          </a:p>
          <a:p>
            <a:pPr marL="426105" marR="45490" indent="-261421">
              <a:lnSpc>
                <a:spcPts val="2811"/>
              </a:lnSpc>
              <a:spcBef>
                <a:spcPts val="1288"/>
              </a:spcBef>
              <a:buSzPct val="75000"/>
              <a:buFont typeface="Calibri"/>
              <a:buChar char="–"/>
              <a:tabLst>
                <a:tab pos="426105" algn="l"/>
              </a:tabLst>
            </a:pPr>
            <a:r>
              <a:rPr sz="2539" dirty="0">
                <a:latin typeface="Times New Roman"/>
                <a:cs typeface="Times New Roman"/>
              </a:rPr>
              <a:t>Tunnel</a:t>
            </a:r>
            <a:r>
              <a:rPr sz="2539" spc="-5" dirty="0">
                <a:latin typeface="Times New Roman"/>
                <a:cs typeface="Times New Roman"/>
              </a:rPr>
              <a:t> </a:t>
            </a:r>
            <a:r>
              <a:rPr sz="2539" dirty="0">
                <a:latin typeface="Times New Roman"/>
                <a:cs typeface="Times New Roman"/>
              </a:rPr>
              <a:t>junctions, </a:t>
            </a:r>
            <a:r>
              <a:rPr sz="2539" spc="-9" dirty="0">
                <a:latin typeface="Times New Roman"/>
                <a:cs typeface="Times New Roman"/>
              </a:rPr>
              <a:t>barrier </a:t>
            </a:r>
            <a:r>
              <a:rPr sz="2539" dirty="0">
                <a:latin typeface="Times New Roman"/>
                <a:cs typeface="Times New Roman"/>
              </a:rPr>
              <a:t>is an oxide</a:t>
            </a:r>
            <a:r>
              <a:rPr sz="2539" spc="-14" dirty="0">
                <a:latin typeface="Times New Roman"/>
                <a:cs typeface="Times New Roman"/>
              </a:rPr>
              <a:t> </a:t>
            </a:r>
            <a:r>
              <a:rPr sz="2539" spc="-9" dirty="0">
                <a:latin typeface="Times New Roman"/>
                <a:cs typeface="Times New Roman"/>
              </a:rPr>
              <a:t>insulator</a:t>
            </a:r>
            <a:endParaRPr sz="2539">
              <a:latin typeface="Times New Roman"/>
              <a:cs typeface="Times New Roman"/>
            </a:endParaRPr>
          </a:p>
          <a:p>
            <a:pPr marL="425530" indent="-261421">
              <a:spcBef>
                <a:spcPts val="735"/>
              </a:spcBef>
              <a:buSzPct val="75000"/>
              <a:buFont typeface="Calibri"/>
              <a:buChar char="–"/>
              <a:tabLst>
                <a:tab pos="425530" algn="l"/>
              </a:tabLst>
            </a:pPr>
            <a:r>
              <a:rPr sz="2539" dirty="0">
                <a:latin typeface="Times New Roman"/>
                <a:cs typeface="Times New Roman"/>
              </a:rPr>
              <a:t>Semiconductor</a:t>
            </a:r>
            <a:r>
              <a:rPr sz="2539" spc="-36" dirty="0">
                <a:latin typeface="Times New Roman"/>
                <a:cs typeface="Times New Roman"/>
              </a:rPr>
              <a:t> </a:t>
            </a:r>
            <a:r>
              <a:rPr sz="2539" spc="-9" dirty="0">
                <a:latin typeface="Times New Roman"/>
                <a:cs typeface="Times New Roman"/>
              </a:rPr>
              <a:t>junctions</a:t>
            </a:r>
            <a:endParaRPr sz="2539">
              <a:latin typeface="Times New Roman"/>
              <a:cs typeface="Times New Roman"/>
            </a:endParaRPr>
          </a:p>
          <a:p>
            <a:pPr marL="426105" marR="65067" indent="-261421">
              <a:lnSpc>
                <a:spcPts val="2802"/>
              </a:lnSpc>
              <a:spcBef>
                <a:spcPts val="1093"/>
              </a:spcBef>
              <a:buSzPct val="75000"/>
              <a:buFont typeface="Calibri"/>
              <a:buChar char="–"/>
              <a:tabLst>
                <a:tab pos="426105" algn="l"/>
              </a:tabLst>
            </a:pPr>
            <a:r>
              <a:rPr sz="2539" dirty="0">
                <a:latin typeface="Times New Roman"/>
                <a:cs typeface="Times New Roman"/>
              </a:rPr>
              <a:t>Dayem</a:t>
            </a:r>
            <a:r>
              <a:rPr sz="2539" spc="-27" dirty="0">
                <a:latin typeface="Times New Roman"/>
                <a:cs typeface="Times New Roman"/>
              </a:rPr>
              <a:t> </a:t>
            </a:r>
            <a:r>
              <a:rPr sz="2539" dirty="0">
                <a:latin typeface="Times New Roman"/>
                <a:cs typeface="Times New Roman"/>
              </a:rPr>
              <a:t>bridge</a:t>
            </a:r>
            <a:r>
              <a:rPr sz="2539" spc="-5" dirty="0">
                <a:latin typeface="Times New Roman"/>
                <a:cs typeface="Times New Roman"/>
              </a:rPr>
              <a:t> </a:t>
            </a:r>
            <a:r>
              <a:rPr sz="2539" spc="-9" dirty="0">
                <a:latin typeface="Times New Roman"/>
                <a:cs typeface="Times New Roman"/>
              </a:rPr>
              <a:t>junctions, </a:t>
            </a:r>
            <a:r>
              <a:rPr sz="2539" dirty="0">
                <a:latin typeface="Times New Roman"/>
                <a:cs typeface="Times New Roman"/>
              </a:rPr>
              <a:t>based on</a:t>
            </a:r>
            <a:r>
              <a:rPr sz="2539" spc="-9" dirty="0">
                <a:latin typeface="Times New Roman"/>
                <a:cs typeface="Times New Roman"/>
              </a:rPr>
              <a:t> </a:t>
            </a:r>
            <a:r>
              <a:rPr sz="2539" dirty="0">
                <a:latin typeface="Times New Roman"/>
                <a:cs typeface="Times New Roman"/>
              </a:rPr>
              <a:t>a</a:t>
            </a:r>
            <a:r>
              <a:rPr sz="2539" spc="-5" dirty="0">
                <a:latin typeface="Times New Roman"/>
                <a:cs typeface="Times New Roman"/>
              </a:rPr>
              <a:t> </a:t>
            </a:r>
            <a:r>
              <a:rPr sz="2539" spc="-9" dirty="0">
                <a:latin typeface="Times New Roman"/>
                <a:cs typeface="Times New Roman"/>
              </a:rPr>
              <a:t>constriction.</a:t>
            </a:r>
            <a:endParaRPr sz="2539">
              <a:latin typeface="Times New Roman"/>
              <a:cs typeface="Times New Roman"/>
            </a:endParaRPr>
          </a:p>
        </p:txBody>
      </p:sp>
      <p:pic>
        <p:nvPicPr>
          <p:cNvPr id="5" name="object 5"/>
          <p:cNvPicPr/>
          <p:nvPr/>
        </p:nvPicPr>
        <p:blipFill>
          <a:blip r:embed="rId2" cstate="print"/>
          <a:stretch>
            <a:fillRect/>
          </a:stretch>
        </p:blipFill>
        <p:spPr>
          <a:xfrm>
            <a:off x="4734381" y="2777172"/>
            <a:ext cx="4145894" cy="3109421"/>
          </a:xfrm>
          <a:prstGeom prst="rect">
            <a:avLst/>
          </a:prstGeom>
        </p:spPr>
      </p:pic>
      <p:sp>
        <p:nvSpPr>
          <p:cNvPr id="6" name="object 6"/>
          <p:cNvSpPr txBox="1"/>
          <p:nvPr/>
        </p:nvSpPr>
        <p:spPr>
          <a:xfrm>
            <a:off x="4967011" y="6035154"/>
            <a:ext cx="3614989"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3"/>
              </a:rPr>
              <a:t>http://cr.physics.ed.ynu.ac.jp/labs/magne/shimazu/031101/results.html</a:t>
            </a:r>
            <a:endParaRPr sz="997">
              <a:latin typeface="Times New Roman"/>
              <a:cs typeface="Times New Roman"/>
            </a:endParaRPr>
          </a:p>
        </p:txBody>
      </p:sp>
      <p:sp>
        <p:nvSpPr>
          <p:cNvPr id="7" name="object 7"/>
          <p:cNvSpPr txBox="1"/>
          <p:nvPr/>
        </p:nvSpPr>
        <p:spPr>
          <a:xfrm>
            <a:off x="4841482" y="2233601"/>
            <a:ext cx="2136287" cy="346464"/>
          </a:xfrm>
          <a:prstGeom prst="rect">
            <a:avLst/>
          </a:prstGeom>
        </p:spPr>
        <p:txBody>
          <a:bodyPr vert="horz" wrap="square" lIns="0" tIns="11516" rIns="0" bIns="0" rtlCol="0">
            <a:spAutoFit/>
          </a:bodyPr>
          <a:lstStyle/>
          <a:p>
            <a:pPr marL="11516">
              <a:spcBef>
                <a:spcPts val="91"/>
              </a:spcBef>
            </a:pPr>
            <a:r>
              <a:rPr sz="2176" dirty="0">
                <a:latin typeface="Times New Roman"/>
                <a:cs typeface="Times New Roman"/>
              </a:rPr>
              <a:t>Josephson</a:t>
            </a:r>
            <a:r>
              <a:rPr sz="2176" spc="-18" dirty="0">
                <a:latin typeface="Times New Roman"/>
                <a:cs typeface="Times New Roman"/>
              </a:rPr>
              <a:t> </a:t>
            </a:r>
            <a:r>
              <a:rPr sz="2176" spc="-9" dirty="0">
                <a:latin typeface="Times New Roman"/>
                <a:cs typeface="Times New Roman"/>
              </a:rPr>
              <a:t>junction</a:t>
            </a:r>
            <a:endParaRPr sz="2176">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54" y="642966"/>
            <a:ext cx="7954551" cy="565626"/>
          </a:xfrm>
          <a:prstGeom prst="rect">
            <a:avLst/>
          </a:prstGeom>
        </p:spPr>
        <p:txBody>
          <a:bodyPr vert="horz" wrap="square" lIns="0" tIns="11516" rIns="0" bIns="0" rtlCol="0" anchor="b">
            <a:spAutoFit/>
          </a:bodyPr>
          <a:lstStyle/>
          <a:p>
            <a:pPr marL="14395">
              <a:spcBef>
                <a:spcPts val="91"/>
              </a:spcBef>
            </a:pPr>
            <a:r>
              <a:rPr dirty="0">
                <a:solidFill>
                  <a:srgbClr val="FF0000"/>
                </a:solidFill>
                <a:effectLst/>
              </a:rPr>
              <a:t>Operation</a:t>
            </a:r>
            <a:r>
              <a:rPr spc="27" dirty="0">
                <a:solidFill>
                  <a:srgbClr val="FF0000"/>
                </a:solidFill>
                <a:effectLst/>
              </a:rPr>
              <a:t> </a:t>
            </a:r>
            <a:r>
              <a:rPr dirty="0">
                <a:solidFill>
                  <a:srgbClr val="FF0000"/>
                </a:solidFill>
                <a:effectLst/>
              </a:rPr>
              <a:t>–</a:t>
            </a:r>
            <a:r>
              <a:rPr spc="32" dirty="0">
                <a:solidFill>
                  <a:srgbClr val="FF0000"/>
                </a:solidFill>
                <a:effectLst/>
              </a:rPr>
              <a:t> </a:t>
            </a:r>
            <a:r>
              <a:rPr dirty="0">
                <a:solidFill>
                  <a:srgbClr val="FF0000"/>
                </a:solidFill>
                <a:effectLst/>
              </a:rPr>
              <a:t>Superconducting</a:t>
            </a:r>
            <a:r>
              <a:rPr spc="32" dirty="0">
                <a:solidFill>
                  <a:srgbClr val="FF0000"/>
                </a:solidFill>
                <a:effectLst/>
              </a:rPr>
              <a:t> </a:t>
            </a:r>
            <a:r>
              <a:rPr spc="-18" dirty="0">
                <a:solidFill>
                  <a:srgbClr val="FF0000"/>
                </a:solidFill>
                <a:effectLst/>
              </a:rPr>
              <a:t>loop</a:t>
            </a:r>
          </a:p>
        </p:txBody>
      </p:sp>
      <p:sp>
        <p:nvSpPr>
          <p:cNvPr id="7" name="object 7"/>
          <p:cNvSpPr txBox="1"/>
          <p:nvPr/>
        </p:nvSpPr>
        <p:spPr>
          <a:xfrm>
            <a:off x="856243" y="1371600"/>
            <a:ext cx="7431514" cy="4342550"/>
          </a:xfrm>
          <a:prstGeom prst="rect">
            <a:avLst/>
          </a:prstGeom>
        </p:spPr>
        <p:txBody>
          <a:bodyPr vert="horz" wrap="square" lIns="0" tIns="44337" rIns="0" bIns="0" rtlCol="0">
            <a:spAutoFit/>
          </a:bodyPr>
          <a:lstStyle/>
          <a:p>
            <a:pPr marL="11516" marR="480808">
              <a:lnSpc>
                <a:spcPct val="92600"/>
              </a:lnSpc>
              <a:spcBef>
                <a:spcPts val="348"/>
              </a:spcBef>
            </a:pPr>
            <a:r>
              <a:rPr sz="2902" dirty="0">
                <a:latin typeface="Times New Roman"/>
                <a:cs typeface="Times New Roman"/>
              </a:rPr>
              <a:t>A</a:t>
            </a:r>
            <a:r>
              <a:rPr sz="2902" spc="-5" dirty="0">
                <a:latin typeface="Times New Roman"/>
                <a:cs typeface="Times New Roman"/>
              </a:rPr>
              <a:t> </a:t>
            </a:r>
            <a:r>
              <a:rPr sz="2902" dirty="0">
                <a:latin typeface="Times New Roman"/>
                <a:cs typeface="Times New Roman"/>
              </a:rPr>
              <a:t>SQUID</a:t>
            </a:r>
            <a:r>
              <a:rPr sz="2902" spc="9" dirty="0">
                <a:latin typeface="Times New Roman"/>
                <a:cs typeface="Times New Roman"/>
              </a:rPr>
              <a:t> </a:t>
            </a:r>
            <a:r>
              <a:rPr sz="2902" dirty="0">
                <a:latin typeface="Times New Roman"/>
                <a:cs typeface="Times New Roman"/>
              </a:rPr>
              <a:t>consists</a:t>
            </a:r>
            <a:r>
              <a:rPr sz="2902" spc="14" dirty="0">
                <a:latin typeface="Times New Roman"/>
                <a:cs typeface="Times New Roman"/>
              </a:rPr>
              <a:t> </a:t>
            </a:r>
            <a:r>
              <a:rPr sz="2902" dirty="0">
                <a:latin typeface="Times New Roman"/>
                <a:cs typeface="Times New Roman"/>
              </a:rPr>
              <a:t>of a</a:t>
            </a:r>
            <a:r>
              <a:rPr sz="2902" spc="9" dirty="0">
                <a:latin typeface="Times New Roman"/>
                <a:cs typeface="Times New Roman"/>
              </a:rPr>
              <a:t> </a:t>
            </a:r>
            <a:r>
              <a:rPr sz="2902" dirty="0">
                <a:latin typeface="Times New Roman"/>
                <a:cs typeface="Times New Roman"/>
              </a:rPr>
              <a:t>loop</a:t>
            </a:r>
            <a:r>
              <a:rPr sz="2902" spc="23" dirty="0">
                <a:latin typeface="Times New Roman"/>
                <a:cs typeface="Times New Roman"/>
              </a:rPr>
              <a:t> </a:t>
            </a:r>
            <a:r>
              <a:rPr sz="2902" dirty="0">
                <a:latin typeface="Times New Roman"/>
                <a:cs typeface="Times New Roman"/>
              </a:rPr>
              <a:t>of</a:t>
            </a:r>
            <a:r>
              <a:rPr sz="2902" spc="-5" dirty="0">
                <a:latin typeface="Times New Roman"/>
                <a:cs typeface="Times New Roman"/>
              </a:rPr>
              <a:t> </a:t>
            </a:r>
            <a:r>
              <a:rPr sz="2902" spc="-9" dirty="0">
                <a:latin typeface="Times New Roman"/>
                <a:cs typeface="Times New Roman"/>
              </a:rPr>
              <a:t>superconductor </a:t>
            </a:r>
            <a:r>
              <a:rPr sz="2902" dirty="0">
                <a:latin typeface="Times New Roman"/>
                <a:cs typeface="Times New Roman"/>
              </a:rPr>
              <a:t>with</a:t>
            </a:r>
            <a:r>
              <a:rPr sz="2902" spc="18" dirty="0">
                <a:latin typeface="Times New Roman"/>
                <a:cs typeface="Times New Roman"/>
              </a:rPr>
              <a:t> </a:t>
            </a:r>
            <a:r>
              <a:rPr sz="2902" dirty="0">
                <a:latin typeface="Times New Roman"/>
                <a:cs typeface="Times New Roman"/>
              </a:rPr>
              <a:t>one</a:t>
            </a:r>
            <a:r>
              <a:rPr sz="2902" spc="14" dirty="0">
                <a:latin typeface="Times New Roman"/>
                <a:cs typeface="Times New Roman"/>
              </a:rPr>
              <a:t> </a:t>
            </a:r>
            <a:r>
              <a:rPr sz="2902" dirty="0">
                <a:latin typeface="Times New Roman"/>
                <a:cs typeface="Times New Roman"/>
              </a:rPr>
              <a:t>or</a:t>
            </a:r>
            <a:r>
              <a:rPr sz="2902" spc="18" dirty="0">
                <a:latin typeface="Times New Roman"/>
                <a:cs typeface="Times New Roman"/>
              </a:rPr>
              <a:t> </a:t>
            </a:r>
            <a:r>
              <a:rPr sz="2902" dirty="0">
                <a:latin typeface="Times New Roman"/>
                <a:cs typeface="Times New Roman"/>
              </a:rPr>
              <a:t>more</a:t>
            </a:r>
            <a:r>
              <a:rPr sz="2902" spc="23" dirty="0">
                <a:latin typeface="Times New Roman"/>
                <a:cs typeface="Times New Roman"/>
              </a:rPr>
              <a:t> </a:t>
            </a:r>
            <a:r>
              <a:rPr sz="2902" dirty="0">
                <a:latin typeface="Times New Roman"/>
                <a:cs typeface="Times New Roman"/>
              </a:rPr>
              <a:t>Josephson</a:t>
            </a:r>
            <a:r>
              <a:rPr sz="2902" spc="18" dirty="0">
                <a:latin typeface="Times New Roman"/>
                <a:cs typeface="Times New Roman"/>
              </a:rPr>
              <a:t> </a:t>
            </a:r>
            <a:r>
              <a:rPr sz="2902" dirty="0">
                <a:latin typeface="Times New Roman"/>
                <a:cs typeface="Times New Roman"/>
              </a:rPr>
              <a:t>junctions,</a:t>
            </a:r>
            <a:r>
              <a:rPr sz="2902" spc="32" dirty="0">
                <a:latin typeface="Times New Roman"/>
                <a:cs typeface="Times New Roman"/>
              </a:rPr>
              <a:t> </a:t>
            </a:r>
            <a:r>
              <a:rPr sz="2902" spc="-9" dirty="0">
                <a:latin typeface="Times New Roman"/>
                <a:cs typeface="Times New Roman"/>
              </a:rPr>
              <a:t>called </a:t>
            </a:r>
            <a:r>
              <a:rPr sz="2902" dirty="0">
                <a:latin typeface="Times New Roman"/>
                <a:cs typeface="Times New Roman"/>
              </a:rPr>
              <a:t>weak</a:t>
            </a:r>
            <a:r>
              <a:rPr sz="2902" spc="23" dirty="0">
                <a:latin typeface="Times New Roman"/>
                <a:cs typeface="Times New Roman"/>
              </a:rPr>
              <a:t> </a:t>
            </a:r>
            <a:r>
              <a:rPr sz="2902" spc="-9" dirty="0">
                <a:latin typeface="Times New Roman"/>
                <a:cs typeface="Times New Roman"/>
              </a:rPr>
              <a:t>links.</a:t>
            </a:r>
            <a:endParaRPr sz="2902" dirty="0">
              <a:latin typeface="Times New Roman"/>
              <a:cs typeface="Times New Roman"/>
            </a:endParaRPr>
          </a:p>
          <a:p>
            <a:pPr marL="11516">
              <a:spcBef>
                <a:spcPts val="1369"/>
              </a:spcBef>
            </a:pPr>
            <a:r>
              <a:rPr sz="2902" dirty="0">
                <a:latin typeface="Times New Roman"/>
                <a:cs typeface="Times New Roman"/>
              </a:rPr>
              <a:t>Inner</a:t>
            </a:r>
            <a:r>
              <a:rPr sz="2902" spc="14" dirty="0">
                <a:latin typeface="Times New Roman"/>
                <a:cs typeface="Times New Roman"/>
              </a:rPr>
              <a:t> </a:t>
            </a:r>
            <a:r>
              <a:rPr sz="2902" dirty="0">
                <a:latin typeface="Times New Roman"/>
                <a:cs typeface="Times New Roman"/>
              </a:rPr>
              <a:t>diameter</a:t>
            </a:r>
            <a:r>
              <a:rPr sz="2902" spc="5" dirty="0">
                <a:latin typeface="Times New Roman"/>
                <a:cs typeface="Times New Roman"/>
              </a:rPr>
              <a:t> </a:t>
            </a:r>
            <a:r>
              <a:rPr sz="2902" dirty="0">
                <a:latin typeface="Times New Roman"/>
                <a:cs typeface="Times New Roman"/>
              </a:rPr>
              <a:t>of</a:t>
            </a:r>
            <a:r>
              <a:rPr sz="2902" spc="9" dirty="0">
                <a:latin typeface="Times New Roman"/>
                <a:cs typeface="Times New Roman"/>
              </a:rPr>
              <a:t> </a:t>
            </a:r>
            <a:r>
              <a:rPr sz="2902" dirty="0">
                <a:latin typeface="Times New Roman"/>
                <a:cs typeface="Times New Roman"/>
              </a:rPr>
              <a:t>loop</a:t>
            </a:r>
            <a:r>
              <a:rPr sz="2902" spc="14" dirty="0">
                <a:latin typeface="Times New Roman"/>
                <a:cs typeface="Times New Roman"/>
              </a:rPr>
              <a:t> </a:t>
            </a:r>
            <a:r>
              <a:rPr sz="2902" dirty="0">
                <a:latin typeface="Times New Roman"/>
                <a:cs typeface="Times New Roman"/>
              </a:rPr>
              <a:t>~ 100</a:t>
            </a:r>
            <a:r>
              <a:rPr sz="2902" spc="18" dirty="0">
                <a:latin typeface="Times New Roman"/>
                <a:cs typeface="Times New Roman"/>
              </a:rPr>
              <a:t> </a:t>
            </a:r>
            <a:r>
              <a:rPr sz="2902" spc="-18" dirty="0">
                <a:latin typeface="Century Gothic"/>
                <a:cs typeface="Century Gothic"/>
              </a:rPr>
              <a:t>µ</a:t>
            </a:r>
            <a:r>
              <a:rPr sz="2902" spc="-18" dirty="0">
                <a:latin typeface="Times New Roman"/>
                <a:cs typeface="Times New Roman"/>
              </a:rPr>
              <a:t>m..</a:t>
            </a:r>
            <a:endParaRPr sz="2902" dirty="0">
              <a:latin typeface="Times New Roman"/>
              <a:cs typeface="Times New Roman"/>
            </a:endParaRPr>
          </a:p>
          <a:p>
            <a:pPr marL="11516" marR="310366">
              <a:lnSpc>
                <a:spcPts val="3228"/>
              </a:lnSpc>
              <a:spcBef>
                <a:spcPts val="1569"/>
              </a:spcBef>
            </a:pPr>
            <a:r>
              <a:rPr sz="2902" dirty="0">
                <a:latin typeface="Times New Roman"/>
                <a:cs typeface="Times New Roman"/>
              </a:rPr>
              <a:t>Generally</a:t>
            </a:r>
            <a:r>
              <a:rPr sz="2902" spc="27" dirty="0">
                <a:latin typeface="Times New Roman"/>
                <a:cs typeface="Times New Roman"/>
              </a:rPr>
              <a:t> </a:t>
            </a:r>
            <a:r>
              <a:rPr sz="2902" dirty="0">
                <a:latin typeface="Times New Roman"/>
                <a:cs typeface="Times New Roman"/>
              </a:rPr>
              <a:t>made</a:t>
            </a:r>
            <a:r>
              <a:rPr sz="2902" spc="9" dirty="0">
                <a:latin typeface="Times New Roman"/>
                <a:cs typeface="Times New Roman"/>
              </a:rPr>
              <a:t> </a:t>
            </a:r>
            <a:r>
              <a:rPr sz="2902" dirty="0">
                <a:latin typeface="Times New Roman"/>
                <a:cs typeface="Times New Roman"/>
              </a:rPr>
              <a:t>from</a:t>
            </a:r>
            <a:r>
              <a:rPr sz="2902" spc="-9" dirty="0">
                <a:latin typeface="Times New Roman"/>
                <a:cs typeface="Times New Roman"/>
              </a:rPr>
              <a:t> </a:t>
            </a:r>
            <a:r>
              <a:rPr sz="2902" dirty="0">
                <a:latin typeface="Times New Roman"/>
                <a:cs typeface="Times New Roman"/>
              </a:rPr>
              <a:t>either</a:t>
            </a:r>
            <a:r>
              <a:rPr sz="2902" spc="5" dirty="0">
                <a:latin typeface="Times New Roman"/>
                <a:cs typeface="Times New Roman"/>
              </a:rPr>
              <a:t> </a:t>
            </a:r>
            <a:r>
              <a:rPr sz="2902" dirty="0">
                <a:latin typeface="Times New Roman"/>
                <a:cs typeface="Times New Roman"/>
              </a:rPr>
              <a:t>an</a:t>
            </a:r>
            <a:r>
              <a:rPr sz="2902" spc="14" dirty="0">
                <a:latin typeface="Times New Roman"/>
                <a:cs typeface="Times New Roman"/>
              </a:rPr>
              <a:t> </a:t>
            </a:r>
            <a:r>
              <a:rPr sz="2902" dirty="0">
                <a:latin typeface="Times New Roman"/>
                <a:cs typeface="Times New Roman"/>
              </a:rPr>
              <a:t>alloy</a:t>
            </a:r>
            <a:r>
              <a:rPr sz="2902" spc="27" dirty="0">
                <a:latin typeface="Times New Roman"/>
                <a:cs typeface="Times New Roman"/>
              </a:rPr>
              <a:t> </a:t>
            </a:r>
            <a:r>
              <a:rPr sz="2902" dirty="0">
                <a:latin typeface="Times New Roman"/>
                <a:cs typeface="Times New Roman"/>
              </a:rPr>
              <a:t>of</a:t>
            </a:r>
            <a:r>
              <a:rPr sz="2902" spc="-5" dirty="0">
                <a:latin typeface="Times New Roman"/>
                <a:cs typeface="Times New Roman"/>
              </a:rPr>
              <a:t> </a:t>
            </a:r>
            <a:r>
              <a:rPr sz="2902" dirty="0">
                <a:latin typeface="Times New Roman"/>
                <a:cs typeface="Times New Roman"/>
              </a:rPr>
              <a:t>lead</a:t>
            </a:r>
            <a:r>
              <a:rPr sz="2902" spc="14" dirty="0">
                <a:latin typeface="Times New Roman"/>
                <a:cs typeface="Times New Roman"/>
              </a:rPr>
              <a:t> </a:t>
            </a:r>
            <a:r>
              <a:rPr sz="2902" spc="-23" dirty="0">
                <a:latin typeface="Times New Roman"/>
                <a:cs typeface="Times New Roman"/>
              </a:rPr>
              <a:t>and </a:t>
            </a:r>
            <a:r>
              <a:rPr sz="2902" dirty="0">
                <a:latin typeface="Times New Roman"/>
                <a:cs typeface="Times New Roman"/>
              </a:rPr>
              <a:t>gold</a:t>
            </a:r>
            <a:r>
              <a:rPr sz="2902" spc="5" dirty="0">
                <a:latin typeface="Times New Roman"/>
                <a:cs typeface="Times New Roman"/>
              </a:rPr>
              <a:t> </a:t>
            </a:r>
            <a:r>
              <a:rPr sz="2902" dirty="0">
                <a:latin typeface="Times New Roman"/>
                <a:cs typeface="Times New Roman"/>
              </a:rPr>
              <a:t>or</a:t>
            </a:r>
            <a:r>
              <a:rPr sz="2902" spc="9" dirty="0">
                <a:latin typeface="Times New Roman"/>
                <a:cs typeface="Times New Roman"/>
              </a:rPr>
              <a:t> </a:t>
            </a:r>
            <a:r>
              <a:rPr sz="2902" dirty="0">
                <a:latin typeface="Times New Roman"/>
                <a:cs typeface="Times New Roman"/>
              </a:rPr>
              <a:t>indium,</a:t>
            </a:r>
            <a:r>
              <a:rPr sz="2902" spc="14" dirty="0">
                <a:latin typeface="Times New Roman"/>
                <a:cs typeface="Times New Roman"/>
              </a:rPr>
              <a:t> </a:t>
            </a:r>
            <a:r>
              <a:rPr sz="2902" dirty="0">
                <a:latin typeface="Times New Roman"/>
                <a:cs typeface="Times New Roman"/>
              </a:rPr>
              <a:t>or</a:t>
            </a:r>
            <a:r>
              <a:rPr sz="2902" spc="18" dirty="0">
                <a:latin typeface="Times New Roman"/>
                <a:cs typeface="Times New Roman"/>
              </a:rPr>
              <a:t> </a:t>
            </a:r>
            <a:r>
              <a:rPr sz="2902" dirty="0">
                <a:latin typeface="Times New Roman"/>
                <a:cs typeface="Times New Roman"/>
              </a:rPr>
              <a:t>pure</a:t>
            </a:r>
            <a:r>
              <a:rPr sz="2902" spc="14" dirty="0">
                <a:latin typeface="Times New Roman"/>
                <a:cs typeface="Times New Roman"/>
              </a:rPr>
              <a:t> </a:t>
            </a:r>
            <a:r>
              <a:rPr sz="2902" spc="-9" dirty="0">
                <a:latin typeface="Times New Roman"/>
                <a:cs typeface="Times New Roman"/>
              </a:rPr>
              <a:t>niobium.</a:t>
            </a:r>
            <a:endParaRPr sz="2902" dirty="0">
              <a:latin typeface="Times New Roman"/>
              <a:cs typeface="Times New Roman"/>
            </a:endParaRPr>
          </a:p>
          <a:p>
            <a:pPr marL="11516" marR="4607">
              <a:lnSpc>
                <a:spcPct val="92600"/>
              </a:lnSpc>
              <a:spcBef>
                <a:spcPts val="1215"/>
              </a:spcBef>
            </a:pPr>
            <a:r>
              <a:rPr sz="2902" dirty="0">
                <a:latin typeface="Times New Roman"/>
                <a:cs typeface="Times New Roman"/>
              </a:rPr>
              <a:t>Ceramic</a:t>
            </a:r>
            <a:r>
              <a:rPr sz="2902" spc="14" dirty="0">
                <a:latin typeface="Times New Roman"/>
                <a:cs typeface="Times New Roman"/>
              </a:rPr>
              <a:t> </a:t>
            </a:r>
            <a:r>
              <a:rPr sz="2902" dirty="0">
                <a:latin typeface="Times New Roman"/>
                <a:cs typeface="Times New Roman"/>
              </a:rPr>
              <a:t>superconductors</a:t>
            </a:r>
            <a:r>
              <a:rPr sz="2902" spc="5" dirty="0">
                <a:latin typeface="Times New Roman"/>
                <a:cs typeface="Times New Roman"/>
              </a:rPr>
              <a:t> </a:t>
            </a:r>
            <a:r>
              <a:rPr sz="2902" dirty="0">
                <a:latin typeface="Times New Roman"/>
                <a:cs typeface="Times New Roman"/>
              </a:rPr>
              <a:t>such</a:t>
            </a:r>
            <a:r>
              <a:rPr sz="2902" spc="32" dirty="0">
                <a:latin typeface="Times New Roman"/>
                <a:cs typeface="Times New Roman"/>
              </a:rPr>
              <a:t> </a:t>
            </a:r>
            <a:r>
              <a:rPr sz="2902" dirty="0">
                <a:latin typeface="Times New Roman"/>
                <a:cs typeface="Times New Roman"/>
              </a:rPr>
              <a:t>as</a:t>
            </a:r>
            <a:r>
              <a:rPr sz="2902" spc="18" dirty="0">
                <a:latin typeface="Times New Roman"/>
                <a:cs typeface="Times New Roman"/>
              </a:rPr>
              <a:t> </a:t>
            </a:r>
            <a:r>
              <a:rPr sz="2902" dirty="0">
                <a:latin typeface="Times New Roman"/>
                <a:cs typeface="Times New Roman"/>
              </a:rPr>
              <a:t>yttrium-</a:t>
            </a:r>
            <a:r>
              <a:rPr sz="2902" spc="-9" dirty="0">
                <a:latin typeface="Times New Roman"/>
                <a:cs typeface="Times New Roman"/>
              </a:rPr>
              <a:t>barium- </a:t>
            </a:r>
            <a:r>
              <a:rPr sz="2902" dirty="0">
                <a:latin typeface="Times New Roman"/>
                <a:cs typeface="Times New Roman"/>
              </a:rPr>
              <a:t>copper-oxide</a:t>
            </a:r>
            <a:r>
              <a:rPr sz="2902" spc="18" dirty="0">
                <a:latin typeface="Times New Roman"/>
                <a:cs typeface="Times New Roman"/>
              </a:rPr>
              <a:t> </a:t>
            </a:r>
            <a:r>
              <a:rPr sz="2902" dirty="0">
                <a:latin typeface="Times New Roman"/>
                <a:cs typeface="Times New Roman"/>
              </a:rPr>
              <a:t>also</a:t>
            </a:r>
            <a:r>
              <a:rPr sz="2902" spc="23" dirty="0">
                <a:latin typeface="Times New Roman"/>
                <a:cs typeface="Times New Roman"/>
              </a:rPr>
              <a:t> </a:t>
            </a:r>
            <a:r>
              <a:rPr sz="2902" dirty="0">
                <a:latin typeface="Times New Roman"/>
                <a:cs typeface="Times New Roman"/>
              </a:rPr>
              <a:t>possible,</a:t>
            </a:r>
            <a:r>
              <a:rPr sz="2902" spc="23" dirty="0">
                <a:latin typeface="Times New Roman"/>
                <a:cs typeface="Times New Roman"/>
              </a:rPr>
              <a:t> </a:t>
            </a:r>
            <a:r>
              <a:rPr sz="2902" dirty="0">
                <a:latin typeface="Times New Roman"/>
                <a:cs typeface="Times New Roman"/>
              </a:rPr>
              <a:t>but</a:t>
            </a:r>
            <a:r>
              <a:rPr sz="2902" spc="14" dirty="0">
                <a:latin typeface="Times New Roman"/>
                <a:cs typeface="Times New Roman"/>
              </a:rPr>
              <a:t> </a:t>
            </a:r>
            <a:r>
              <a:rPr sz="2902" dirty="0">
                <a:latin typeface="Times New Roman"/>
                <a:cs typeface="Times New Roman"/>
              </a:rPr>
              <a:t>difficult</a:t>
            </a:r>
            <a:r>
              <a:rPr sz="2902" spc="14" dirty="0">
                <a:latin typeface="Times New Roman"/>
                <a:cs typeface="Times New Roman"/>
              </a:rPr>
              <a:t> </a:t>
            </a:r>
            <a:r>
              <a:rPr sz="2902" spc="-23" dirty="0">
                <a:latin typeface="Times New Roman"/>
                <a:cs typeface="Times New Roman"/>
              </a:rPr>
              <a:t>to </a:t>
            </a:r>
            <a:r>
              <a:rPr sz="2902" spc="-9" dirty="0">
                <a:latin typeface="Times New Roman"/>
                <a:cs typeface="Times New Roman"/>
              </a:rPr>
              <a:t>manufacture.</a:t>
            </a:r>
            <a:endParaRPr sz="2902" dirty="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244" y="1510650"/>
            <a:ext cx="3341370" cy="4124325"/>
          </a:xfrm>
          <a:prstGeom prst="rect">
            <a:avLst/>
          </a:prstGeom>
        </p:spPr>
        <p:txBody>
          <a:bodyPr vert="horz" wrap="square" lIns="0" tIns="12700" rIns="0" bIns="0" rtlCol="0">
            <a:spAutoFit/>
          </a:bodyPr>
          <a:lstStyle/>
          <a:p>
            <a:pPr marL="356870" marR="5080" indent="-344805">
              <a:lnSpc>
                <a:spcPct val="120100"/>
              </a:lnSpc>
              <a:spcBef>
                <a:spcPts val="100"/>
              </a:spcBef>
              <a:buFont typeface="Arial"/>
              <a:buChar char="•"/>
              <a:tabLst>
                <a:tab pos="927100" algn="l"/>
              </a:tabLst>
            </a:pPr>
            <a:r>
              <a:rPr sz="3200" spc="-10" dirty="0">
                <a:latin typeface="Calibri"/>
                <a:cs typeface="Calibri"/>
              </a:rPr>
              <a:t>Superconductivity 	</a:t>
            </a:r>
            <a:r>
              <a:rPr sz="3200" spc="-10" dirty="0">
                <a:solidFill>
                  <a:srgbClr val="00AFEF"/>
                </a:solidFill>
                <a:latin typeface="Calibri"/>
                <a:cs typeface="Calibri"/>
              </a:rPr>
              <a:t>Definitions</a:t>
            </a:r>
            <a:endParaRPr sz="3200">
              <a:latin typeface="Calibri"/>
              <a:cs typeface="Calibri"/>
            </a:endParaRPr>
          </a:p>
          <a:p>
            <a:pPr>
              <a:lnSpc>
                <a:spcPct val="100000"/>
              </a:lnSpc>
              <a:spcBef>
                <a:spcPts val="5"/>
              </a:spcBef>
              <a:buFont typeface="Arial"/>
              <a:buChar char="•"/>
            </a:pPr>
            <a:endParaRPr sz="4400">
              <a:latin typeface="Calibri"/>
              <a:cs typeface="Calibri"/>
            </a:endParaRPr>
          </a:p>
          <a:p>
            <a:pPr marL="356870" indent="-344170">
              <a:lnSpc>
                <a:spcPct val="100000"/>
              </a:lnSpc>
              <a:buFont typeface="Arial"/>
              <a:buChar char="•"/>
              <a:tabLst>
                <a:tab pos="356870" algn="l"/>
              </a:tabLst>
            </a:pPr>
            <a:r>
              <a:rPr sz="3200" spc="-10" dirty="0">
                <a:latin typeface="Calibri"/>
                <a:cs typeface="Calibri"/>
              </a:rPr>
              <a:t>SQUID</a:t>
            </a:r>
            <a:endParaRPr sz="3200">
              <a:latin typeface="Calibri"/>
              <a:cs typeface="Calibri"/>
            </a:endParaRPr>
          </a:p>
          <a:p>
            <a:pPr marL="927100">
              <a:lnSpc>
                <a:spcPct val="100000"/>
              </a:lnSpc>
              <a:spcBef>
                <a:spcPts val="770"/>
              </a:spcBef>
            </a:pPr>
            <a:r>
              <a:rPr sz="3200" spc="-10" dirty="0">
                <a:solidFill>
                  <a:srgbClr val="00AFEF"/>
                </a:solidFill>
                <a:latin typeface="Calibri"/>
                <a:cs typeface="Calibri"/>
              </a:rPr>
              <a:t>Principles</a:t>
            </a:r>
            <a:endParaRPr sz="3200">
              <a:latin typeface="Calibri"/>
              <a:cs typeface="Calibri"/>
            </a:endParaRPr>
          </a:p>
          <a:p>
            <a:pPr>
              <a:lnSpc>
                <a:spcPct val="100000"/>
              </a:lnSpc>
              <a:spcBef>
                <a:spcPts val="10"/>
              </a:spcBef>
            </a:pPr>
            <a:endParaRPr sz="4400">
              <a:latin typeface="Calibri"/>
              <a:cs typeface="Calibri"/>
            </a:endParaRPr>
          </a:p>
          <a:p>
            <a:pPr marL="356870" indent="-344170">
              <a:lnSpc>
                <a:spcPct val="100000"/>
              </a:lnSpc>
              <a:buFont typeface="Arial"/>
              <a:buChar char="•"/>
              <a:tabLst>
                <a:tab pos="356870" algn="l"/>
              </a:tabLst>
            </a:pPr>
            <a:r>
              <a:rPr sz="3200" spc="-10" dirty="0">
                <a:latin typeface="Calibri"/>
                <a:cs typeface="Calibri"/>
              </a:rPr>
              <a:t>Applications</a:t>
            </a:r>
            <a:endParaRPr sz="3200">
              <a:latin typeface="Calibri"/>
              <a:cs typeface="Calibri"/>
            </a:endParaRPr>
          </a:p>
        </p:txBody>
      </p:sp>
      <p:sp>
        <p:nvSpPr>
          <p:cNvPr id="3" name="object 3"/>
          <p:cNvSpPr txBox="1">
            <a:spLocks noGrp="1"/>
          </p:cNvSpPr>
          <p:nvPr>
            <p:ph type="title"/>
          </p:nvPr>
        </p:nvSpPr>
        <p:spPr>
          <a:xfrm>
            <a:off x="3124201" y="464642"/>
            <a:ext cx="2156840" cy="695325"/>
          </a:xfrm>
          <a:prstGeom prst="rect">
            <a:avLst/>
          </a:prstGeom>
        </p:spPr>
        <p:txBody>
          <a:bodyPr vert="horz" wrap="square" lIns="0" tIns="12065" rIns="0" bIns="0" rtlCol="0">
            <a:spAutoFit/>
          </a:bodyPr>
          <a:lstStyle/>
          <a:p>
            <a:pPr marL="12700">
              <a:lnSpc>
                <a:spcPct val="100000"/>
              </a:lnSpc>
              <a:spcBef>
                <a:spcPts val="95"/>
              </a:spcBef>
            </a:pPr>
            <a:r>
              <a:rPr sz="4400" spc="-65" dirty="0">
                <a:solidFill>
                  <a:srgbClr val="FF0000"/>
                </a:solidFill>
                <a:effectLst/>
              </a:rPr>
              <a:t>Topics</a:t>
            </a:r>
            <a:endParaRPr sz="4400" dirty="0">
              <a:solidFill>
                <a:srgbClr val="FF0000"/>
              </a:solidFill>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464642"/>
            <a:ext cx="5025515" cy="695325"/>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FF0000"/>
                </a:solidFill>
                <a:effectLst/>
              </a:rPr>
              <a:t>Superconductivity</a:t>
            </a:r>
            <a:endParaRPr sz="4400" dirty="0">
              <a:solidFill>
                <a:srgbClr val="FF0000"/>
              </a:solidFill>
              <a:effectLst/>
            </a:endParaRPr>
          </a:p>
        </p:txBody>
      </p:sp>
      <p:sp>
        <p:nvSpPr>
          <p:cNvPr id="3" name="object 3"/>
          <p:cNvSpPr txBox="1"/>
          <p:nvPr/>
        </p:nvSpPr>
        <p:spPr>
          <a:xfrm>
            <a:off x="523544" y="1411300"/>
            <a:ext cx="7994015" cy="4416425"/>
          </a:xfrm>
          <a:prstGeom prst="rect">
            <a:avLst/>
          </a:prstGeom>
        </p:spPr>
        <p:txBody>
          <a:bodyPr vert="horz" wrap="square" lIns="0" tIns="64769" rIns="0" bIns="0" rtlCol="0">
            <a:spAutoFit/>
          </a:bodyPr>
          <a:lstStyle/>
          <a:p>
            <a:pPr marL="369570" marR="17780" indent="-344805">
              <a:lnSpc>
                <a:spcPts val="3240"/>
              </a:lnSpc>
              <a:spcBef>
                <a:spcPts val="509"/>
              </a:spcBef>
              <a:buFont typeface="Arial"/>
              <a:buChar char="•"/>
              <a:tabLst>
                <a:tab pos="369570" algn="l"/>
              </a:tabLst>
            </a:pPr>
            <a:r>
              <a:rPr sz="3000" dirty="0">
                <a:latin typeface="Calibri"/>
                <a:cs typeface="Calibri"/>
              </a:rPr>
              <a:t>Conduction</a:t>
            </a:r>
            <a:r>
              <a:rPr sz="3000" spc="-120" dirty="0">
                <a:latin typeface="Calibri"/>
                <a:cs typeface="Calibri"/>
              </a:rPr>
              <a:t> </a:t>
            </a:r>
            <a:r>
              <a:rPr sz="3000" dirty="0">
                <a:latin typeface="Calibri"/>
                <a:cs typeface="Calibri"/>
              </a:rPr>
              <a:t>lattice</a:t>
            </a:r>
            <a:r>
              <a:rPr sz="3000" spc="-114" dirty="0">
                <a:latin typeface="Calibri"/>
                <a:cs typeface="Calibri"/>
              </a:rPr>
              <a:t> </a:t>
            </a:r>
            <a:r>
              <a:rPr sz="3000" dirty="0">
                <a:latin typeface="Calibri"/>
                <a:cs typeface="Calibri"/>
              </a:rPr>
              <a:t>has</a:t>
            </a:r>
            <a:r>
              <a:rPr sz="3000" spc="-90" dirty="0">
                <a:latin typeface="Calibri"/>
                <a:cs typeface="Calibri"/>
              </a:rPr>
              <a:t> </a:t>
            </a:r>
            <a:r>
              <a:rPr sz="3000" dirty="0">
                <a:latin typeface="Calibri"/>
                <a:cs typeface="Calibri"/>
              </a:rPr>
              <a:t>zero</a:t>
            </a:r>
            <a:r>
              <a:rPr sz="3000" spc="-50" dirty="0">
                <a:latin typeface="Calibri"/>
                <a:cs typeface="Calibri"/>
              </a:rPr>
              <a:t> </a:t>
            </a:r>
            <a:r>
              <a:rPr sz="3000" dirty="0">
                <a:latin typeface="Calibri"/>
                <a:cs typeface="Calibri"/>
              </a:rPr>
              <a:t>resistance</a:t>
            </a:r>
            <a:r>
              <a:rPr sz="3000" spc="-90" dirty="0">
                <a:latin typeface="Calibri"/>
                <a:cs typeface="Calibri"/>
              </a:rPr>
              <a:t> </a:t>
            </a:r>
            <a:r>
              <a:rPr sz="3000" dirty="0">
                <a:latin typeface="Calibri"/>
                <a:cs typeface="Calibri"/>
              </a:rPr>
              <a:t>to</a:t>
            </a:r>
            <a:r>
              <a:rPr sz="3000" spc="-90" dirty="0">
                <a:latin typeface="Calibri"/>
                <a:cs typeface="Calibri"/>
              </a:rPr>
              <a:t> </a:t>
            </a:r>
            <a:r>
              <a:rPr sz="3000" spc="-10" dirty="0">
                <a:latin typeface="Calibri"/>
                <a:cs typeface="Calibri"/>
              </a:rPr>
              <a:t>currents </a:t>
            </a:r>
            <a:r>
              <a:rPr sz="3000" dirty="0">
                <a:latin typeface="Calibri"/>
                <a:cs typeface="Calibri"/>
              </a:rPr>
              <a:t>through</a:t>
            </a:r>
            <a:r>
              <a:rPr sz="3000" spc="-95" dirty="0">
                <a:latin typeface="Calibri"/>
                <a:cs typeface="Calibri"/>
              </a:rPr>
              <a:t> </a:t>
            </a:r>
            <a:r>
              <a:rPr sz="3000" spc="-25" dirty="0">
                <a:latin typeface="Calibri"/>
                <a:cs typeface="Calibri"/>
              </a:rPr>
              <a:t>it</a:t>
            </a:r>
            <a:endParaRPr sz="3000">
              <a:latin typeface="Calibri"/>
              <a:cs typeface="Calibri"/>
            </a:endParaRPr>
          </a:p>
          <a:p>
            <a:pPr marL="768985" lvl="1" indent="-286385">
              <a:lnSpc>
                <a:spcPct val="100000"/>
              </a:lnSpc>
              <a:spcBef>
                <a:spcPts val="280"/>
              </a:spcBef>
              <a:buFont typeface="Arial"/>
              <a:buChar char="–"/>
              <a:tabLst>
                <a:tab pos="768985" algn="l"/>
              </a:tabLst>
            </a:pPr>
            <a:r>
              <a:rPr sz="2600" dirty="0">
                <a:latin typeface="Calibri"/>
                <a:cs typeface="Calibri"/>
              </a:rPr>
              <a:t>Usually</a:t>
            </a:r>
            <a:r>
              <a:rPr sz="2600" spc="-65" dirty="0">
                <a:latin typeface="Calibri"/>
                <a:cs typeface="Calibri"/>
              </a:rPr>
              <a:t> </a:t>
            </a:r>
            <a:r>
              <a:rPr sz="2600" dirty="0">
                <a:latin typeface="Calibri"/>
                <a:cs typeface="Calibri"/>
              </a:rPr>
              <a:t>occurs</a:t>
            </a:r>
            <a:r>
              <a:rPr sz="2600" spc="-95" dirty="0">
                <a:latin typeface="Calibri"/>
                <a:cs typeface="Calibri"/>
              </a:rPr>
              <a:t> </a:t>
            </a:r>
            <a:r>
              <a:rPr sz="2600" dirty="0">
                <a:latin typeface="Calibri"/>
                <a:cs typeface="Calibri"/>
              </a:rPr>
              <a:t>at</a:t>
            </a:r>
            <a:r>
              <a:rPr sz="2600" spc="-80" dirty="0">
                <a:latin typeface="Calibri"/>
                <a:cs typeface="Calibri"/>
              </a:rPr>
              <a:t> </a:t>
            </a:r>
            <a:r>
              <a:rPr sz="2600" dirty="0">
                <a:latin typeface="Calibri"/>
                <a:cs typeface="Calibri"/>
              </a:rPr>
              <a:t>lower</a:t>
            </a:r>
            <a:r>
              <a:rPr sz="2600" spc="-65" dirty="0">
                <a:latin typeface="Calibri"/>
                <a:cs typeface="Calibri"/>
              </a:rPr>
              <a:t> </a:t>
            </a:r>
            <a:r>
              <a:rPr sz="2600" spc="-10" dirty="0">
                <a:latin typeface="Calibri"/>
                <a:cs typeface="Calibri"/>
              </a:rPr>
              <a:t>temperatures</a:t>
            </a:r>
            <a:endParaRPr sz="2600">
              <a:latin typeface="Calibri"/>
              <a:cs typeface="Calibri"/>
            </a:endParaRPr>
          </a:p>
          <a:p>
            <a:pPr marL="1168400" lvl="2" indent="-228600">
              <a:lnSpc>
                <a:spcPct val="100000"/>
              </a:lnSpc>
              <a:spcBef>
                <a:spcPts val="305"/>
              </a:spcBef>
              <a:buFont typeface="Arial"/>
              <a:buChar char="•"/>
              <a:tabLst>
                <a:tab pos="1168400" algn="l"/>
              </a:tabLst>
            </a:pPr>
            <a:r>
              <a:rPr sz="2200" dirty="0">
                <a:solidFill>
                  <a:srgbClr val="00AFEF"/>
                </a:solidFill>
                <a:latin typeface="Calibri"/>
                <a:cs typeface="Calibri"/>
              </a:rPr>
              <a:t>70K</a:t>
            </a:r>
            <a:r>
              <a:rPr sz="2200" spc="-80" dirty="0">
                <a:solidFill>
                  <a:srgbClr val="00AFEF"/>
                </a:solidFill>
                <a:latin typeface="Calibri"/>
                <a:cs typeface="Calibri"/>
              </a:rPr>
              <a:t> </a:t>
            </a:r>
            <a:r>
              <a:rPr sz="2200" dirty="0">
                <a:solidFill>
                  <a:srgbClr val="00AFEF"/>
                </a:solidFill>
                <a:latin typeface="Calibri"/>
                <a:cs typeface="Calibri"/>
              </a:rPr>
              <a:t>liquid</a:t>
            </a:r>
            <a:r>
              <a:rPr sz="2200" spc="-60" dirty="0">
                <a:solidFill>
                  <a:srgbClr val="00AFEF"/>
                </a:solidFill>
                <a:latin typeface="Calibri"/>
                <a:cs typeface="Calibri"/>
              </a:rPr>
              <a:t> </a:t>
            </a:r>
            <a:r>
              <a:rPr sz="2200" dirty="0">
                <a:solidFill>
                  <a:srgbClr val="00AFEF"/>
                </a:solidFill>
                <a:latin typeface="Calibri"/>
                <a:cs typeface="Calibri"/>
              </a:rPr>
              <a:t>nitrogen</a:t>
            </a:r>
            <a:r>
              <a:rPr sz="2200" spc="-75" dirty="0">
                <a:solidFill>
                  <a:srgbClr val="00AFEF"/>
                </a:solidFill>
                <a:latin typeface="Calibri"/>
                <a:cs typeface="Calibri"/>
              </a:rPr>
              <a:t> </a:t>
            </a:r>
            <a:r>
              <a:rPr sz="2200" spc="-10" dirty="0">
                <a:solidFill>
                  <a:srgbClr val="00AFEF"/>
                </a:solidFill>
                <a:latin typeface="Calibri"/>
                <a:cs typeface="Calibri"/>
              </a:rPr>
              <a:t>(cuprates,</a:t>
            </a:r>
            <a:r>
              <a:rPr sz="2200" spc="-65" dirty="0">
                <a:solidFill>
                  <a:srgbClr val="00AFEF"/>
                </a:solidFill>
                <a:latin typeface="Calibri"/>
                <a:cs typeface="Calibri"/>
              </a:rPr>
              <a:t> </a:t>
            </a:r>
            <a:r>
              <a:rPr sz="2200" spc="-10" dirty="0">
                <a:solidFill>
                  <a:srgbClr val="00AFEF"/>
                </a:solidFill>
                <a:latin typeface="Calibri"/>
                <a:cs typeface="Calibri"/>
              </a:rPr>
              <a:t>others)</a:t>
            </a:r>
            <a:endParaRPr sz="2200">
              <a:latin typeface="Calibri"/>
              <a:cs typeface="Calibri"/>
            </a:endParaRPr>
          </a:p>
          <a:p>
            <a:pPr marL="1168400" lvl="2" indent="-228600">
              <a:lnSpc>
                <a:spcPct val="100000"/>
              </a:lnSpc>
              <a:spcBef>
                <a:spcPts val="265"/>
              </a:spcBef>
              <a:buFont typeface="Arial"/>
              <a:buChar char="•"/>
              <a:tabLst>
                <a:tab pos="1168400" algn="l"/>
              </a:tabLst>
            </a:pPr>
            <a:r>
              <a:rPr sz="2200" dirty="0">
                <a:solidFill>
                  <a:srgbClr val="00AFEF"/>
                </a:solidFill>
                <a:latin typeface="Calibri"/>
                <a:cs typeface="Calibri"/>
              </a:rPr>
              <a:t>~4K</a:t>
            </a:r>
            <a:r>
              <a:rPr sz="2200" spc="-70" dirty="0">
                <a:solidFill>
                  <a:srgbClr val="00AFEF"/>
                </a:solidFill>
                <a:latin typeface="Calibri"/>
                <a:cs typeface="Calibri"/>
              </a:rPr>
              <a:t> </a:t>
            </a:r>
            <a:r>
              <a:rPr sz="2200" dirty="0">
                <a:solidFill>
                  <a:srgbClr val="00AFEF"/>
                </a:solidFill>
                <a:latin typeface="Calibri"/>
                <a:cs typeface="Calibri"/>
              </a:rPr>
              <a:t>liquid</a:t>
            </a:r>
            <a:r>
              <a:rPr sz="2200" spc="-25" dirty="0">
                <a:solidFill>
                  <a:srgbClr val="00AFEF"/>
                </a:solidFill>
                <a:latin typeface="Calibri"/>
                <a:cs typeface="Calibri"/>
              </a:rPr>
              <a:t> </a:t>
            </a:r>
            <a:r>
              <a:rPr sz="2175" baseline="24904" dirty="0">
                <a:solidFill>
                  <a:srgbClr val="00AFEF"/>
                </a:solidFill>
                <a:latin typeface="Calibri"/>
                <a:cs typeface="Calibri"/>
              </a:rPr>
              <a:t>4</a:t>
            </a:r>
            <a:r>
              <a:rPr sz="2200" dirty="0">
                <a:solidFill>
                  <a:srgbClr val="00AFEF"/>
                </a:solidFill>
                <a:latin typeface="Calibri"/>
                <a:cs typeface="Calibri"/>
              </a:rPr>
              <a:t>helium</a:t>
            </a:r>
            <a:r>
              <a:rPr sz="2200" spc="-65" dirty="0">
                <a:solidFill>
                  <a:srgbClr val="00AFEF"/>
                </a:solidFill>
                <a:latin typeface="Calibri"/>
                <a:cs typeface="Calibri"/>
              </a:rPr>
              <a:t> </a:t>
            </a:r>
            <a:r>
              <a:rPr sz="2200" dirty="0">
                <a:solidFill>
                  <a:srgbClr val="00AFEF"/>
                </a:solidFill>
                <a:latin typeface="Calibri"/>
                <a:cs typeface="Calibri"/>
              </a:rPr>
              <a:t>(Niobium,</a:t>
            </a:r>
            <a:r>
              <a:rPr sz="2200" spc="-70" dirty="0">
                <a:solidFill>
                  <a:srgbClr val="00AFEF"/>
                </a:solidFill>
                <a:latin typeface="Calibri"/>
                <a:cs typeface="Calibri"/>
              </a:rPr>
              <a:t> </a:t>
            </a:r>
            <a:r>
              <a:rPr sz="2200" dirty="0">
                <a:solidFill>
                  <a:srgbClr val="00AFEF"/>
                </a:solidFill>
                <a:latin typeface="Calibri"/>
                <a:cs typeface="Calibri"/>
              </a:rPr>
              <a:t>lead,</a:t>
            </a:r>
            <a:r>
              <a:rPr sz="2200" spc="-45" dirty="0">
                <a:solidFill>
                  <a:srgbClr val="00AFEF"/>
                </a:solidFill>
                <a:latin typeface="Calibri"/>
                <a:cs typeface="Calibri"/>
              </a:rPr>
              <a:t> </a:t>
            </a:r>
            <a:r>
              <a:rPr sz="2200" spc="-10" dirty="0">
                <a:solidFill>
                  <a:srgbClr val="00AFEF"/>
                </a:solidFill>
                <a:latin typeface="Calibri"/>
                <a:cs typeface="Calibri"/>
              </a:rPr>
              <a:t>others)</a:t>
            </a:r>
            <a:endParaRPr sz="2200">
              <a:latin typeface="Calibri"/>
              <a:cs typeface="Calibri"/>
            </a:endParaRPr>
          </a:p>
          <a:p>
            <a:pPr marL="636905" indent="-148590">
              <a:lnSpc>
                <a:spcPct val="100000"/>
              </a:lnSpc>
              <a:spcBef>
                <a:spcPts val="265"/>
              </a:spcBef>
              <a:buChar char="-"/>
              <a:tabLst>
                <a:tab pos="636905" algn="l"/>
              </a:tabLst>
            </a:pPr>
            <a:r>
              <a:rPr sz="2200" dirty="0">
                <a:solidFill>
                  <a:srgbClr val="00AFEF"/>
                </a:solidFill>
                <a:latin typeface="Calibri"/>
                <a:cs typeface="Calibri"/>
              </a:rPr>
              <a:t>Lattice</a:t>
            </a:r>
            <a:r>
              <a:rPr sz="2200" spc="-85" dirty="0">
                <a:solidFill>
                  <a:srgbClr val="00AFEF"/>
                </a:solidFill>
                <a:latin typeface="Calibri"/>
                <a:cs typeface="Calibri"/>
              </a:rPr>
              <a:t> </a:t>
            </a:r>
            <a:r>
              <a:rPr sz="2200" spc="-10" dirty="0">
                <a:solidFill>
                  <a:srgbClr val="00AFEF"/>
                </a:solidFill>
                <a:latin typeface="Calibri"/>
                <a:cs typeface="Calibri"/>
              </a:rPr>
              <a:t>vibrations</a:t>
            </a:r>
            <a:r>
              <a:rPr sz="2200" spc="-70" dirty="0">
                <a:solidFill>
                  <a:srgbClr val="00AFEF"/>
                </a:solidFill>
                <a:latin typeface="Calibri"/>
                <a:cs typeface="Calibri"/>
              </a:rPr>
              <a:t> </a:t>
            </a:r>
            <a:r>
              <a:rPr sz="2200" spc="-10" dirty="0">
                <a:solidFill>
                  <a:srgbClr val="00AFEF"/>
                </a:solidFill>
                <a:latin typeface="Calibri"/>
                <a:cs typeface="Calibri"/>
              </a:rPr>
              <a:t>decrease</a:t>
            </a:r>
            <a:endParaRPr sz="2200">
              <a:latin typeface="Calibri"/>
              <a:cs typeface="Calibri"/>
            </a:endParaRPr>
          </a:p>
          <a:p>
            <a:pPr marL="636905" indent="-148590">
              <a:lnSpc>
                <a:spcPct val="100000"/>
              </a:lnSpc>
              <a:spcBef>
                <a:spcPts val="265"/>
              </a:spcBef>
              <a:buChar char="-"/>
              <a:tabLst>
                <a:tab pos="636905" algn="l"/>
              </a:tabLst>
            </a:pPr>
            <a:r>
              <a:rPr sz="2200" spc="-20" dirty="0">
                <a:solidFill>
                  <a:srgbClr val="00AFEF"/>
                </a:solidFill>
                <a:latin typeface="Calibri"/>
                <a:cs typeface="Calibri"/>
              </a:rPr>
              <a:t>Favorable</a:t>
            </a:r>
            <a:r>
              <a:rPr sz="2200" spc="-75" dirty="0">
                <a:solidFill>
                  <a:srgbClr val="00AFEF"/>
                </a:solidFill>
                <a:latin typeface="Calibri"/>
                <a:cs typeface="Calibri"/>
              </a:rPr>
              <a:t> </a:t>
            </a:r>
            <a:r>
              <a:rPr sz="2200" dirty="0">
                <a:solidFill>
                  <a:srgbClr val="00AFEF"/>
                </a:solidFill>
                <a:latin typeface="Calibri"/>
                <a:cs typeface="Calibri"/>
              </a:rPr>
              <a:t>lower</a:t>
            </a:r>
            <a:r>
              <a:rPr sz="2200" spc="-60" dirty="0">
                <a:solidFill>
                  <a:srgbClr val="00AFEF"/>
                </a:solidFill>
                <a:latin typeface="Calibri"/>
                <a:cs typeface="Calibri"/>
              </a:rPr>
              <a:t> </a:t>
            </a:r>
            <a:r>
              <a:rPr sz="2200" dirty="0">
                <a:solidFill>
                  <a:srgbClr val="00AFEF"/>
                </a:solidFill>
                <a:latin typeface="Calibri"/>
                <a:cs typeface="Calibri"/>
              </a:rPr>
              <a:t>energy</a:t>
            </a:r>
            <a:r>
              <a:rPr sz="2200" spc="-40" dirty="0">
                <a:solidFill>
                  <a:srgbClr val="00AFEF"/>
                </a:solidFill>
                <a:latin typeface="Calibri"/>
                <a:cs typeface="Calibri"/>
              </a:rPr>
              <a:t> </a:t>
            </a:r>
            <a:r>
              <a:rPr sz="2200" spc="-10" dirty="0">
                <a:solidFill>
                  <a:srgbClr val="00AFEF"/>
                </a:solidFill>
                <a:latin typeface="Calibri"/>
                <a:cs typeface="Calibri"/>
              </a:rPr>
              <a:t>states</a:t>
            </a:r>
            <a:r>
              <a:rPr sz="2200" spc="-60" dirty="0">
                <a:solidFill>
                  <a:srgbClr val="00AFEF"/>
                </a:solidFill>
                <a:latin typeface="Calibri"/>
                <a:cs typeface="Calibri"/>
              </a:rPr>
              <a:t> </a:t>
            </a:r>
            <a:r>
              <a:rPr sz="2200" spc="-10" dirty="0">
                <a:solidFill>
                  <a:srgbClr val="00AFEF"/>
                </a:solidFill>
                <a:latin typeface="Calibri"/>
                <a:cs typeface="Calibri"/>
              </a:rPr>
              <a:t>develop</a:t>
            </a:r>
            <a:endParaRPr sz="2200">
              <a:latin typeface="Calibri"/>
              <a:cs typeface="Calibri"/>
            </a:endParaRPr>
          </a:p>
          <a:p>
            <a:pPr marL="636905" indent="-148590">
              <a:lnSpc>
                <a:spcPct val="100000"/>
              </a:lnSpc>
              <a:spcBef>
                <a:spcPts val="265"/>
              </a:spcBef>
              <a:buChar char="-"/>
              <a:tabLst>
                <a:tab pos="636905" algn="l"/>
              </a:tabLst>
            </a:pPr>
            <a:r>
              <a:rPr sz="2200" dirty="0">
                <a:solidFill>
                  <a:srgbClr val="00AFEF"/>
                </a:solidFill>
                <a:latin typeface="Calibri"/>
                <a:cs typeface="Calibri"/>
              </a:rPr>
              <a:t>Conduction</a:t>
            </a:r>
            <a:r>
              <a:rPr sz="2200" spc="-90" dirty="0">
                <a:solidFill>
                  <a:srgbClr val="00AFEF"/>
                </a:solidFill>
                <a:latin typeface="Calibri"/>
                <a:cs typeface="Calibri"/>
              </a:rPr>
              <a:t> </a:t>
            </a:r>
            <a:r>
              <a:rPr sz="2200" spc="-10" dirty="0">
                <a:solidFill>
                  <a:srgbClr val="00AFEF"/>
                </a:solidFill>
                <a:latin typeface="Calibri"/>
                <a:cs typeface="Calibri"/>
              </a:rPr>
              <a:t>mediators</a:t>
            </a:r>
            <a:r>
              <a:rPr sz="2200" spc="-60" dirty="0">
                <a:solidFill>
                  <a:srgbClr val="00AFEF"/>
                </a:solidFill>
                <a:latin typeface="Calibri"/>
                <a:cs typeface="Calibri"/>
              </a:rPr>
              <a:t> </a:t>
            </a:r>
            <a:r>
              <a:rPr sz="2200" dirty="0">
                <a:solidFill>
                  <a:srgbClr val="00AFEF"/>
                </a:solidFill>
                <a:latin typeface="Calibri"/>
                <a:cs typeface="Calibri"/>
              </a:rPr>
              <a:t>pair</a:t>
            </a:r>
            <a:r>
              <a:rPr sz="2200" spc="-25" dirty="0">
                <a:solidFill>
                  <a:srgbClr val="00AFEF"/>
                </a:solidFill>
                <a:latin typeface="Calibri"/>
                <a:cs typeface="Calibri"/>
              </a:rPr>
              <a:t> </a:t>
            </a:r>
            <a:r>
              <a:rPr sz="2200" dirty="0">
                <a:solidFill>
                  <a:srgbClr val="00AFEF"/>
                </a:solidFill>
                <a:latin typeface="Calibri"/>
                <a:cs typeface="Calibri"/>
              </a:rPr>
              <a:t>up</a:t>
            </a:r>
            <a:r>
              <a:rPr sz="2200" spc="-45" dirty="0">
                <a:solidFill>
                  <a:srgbClr val="00AFEF"/>
                </a:solidFill>
                <a:latin typeface="Calibri"/>
                <a:cs typeface="Calibri"/>
              </a:rPr>
              <a:t> </a:t>
            </a:r>
            <a:r>
              <a:rPr sz="2200" dirty="0">
                <a:solidFill>
                  <a:srgbClr val="00AFEF"/>
                </a:solidFill>
                <a:latin typeface="Calibri"/>
                <a:cs typeface="Calibri"/>
              </a:rPr>
              <a:t>(Copper</a:t>
            </a:r>
            <a:r>
              <a:rPr sz="2200" spc="-55" dirty="0">
                <a:solidFill>
                  <a:srgbClr val="00AFEF"/>
                </a:solidFill>
                <a:latin typeface="Calibri"/>
                <a:cs typeface="Calibri"/>
              </a:rPr>
              <a:t> </a:t>
            </a:r>
            <a:r>
              <a:rPr sz="2200" spc="-10" dirty="0">
                <a:solidFill>
                  <a:srgbClr val="00AFEF"/>
                </a:solidFill>
                <a:latin typeface="Calibri"/>
                <a:cs typeface="Calibri"/>
              </a:rPr>
              <a:t>pairs)</a:t>
            </a:r>
            <a:endParaRPr sz="2200">
              <a:latin typeface="Calibri"/>
              <a:cs typeface="Calibri"/>
            </a:endParaRPr>
          </a:p>
          <a:p>
            <a:pPr marL="636905" indent="-148590">
              <a:lnSpc>
                <a:spcPct val="100000"/>
              </a:lnSpc>
              <a:spcBef>
                <a:spcPts val="270"/>
              </a:spcBef>
              <a:buChar char="-"/>
              <a:tabLst>
                <a:tab pos="636905" algn="l"/>
              </a:tabLst>
            </a:pPr>
            <a:r>
              <a:rPr sz="2200" dirty="0">
                <a:solidFill>
                  <a:srgbClr val="00AFEF"/>
                </a:solidFill>
                <a:latin typeface="Calibri"/>
                <a:cs typeface="Calibri"/>
              </a:rPr>
              <a:t>Pairs</a:t>
            </a:r>
            <a:r>
              <a:rPr sz="2200" spc="-65" dirty="0">
                <a:solidFill>
                  <a:srgbClr val="00AFEF"/>
                </a:solidFill>
                <a:latin typeface="Calibri"/>
                <a:cs typeface="Calibri"/>
              </a:rPr>
              <a:t> </a:t>
            </a:r>
            <a:r>
              <a:rPr sz="2200" dirty="0">
                <a:solidFill>
                  <a:srgbClr val="00AFEF"/>
                </a:solidFill>
                <a:latin typeface="Calibri"/>
                <a:cs typeface="Calibri"/>
              </a:rPr>
              <a:t>unite</a:t>
            </a:r>
            <a:r>
              <a:rPr sz="2200" spc="-45" dirty="0">
                <a:solidFill>
                  <a:srgbClr val="00AFEF"/>
                </a:solidFill>
                <a:latin typeface="Calibri"/>
                <a:cs typeface="Calibri"/>
              </a:rPr>
              <a:t> </a:t>
            </a:r>
            <a:r>
              <a:rPr sz="2200" dirty="0">
                <a:solidFill>
                  <a:srgbClr val="00AFEF"/>
                </a:solidFill>
                <a:latin typeface="Calibri"/>
                <a:cs typeface="Calibri"/>
              </a:rPr>
              <a:t>to</a:t>
            </a:r>
            <a:r>
              <a:rPr sz="2200" spc="-45" dirty="0">
                <a:solidFill>
                  <a:srgbClr val="00AFEF"/>
                </a:solidFill>
                <a:latin typeface="Calibri"/>
                <a:cs typeface="Calibri"/>
              </a:rPr>
              <a:t> </a:t>
            </a:r>
            <a:r>
              <a:rPr sz="2200" dirty="0">
                <a:solidFill>
                  <a:srgbClr val="00AFEF"/>
                </a:solidFill>
                <a:latin typeface="Calibri"/>
                <a:cs typeface="Calibri"/>
              </a:rPr>
              <a:t>form</a:t>
            </a:r>
            <a:r>
              <a:rPr sz="2200" spc="-45" dirty="0">
                <a:solidFill>
                  <a:srgbClr val="00AFEF"/>
                </a:solidFill>
                <a:latin typeface="Calibri"/>
                <a:cs typeface="Calibri"/>
              </a:rPr>
              <a:t> </a:t>
            </a:r>
            <a:r>
              <a:rPr sz="2200" dirty="0">
                <a:solidFill>
                  <a:srgbClr val="00AFEF"/>
                </a:solidFill>
                <a:latin typeface="Calibri"/>
                <a:cs typeface="Calibri"/>
              </a:rPr>
              <a:t>single</a:t>
            </a:r>
            <a:r>
              <a:rPr sz="2200" spc="-45" dirty="0">
                <a:solidFill>
                  <a:srgbClr val="00AFEF"/>
                </a:solidFill>
                <a:latin typeface="Calibri"/>
                <a:cs typeface="Calibri"/>
              </a:rPr>
              <a:t> </a:t>
            </a:r>
            <a:r>
              <a:rPr sz="2200" spc="-10" dirty="0">
                <a:solidFill>
                  <a:srgbClr val="00AFEF"/>
                </a:solidFill>
                <a:latin typeface="Calibri"/>
                <a:cs typeface="Calibri"/>
              </a:rPr>
              <a:t>conduction</a:t>
            </a:r>
            <a:r>
              <a:rPr sz="2200" spc="-105" dirty="0">
                <a:solidFill>
                  <a:srgbClr val="00AFEF"/>
                </a:solidFill>
                <a:latin typeface="Calibri"/>
                <a:cs typeface="Calibri"/>
              </a:rPr>
              <a:t> </a:t>
            </a:r>
            <a:r>
              <a:rPr sz="2200" dirty="0">
                <a:solidFill>
                  <a:srgbClr val="00AFEF"/>
                </a:solidFill>
                <a:latin typeface="Calibri"/>
                <a:cs typeface="Calibri"/>
              </a:rPr>
              <a:t>entity</a:t>
            </a:r>
            <a:r>
              <a:rPr sz="2200" spc="-40" dirty="0">
                <a:solidFill>
                  <a:srgbClr val="00AFEF"/>
                </a:solidFill>
                <a:latin typeface="Calibri"/>
                <a:cs typeface="Calibri"/>
              </a:rPr>
              <a:t> </a:t>
            </a:r>
            <a:r>
              <a:rPr sz="2200" spc="-10" dirty="0">
                <a:solidFill>
                  <a:srgbClr val="00AFEF"/>
                </a:solidFill>
                <a:latin typeface="Calibri"/>
                <a:cs typeface="Calibri"/>
              </a:rPr>
              <a:t>(cloud)</a:t>
            </a:r>
            <a:endParaRPr sz="2200">
              <a:latin typeface="Calibri"/>
              <a:cs typeface="Calibri"/>
            </a:endParaRPr>
          </a:p>
          <a:p>
            <a:pPr>
              <a:lnSpc>
                <a:spcPct val="100000"/>
              </a:lnSpc>
              <a:spcBef>
                <a:spcPts val="35"/>
              </a:spcBef>
            </a:pPr>
            <a:endParaRPr sz="2600">
              <a:latin typeface="Calibri"/>
              <a:cs typeface="Calibri"/>
            </a:endParaRPr>
          </a:p>
          <a:p>
            <a:pPr marL="424180" indent="-398780">
              <a:lnSpc>
                <a:spcPct val="100000"/>
              </a:lnSpc>
              <a:buFont typeface="Arial"/>
              <a:buChar char="•"/>
              <a:tabLst>
                <a:tab pos="424180" algn="l"/>
                <a:tab pos="3821429" algn="l"/>
              </a:tabLst>
            </a:pPr>
            <a:r>
              <a:rPr sz="3000" dirty="0">
                <a:latin typeface="Calibri"/>
                <a:cs typeface="Calibri"/>
              </a:rPr>
              <a:t>Currents</a:t>
            </a:r>
            <a:r>
              <a:rPr sz="3000" spc="-95" dirty="0">
                <a:latin typeface="Calibri"/>
                <a:cs typeface="Calibri"/>
              </a:rPr>
              <a:t> </a:t>
            </a:r>
            <a:r>
              <a:rPr sz="3000" dirty="0">
                <a:latin typeface="Calibri"/>
                <a:cs typeface="Calibri"/>
              </a:rPr>
              <a:t>Last</a:t>
            </a:r>
            <a:r>
              <a:rPr sz="3000" spc="-70" dirty="0">
                <a:latin typeface="Calibri"/>
                <a:cs typeface="Calibri"/>
              </a:rPr>
              <a:t> </a:t>
            </a:r>
            <a:r>
              <a:rPr sz="3000" spc="-10" dirty="0">
                <a:latin typeface="Calibri"/>
                <a:cs typeface="Calibri"/>
              </a:rPr>
              <a:t>forever</a:t>
            </a:r>
            <a:r>
              <a:rPr sz="3000" dirty="0">
                <a:latin typeface="Calibri"/>
                <a:cs typeface="Calibri"/>
              </a:rPr>
              <a:t>	(eg.</a:t>
            </a:r>
            <a:r>
              <a:rPr sz="3000" spc="15" dirty="0">
                <a:latin typeface="Calibri"/>
                <a:cs typeface="Calibri"/>
              </a:rPr>
              <a:t> </a:t>
            </a:r>
            <a:r>
              <a:rPr sz="3000" spc="-20" dirty="0">
                <a:latin typeface="Calibri"/>
                <a:cs typeface="Calibri"/>
              </a:rPr>
              <a:t>MRI)</a:t>
            </a:r>
            <a:endParaRPr sz="30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5775" y="464642"/>
            <a:ext cx="4869940" cy="695325"/>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FF0000"/>
                </a:solidFill>
                <a:effectLst/>
              </a:rPr>
              <a:t>Superconductivity</a:t>
            </a:r>
            <a:endParaRPr sz="4400" dirty="0">
              <a:solidFill>
                <a:srgbClr val="FF0000"/>
              </a:solidFill>
              <a:effectLst/>
            </a:endParaRPr>
          </a:p>
        </p:txBody>
      </p:sp>
      <p:sp>
        <p:nvSpPr>
          <p:cNvPr id="3" name="object 3"/>
          <p:cNvSpPr txBox="1"/>
          <p:nvPr/>
        </p:nvSpPr>
        <p:spPr>
          <a:xfrm>
            <a:off x="498144" y="1609420"/>
            <a:ext cx="4164965" cy="1531620"/>
          </a:xfrm>
          <a:prstGeom prst="rect">
            <a:avLst/>
          </a:prstGeom>
        </p:spPr>
        <p:txBody>
          <a:bodyPr vert="horz" wrap="square" lIns="0" tIns="12065" rIns="0" bIns="0" rtlCol="0">
            <a:spAutoFit/>
          </a:bodyPr>
          <a:lstStyle/>
          <a:p>
            <a:pPr marL="394970" indent="-344170">
              <a:lnSpc>
                <a:spcPct val="100000"/>
              </a:lnSpc>
              <a:spcBef>
                <a:spcPts val="95"/>
              </a:spcBef>
              <a:buFont typeface="Arial"/>
              <a:buChar char="•"/>
              <a:tabLst>
                <a:tab pos="394970" algn="l"/>
              </a:tabLst>
            </a:pPr>
            <a:r>
              <a:rPr sz="3200" dirty="0">
                <a:latin typeface="Calibri"/>
                <a:cs typeface="Calibri"/>
              </a:rPr>
              <a:t>Critical</a:t>
            </a:r>
            <a:r>
              <a:rPr sz="3200" spc="-120" dirty="0">
                <a:latin typeface="Calibri"/>
                <a:cs typeface="Calibri"/>
              </a:rPr>
              <a:t> </a:t>
            </a:r>
            <a:r>
              <a:rPr sz="3200" spc="-45" dirty="0">
                <a:latin typeface="Calibri"/>
                <a:cs typeface="Calibri"/>
              </a:rPr>
              <a:t>Temperature</a:t>
            </a:r>
            <a:r>
              <a:rPr sz="3200" spc="-75" dirty="0">
                <a:latin typeface="Calibri"/>
                <a:cs typeface="Calibri"/>
              </a:rPr>
              <a:t> </a:t>
            </a:r>
            <a:r>
              <a:rPr sz="3200" spc="-25" dirty="0">
                <a:latin typeface="Calibri"/>
                <a:cs typeface="Calibri"/>
              </a:rPr>
              <a:t>T</a:t>
            </a:r>
            <a:r>
              <a:rPr sz="3150" spc="-37" baseline="-19841" dirty="0">
                <a:latin typeface="Calibri"/>
                <a:cs typeface="Calibri"/>
              </a:rPr>
              <a:t>c</a:t>
            </a:r>
            <a:endParaRPr sz="3150" baseline="-19841">
              <a:latin typeface="Calibri"/>
              <a:cs typeface="Calibri"/>
            </a:endParaRPr>
          </a:p>
          <a:p>
            <a:pPr>
              <a:lnSpc>
                <a:spcPct val="100000"/>
              </a:lnSpc>
              <a:spcBef>
                <a:spcPts val="20"/>
              </a:spcBef>
            </a:pPr>
            <a:endParaRPr sz="3800">
              <a:latin typeface="Calibri"/>
              <a:cs typeface="Calibri"/>
            </a:endParaRPr>
          </a:p>
          <a:p>
            <a:pPr marR="956944" algn="r">
              <a:lnSpc>
                <a:spcPct val="100000"/>
              </a:lnSpc>
            </a:pPr>
            <a:r>
              <a:rPr sz="2800" spc="-25" dirty="0">
                <a:latin typeface="Calibri"/>
                <a:cs typeface="Calibri"/>
              </a:rPr>
              <a:t>T</a:t>
            </a:r>
            <a:r>
              <a:rPr sz="2775" spc="-37" baseline="-19519" dirty="0">
                <a:latin typeface="Calibri"/>
                <a:cs typeface="Calibri"/>
              </a:rPr>
              <a:t>c</a:t>
            </a:r>
            <a:endParaRPr sz="2775" baseline="-19519">
              <a:latin typeface="Calibri"/>
              <a:cs typeface="Calibri"/>
            </a:endParaRPr>
          </a:p>
        </p:txBody>
      </p:sp>
      <p:grpSp>
        <p:nvGrpSpPr>
          <p:cNvPr id="4" name="object 4"/>
          <p:cNvGrpSpPr/>
          <p:nvPr/>
        </p:nvGrpSpPr>
        <p:grpSpPr>
          <a:xfrm>
            <a:off x="1519237" y="2753360"/>
            <a:ext cx="5567680" cy="3357879"/>
            <a:chOff x="1519237" y="2753360"/>
            <a:chExt cx="5567680" cy="3357879"/>
          </a:xfrm>
        </p:grpSpPr>
        <p:sp>
          <p:nvSpPr>
            <p:cNvPr id="5" name="object 5"/>
            <p:cNvSpPr/>
            <p:nvPr/>
          </p:nvSpPr>
          <p:spPr>
            <a:xfrm>
              <a:off x="2202306" y="3036189"/>
              <a:ext cx="3889375" cy="2407285"/>
            </a:xfrm>
            <a:custGeom>
              <a:avLst/>
              <a:gdLst/>
              <a:ahLst/>
              <a:cxnLst/>
              <a:rect l="l" t="t" r="r" b="b"/>
              <a:pathLst>
                <a:path w="3889375" h="2407285">
                  <a:moveTo>
                    <a:pt x="0" y="371856"/>
                  </a:moveTo>
                  <a:lnTo>
                    <a:pt x="46269" y="356332"/>
                  </a:lnTo>
                  <a:lnTo>
                    <a:pt x="92499" y="341009"/>
                  </a:lnTo>
                  <a:lnTo>
                    <a:pt x="138650" y="326088"/>
                  </a:lnTo>
                  <a:lnTo>
                    <a:pt x="184679" y="311772"/>
                  </a:lnTo>
                  <a:lnTo>
                    <a:pt x="230548" y="298260"/>
                  </a:lnTo>
                  <a:lnTo>
                    <a:pt x="276215" y="285753"/>
                  </a:lnTo>
                  <a:lnTo>
                    <a:pt x="321639" y="274455"/>
                  </a:lnTo>
                  <a:lnTo>
                    <a:pt x="366780" y="264564"/>
                  </a:lnTo>
                  <a:lnTo>
                    <a:pt x="411598" y="256283"/>
                  </a:lnTo>
                  <a:lnTo>
                    <a:pt x="456051" y="249813"/>
                  </a:lnTo>
                  <a:lnTo>
                    <a:pt x="500100" y="245354"/>
                  </a:lnTo>
                  <a:lnTo>
                    <a:pt x="543702" y="243109"/>
                  </a:lnTo>
                  <a:lnTo>
                    <a:pt x="586819" y="243278"/>
                  </a:lnTo>
                  <a:lnTo>
                    <a:pt x="629409" y="246063"/>
                  </a:lnTo>
                  <a:lnTo>
                    <a:pt x="671431" y="251664"/>
                  </a:lnTo>
                  <a:lnTo>
                    <a:pt x="712846" y="260284"/>
                  </a:lnTo>
                  <a:lnTo>
                    <a:pt x="753612" y="272122"/>
                  </a:lnTo>
                  <a:lnTo>
                    <a:pt x="793688" y="287381"/>
                  </a:lnTo>
                  <a:lnTo>
                    <a:pt x="833035" y="306261"/>
                  </a:lnTo>
                  <a:lnTo>
                    <a:pt x="871610" y="328964"/>
                  </a:lnTo>
                  <a:lnTo>
                    <a:pt x="909375" y="355690"/>
                  </a:lnTo>
                  <a:lnTo>
                    <a:pt x="946288" y="386642"/>
                  </a:lnTo>
                  <a:lnTo>
                    <a:pt x="982309" y="422020"/>
                  </a:lnTo>
                  <a:lnTo>
                    <a:pt x="1017397" y="462025"/>
                  </a:lnTo>
                  <a:lnTo>
                    <a:pt x="1053627" y="514710"/>
                  </a:lnTo>
                  <a:lnTo>
                    <a:pt x="1088547" y="581288"/>
                  </a:lnTo>
                  <a:lnTo>
                    <a:pt x="1105543" y="619297"/>
                  </a:lnTo>
                  <a:lnTo>
                    <a:pt x="1122245" y="660188"/>
                  </a:lnTo>
                  <a:lnTo>
                    <a:pt x="1138663" y="703767"/>
                  </a:lnTo>
                  <a:lnTo>
                    <a:pt x="1154809" y="749835"/>
                  </a:lnTo>
                  <a:lnTo>
                    <a:pt x="1170694" y="798197"/>
                  </a:lnTo>
                  <a:lnTo>
                    <a:pt x="1186328" y="848655"/>
                  </a:lnTo>
                  <a:lnTo>
                    <a:pt x="1201723" y="901012"/>
                  </a:lnTo>
                  <a:lnTo>
                    <a:pt x="1216889" y="955073"/>
                  </a:lnTo>
                  <a:lnTo>
                    <a:pt x="1231838" y="1010640"/>
                  </a:lnTo>
                  <a:lnTo>
                    <a:pt x="1246581" y="1067517"/>
                  </a:lnTo>
                  <a:lnTo>
                    <a:pt x="1261128" y="1125506"/>
                  </a:lnTo>
                  <a:lnTo>
                    <a:pt x="1275492" y="1184412"/>
                  </a:lnTo>
                  <a:lnTo>
                    <a:pt x="1289682" y="1244037"/>
                  </a:lnTo>
                  <a:lnTo>
                    <a:pt x="1303709" y="1304184"/>
                  </a:lnTo>
                  <a:lnTo>
                    <a:pt x="1317586" y="1364657"/>
                  </a:lnTo>
                  <a:lnTo>
                    <a:pt x="1331322" y="1425259"/>
                  </a:lnTo>
                  <a:lnTo>
                    <a:pt x="1344930" y="1485793"/>
                  </a:lnTo>
                  <a:lnTo>
                    <a:pt x="1358419" y="1546063"/>
                  </a:lnTo>
                  <a:lnTo>
                    <a:pt x="1371801" y="1605872"/>
                  </a:lnTo>
                  <a:lnTo>
                    <a:pt x="1385087" y="1665023"/>
                  </a:lnTo>
                  <a:lnTo>
                    <a:pt x="1398288" y="1723319"/>
                  </a:lnTo>
                  <a:lnTo>
                    <a:pt x="1411414" y="1780564"/>
                  </a:lnTo>
                  <a:lnTo>
                    <a:pt x="1424478" y="1836561"/>
                  </a:lnTo>
                  <a:lnTo>
                    <a:pt x="1437490" y="1891112"/>
                  </a:lnTo>
                  <a:lnTo>
                    <a:pt x="1450461" y="1944023"/>
                  </a:lnTo>
                  <a:lnTo>
                    <a:pt x="1463402" y="1995094"/>
                  </a:lnTo>
                  <a:lnTo>
                    <a:pt x="1476324" y="2044131"/>
                  </a:lnTo>
                  <a:lnTo>
                    <a:pt x="1489238" y="2090935"/>
                  </a:lnTo>
                  <a:lnTo>
                    <a:pt x="1502155" y="2135312"/>
                  </a:lnTo>
                  <a:lnTo>
                    <a:pt x="1515086" y="2177062"/>
                  </a:lnTo>
                  <a:lnTo>
                    <a:pt x="1528042" y="2215991"/>
                  </a:lnTo>
                  <a:lnTo>
                    <a:pt x="1541035" y="2251901"/>
                  </a:lnTo>
                  <a:lnTo>
                    <a:pt x="1567172" y="2313876"/>
                  </a:lnTo>
                  <a:lnTo>
                    <a:pt x="1593587" y="2361416"/>
                  </a:lnTo>
                  <a:lnTo>
                    <a:pt x="1620367" y="2392945"/>
                  </a:lnTo>
                  <a:lnTo>
                    <a:pt x="1647600" y="2406890"/>
                  </a:lnTo>
                  <a:lnTo>
                    <a:pt x="1661414" y="2406777"/>
                  </a:lnTo>
                  <a:lnTo>
                    <a:pt x="1697716" y="2381154"/>
                  </a:lnTo>
                  <a:lnTo>
                    <a:pt x="1719998" y="2344810"/>
                  </a:lnTo>
                  <a:lnTo>
                    <a:pt x="1740995" y="2294515"/>
                  </a:lnTo>
                  <a:lnTo>
                    <a:pt x="1760924" y="2231520"/>
                  </a:lnTo>
                  <a:lnTo>
                    <a:pt x="1779999" y="2157075"/>
                  </a:lnTo>
                  <a:lnTo>
                    <a:pt x="1789283" y="2115950"/>
                  </a:lnTo>
                  <a:lnTo>
                    <a:pt x="1798435" y="2072431"/>
                  </a:lnTo>
                  <a:lnTo>
                    <a:pt x="1807481" y="2026675"/>
                  </a:lnTo>
                  <a:lnTo>
                    <a:pt x="1816449" y="1978838"/>
                  </a:lnTo>
                  <a:lnTo>
                    <a:pt x="1825364" y="1929076"/>
                  </a:lnTo>
                  <a:lnTo>
                    <a:pt x="1834255" y="1877546"/>
                  </a:lnTo>
                  <a:lnTo>
                    <a:pt x="1843147" y="1824404"/>
                  </a:lnTo>
                  <a:lnTo>
                    <a:pt x="1852069" y="1769806"/>
                  </a:lnTo>
                  <a:lnTo>
                    <a:pt x="1861046" y="1713909"/>
                  </a:lnTo>
                  <a:lnTo>
                    <a:pt x="1870106" y="1656869"/>
                  </a:lnTo>
                  <a:lnTo>
                    <a:pt x="1879276" y="1598841"/>
                  </a:lnTo>
                  <a:lnTo>
                    <a:pt x="1888582" y="1539984"/>
                  </a:lnTo>
                  <a:lnTo>
                    <a:pt x="1898052" y="1480452"/>
                  </a:lnTo>
                  <a:lnTo>
                    <a:pt x="1907712" y="1420403"/>
                  </a:lnTo>
                  <a:lnTo>
                    <a:pt x="1917590" y="1359991"/>
                  </a:lnTo>
                  <a:lnTo>
                    <a:pt x="1927712" y="1299375"/>
                  </a:lnTo>
                  <a:lnTo>
                    <a:pt x="1938105" y="1238710"/>
                  </a:lnTo>
                  <a:lnTo>
                    <a:pt x="1948796" y="1178152"/>
                  </a:lnTo>
                  <a:lnTo>
                    <a:pt x="1959812" y="1117857"/>
                  </a:lnTo>
                  <a:lnTo>
                    <a:pt x="1971181" y="1057983"/>
                  </a:lnTo>
                  <a:lnTo>
                    <a:pt x="1982928" y="998685"/>
                  </a:lnTo>
                  <a:lnTo>
                    <a:pt x="1995081" y="940120"/>
                  </a:lnTo>
                  <a:lnTo>
                    <a:pt x="2007667" y="882443"/>
                  </a:lnTo>
                  <a:lnTo>
                    <a:pt x="2020712" y="825812"/>
                  </a:lnTo>
                  <a:lnTo>
                    <a:pt x="2034245" y="770382"/>
                  </a:lnTo>
                  <a:lnTo>
                    <a:pt x="2048290" y="716310"/>
                  </a:lnTo>
                  <a:lnTo>
                    <a:pt x="2062876" y="663752"/>
                  </a:lnTo>
                  <a:lnTo>
                    <a:pt x="2078030" y="612864"/>
                  </a:lnTo>
                  <a:lnTo>
                    <a:pt x="2093778" y="563804"/>
                  </a:lnTo>
                  <a:lnTo>
                    <a:pt x="2110147" y="516726"/>
                  </a:lnTo>
                  <a:lnTo>
                    <a:pt x="2127164" y="471787"/>
                  </a:lnTo>
                  <a:lnTo>
                    <a:pt x="2144857" y="429145"/>
                  </a:lnTo>
                  <a:lnTo>
                    <a:pt x="2163251" y="388954"/>
                  </a:lnTo>
                  <a:lnTo>
                    <a:pt x="2182374" y="351372"/>
                  </a:lnTo>
                  <a:lnTo>
                    <a:pt x="2202254" y="316554"/>
                  </a:lnTo>
                  <a:lnTo>
                    <a:pt x="2244387" y="255837"/>
                  </a:lnTo>
                  <a:lnTo>
                    <a:pt x="2676902" y="39270"/>
                  </a:lnTo>
                  <a:lnTo>
                    <a:pt x="3217291" y="0"/>
                  </a:lnTo>
                  <a:lnTo>
                    <a:pt x="3688052" y="33976"/>
                  </a:lnTo>
                  <a:lnTo>
                    <a:pt x="3889375" y="62737"/>
                  </a:lnTo>
                </a:path>
              </a:pathLst>
            </a:custGeom>
            <a:ln w="25400">
              <a:solidFill>
                <a:srgbClr val="385D89"/>
              </a:solidFill>
            </a:ln>
          </p:spPr>
          <p:txBody>
            <a:bodyPr wrap="square" lIns="0" tIns="0" rIns="0" bIns="0" rtlCol="0"/>
            <a:lstStyle/>
            <a:p>
              <a:endParaRPr/>
            </a:p>
          </p:txBody>
        </p:sp>
        <p:sp>
          <p:nvSpPr>
            <p:cNvPr id="6" name="object 6"/>
            <p:cNvSpPr/>
            <p:nvPr/>
          </p:nvSpPr>
          <p:spPr>
            <a:xfrm>
              <a:off x="1524000" y="2753360"/>
              <a:ext cx="5562600" cy="3353435"/>
            </a:xfrm>
            <a:custGeom>
              <a:avLst/>
              <a:gdLst/>
              <a:ahLst/>
              <a:cxnLst/>
              <a:rect l="l" t="t" r="r" b="b"/>
              <a:pathLst>
                <a:path w="5562600" h="3353435">
                  <a:moveTo>
                    <a:pt x="0" y="0"/>
                  </a:moveTo>
                  <a:lnTo>
                    <a:pt x="0" y="3352825"/>
                  </a:lnTo>
                </a:path>
                <a:path w="5562600" h="3353435">
                  <a:moveTo>
                    <a:pt x="0" y="3352825"/>
                  </a:moveTo>
                  <a:lnTo>
                    <a:pt x="5562600" y="3352825"/>
                  </a:lnTo>
                </a:path>
                <a:path w="5562600" h="3353435">
                  <a:moveTo>
                    <a:pt x="2336419" y="127762"/>
                  </a:moveTo>
                  <a:lnTo>
                    <a:pt x="2336419" y="3175736"/>
                  </a:lnTo>
                </a:path>
              </a:pathLst>
            </a:custGeom>
            <a:ln w="9525">
              <a:solidFill>
                <a:srgbClr val="497DBA"/>
              </a:solidFill>
            </a:ln>
          </p:spPr>
          <p:txBody>
            <a:bodyPr wrap="square" lIns="0" tIns="0" rIns="0" bIns="0" rtlCol="0"/>
            <a:lstStyle/>
            <a:p>
              <a:endParaRPr/>
            </a:p>
          </p:txBody>
        </p:sp>
      </p:grpSp>
      <p:sp>
        <p:nvSpPr>
          <p:cNvPr id="7" name="object 7"/>
          <p:cNvSpPr txBox="1"/>
          <p:nvPr/>
        </p:nvSpPr>
        <p:spPr>
          <a:xfrm>
            <a:off x="4652264" y="6117437"/>
            <a:ext cx="199390" cy="454025"/>
          </a:xfrm>
          <a:prstGeom prst="rect">
            <a:avLst/>
          </a:prstGeom>
        </p:spPr>
        <p:txBody>
          <a:bodyPr vert="horz" wrap="square" lIns="0" tIns="13970" rIns="0" bIns="0" rtlCol="0">
            <a:spAutoFit/>
          </a:bodyPr>
          <a:lstStyle/>
          <a:p>
            <a:pPr marL="12700">
              <a:lnSpc>
                <a:spcPct val="100000"/>
              </a:lnSpc>
              <a:spcBef>
                <a:spcPts val="110"/>
              </a:spcBef>
            </a:pPr>
            <a:r>
              <a:rPr sz="2800" spc="5" dirty="0">
                <a:latin typeface="Calibri"/>
                <a:cs typeface="Calibri"/>
              </a:rPr>
              <a:t>T</a:t>
            </a:r>
            <a:endParaRPr sz="2800">
              <a:latin typeface="Calibri"/>
              <a:cs typeface="Calibri"/>
            </a:endParaRPr>
          </a:p>
        </p:txBody>
      </p:sp>
      <p:sp>
        <p:nvSpPr>
          <p:cNvPr id="8" name="object 8"/>
          <p:cNvSpPr txBox="1"/>
          <p:nvPr/>
        </p:nvSpPr>
        <p:spPr>
          <a:xfrm>
            <a:off x="917244" y="4102354"/>
            <a:ext cx="200025" cy="453390"/>
          </a:xfrm>
          <a:prstGeom prst="rect">
            <a:avLst/>
          </a:prstGeom>
        </p:spPr>
        <p:txBody>
          <a:bodyPr vert="horz" wrap="square" lIns="0" tIns="13335" rIns="0" bIns="0" rtlCol="0">
            <a:spAutoFit/>
          </a:bodyPr>
          <a:lstStyle/>
          <a:p>
            <a:pPr marL="12700">
              <a:lnSpc>
                <a:spcPct val="100000"/>
              </a:lnSpc>
              <a:spcBef>
                <a:spcPts val="105"/>
              </a:spcBef>
            </a:pPr>
            <a:r>
              <a:rPr sz="2800" dirty="0">
                <a:latin typeface="Calibri"/>
                <a:cs typeface="Calibri"/>
              </a:rPr>
              <a:t>E</a:t>
            </a:r>
            <a:endParaRPr sz="2800">
              <a:latin typeface="Calibri"/>
              <a:cs typeface="Calibri"/>
            </a:endParaRPr>
          </a:p>
        </p:txBody>
      </p:sp>
      <p:sp>
        <p:nvSpPr>
          <p:cNvPr id="9" name="object 9"/>
          <p:cNvSpPr txBox="1"/>
          <p:nvPr/>
        </p:nvSpPr>
        <p:spPr>
          <a:xfrm>
            <a:off x="4880864" y="4064254"/>
            <a:ext cx="19634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Not</a:t>
            </a:r>
            <a:r>
              <a:rPr sz="1800" spc="-5" dirty="0">
                <a:latin typeface="Calibri"/>
                <a:cs typeface="Calibri"/>
              </a:rPr>
              <a:t> </a:t>
            </a:r>
            <a:r>
              <a:rPr sz="1800" spc="-10" dirty="0">
                <a:latin typeface="Calibri"/>
                <a:cs typeface="Calibri"/>
              </a:rPr>
              <a:t>superconducting</a:t>
            </a:r>
            <a:endParaRPr sz="1800">
              <a:latin typeface="Calibri"/>
              <a:cs typeface="Calibri"/>
            </a:endParaRPr>
          </a:p>
        </p:txBody>
      </p:sp>
      <p:sp>
        <p:nvSpPr>
          <p:cNvPr id="10" name="object 10"/>
          <p:cNvSpPr txBox="1"/>
          <p:nvPr/>
        </p:nvSpPr>
        <p:spPr>
          <a:xfrm>
            <a:off x="1755775" y="4689805"/>
            <a:ext cx="158051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Superconducting</a:t>
            </a:r>
            <a:endParaRPr sz="1800">
              <a:latin typeface="Calibri"/>
              <a:cs typeface="Calibri"/>
            </a:endParaRPr>
          </a:p>
        </p:txBody>
      </p:sp>
      <p:sp>
        <p:nvSpPr>
          <p:cNvPr id="11" name="object 11"/>
          <p:cNvSpPr txBox="1"/>
          <p:nvPr/>
        </p:nvSpPr>
        <p:spPr>
          <a:xfrm>
            <a:off x="1222044" y="6117437"/>
            <a:ext cx="206375" cy="454025"/>
          </a:xfrm>
          <a:prstGeom prst="rect">
            <a:avLst/>
          </a:prstGeom>
        </p:spPr>
        <p:txBody>
          <a:bodyPr vert="horz" wrap="square" lIns="0" tIns="13970" rIns="0" bIns="0" rtlCol="0">
            <a:spAutoFit/>
          </a:bodyPr>
          <a:lstStyle/>
          <a:p>
            <a:pPr marL="12700">
              <a:lnSpc>
                <a:spcPct val="100000"/>
              </a:lnSpc>
              <a:spcBef>
                <a:spcPts val="110"/>
              </a:spcBef>
            </a:pPr>
            <a:r>
              <a:rPr sz="2800" spc="5" dirty="0">
                <a:latin typeface="Calibri"/>
                <a:cs typeface="Calibri"/>
              </a:rPr>
              <a:t>0</a:t>
            </a:r>
            <a:endParaRPr sz="28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754" y="342774"/>
            <a:ext cx="8183880" cy="1089786"/>
          </a:xfrm>
          <a:prstGeom prst="rect">
            <a:avLst/>
          </a:prstGeom>
        </p:spPr>
        <p:txBody>
          <a:bodyPr vert="horz" wrap="square" lIns="0" tIns="408686" rIns="0" bIns="0" rtlCol="0">
            <a:spAutoFit/>
          </a:bodyPr>
          <a:lstStyle/>
          <a:p>
            <a:pPr marL="2335530">
              <a:lnSpc>
                <a:spcPct val="100000"/>
              </a:lnSpc>
              <a:spcBef>
                <a:spcPts val="95"/>
              </a:spcBef>
            </a:pPr>
            <a:r>
              <a:rPr sz="4400" dirty="0">
                <a:solidFill>
                  <a:srgbClr val="FF0000"/>
                </a:solidFill>
                <a:effectLst/>
              </a:rPr>
              <a:t>Cooper</a:t>
            </a:r>
            <a:r>
              <a:rPr sz="4400" spc="-110" dirty="0">
                <a:solidFill>
                  <a:srgbClr val="FF0000"/>
                </a:solidFill>
                <a:effectLst/>
              </a:rPr>
              <a:t> </a:t>
            </a:r>
            <a:r>
              <a:rPr sz="4400" spc="-10" dirty="0">
                <a:solidFill>
                  <a:srgbClr val="FF0000"/>
                </a:solidFill>
                <a:effectLst/>
              </a:rPr>
              <a:t>pairs</a:t>
            </a:r>
            <a:endParaRPr sz="4400" dirty="0">
              <a:solidFill>
                <a:srgbClr val="FF0000"/>
              </a:solidFill>
              <a:effectLst/>
            </a:endParaRPr>
          </a:p>
        </p:txBody>
      </p:sp>
      <p:sp>
        <p:nvSpPr>
          <p:cNvPr id="3" name="object 3"/>
          <p:cNvSpPr txBox="1"/>
          <p:nvPr/>
        </p:nvSpPr>
        <p:spPr>
          <a:xfrm>
            <a:off x="510844" y="1560652"/>
            <a:ext cx="8112125" cy="4128770"/>
          </a:xfrm>
          <a:prstGeom prst="rect">
            <a:avLst/>
          </a:prstGeom>
        </p:spPr>
        <p:txBody>
          <a:bodyPr vert="horz" wrap="square" lIns="0" tIns="60325" rIns="0" bIns="0" rtlCol="0">
            <a:spAutoFit/>
          </a:bodyPr>
          <a:lstStyle/>
          <a:p>
            <a:pPr marL="382270" marR="30480" indent="-344805">
              <a:lnSpc>
                <a:spcPct val="90000"/>
              </a:lnSpc>
              <a:spcBef>
                <a:spcPts val="475"/>
              </a:spcBef>
              <a:buFont typeface="Arial"/>
              <a:buChar char="•"/>
              <a:tabLst>
                <a:tab pos="382270" algn="l"/>
                <a:tab pos="2232660" algn="l"/>
              </a:tabLst>
            </a:pPr>
            <a:r>
              <a:rPr sz="3200" dirty="0">
                <a:latin typeface="Calibri"/>
                <a:cs typeface="Calibri"/>
              </a:rPr>
              <a:t>Cooper</a:t>
            </a:r>
            <a:r>
              <a:rPr sz="3200" spc="-40" dirty="0">
                <a:latin typeface="Calibri"/>
                <a:cs typeface="Calibri"/>
              </a:rPr>
              <a:t> </a:t>
            </a:r>
            <a:r>
              <a:rPr sz="3200" dirty="0">
                <a:latin typeface="Calibri"/>
                <a:cs typeface="Calibri"/>
              </a:rPr>
              <a:t>pair</a:t>
            </a:r>
            <a:r>
              <a:rPr sz="3200" spc="-55" dirty="0">
                <a:latin typeface="Calibri"/>
                <a:cs typeface="Calibri"/>
              </a:rPr>
              <a:t> </a:t>
            </a:r>
            <a:r>
              <a:rPr sz="3200" dirty="0">
                <a:latin typeface="Calibri"/>
                <a:cs typeface="Calibri"/>
              </a:rPr>
              <a:t>is</a:t>
            </a:r>
            <a:r>
              <a:rPr sz="3200" spc="-65" dirty="0">
                <a:latin typeface="Calibri"/>
                <a:cs typeface="Calibri"/>
              </a:rPr>
              <a:t> </a:t>
            </a:r>
            <a:r>
              <a:rPr sz="3200" dirty="0">
                <a:latin typeface="Calibri"/>
                <a:cs typeface="Calibri"/>
              </a:rPr>
              <a:t>pair</a:t>
            </a:r>
            <a:r>
              <a:rPr sz="3200" spc="-60" dirty="0">
                <a:latin typeface="Calibri"/>
                <a:cs typeface="Calibri"/>
              </a:rPr>
              <a:t> </a:t>
            </a:r>
            <a:r>
              <a:rPr sz="3200" dirty="0">
                <a:latin typeface="Calibri"/>
                <a:cs typeface="Calibri"/>
              </a:rPr>
              <a:t>of</a:t>
            </a:r>
            <a:r>
              <a:rPr sz="3200" spc="-35" dirty="0">
                <a:latin typeface="Calibri"/>
                <a:cs typeface="Calibri"/>
              </a:rPr>
              <a:t> </a:t>
            </a:r>
            <a:r>
              <a:rPr sz="3200" dirty="0">
                <a:latin typeface="Calibri"/>
                <a:cs typeface="Calibri"/>
              </a:rPr>
              <a:t>individual</a:t>
            </a:r>
            <a:r>
              <a:rPr sz="3200" spc="-50" dirty="0">
                <a:latin typeface="Calibri"/>
                <a:cs typeface="Calibri"/>
              </a:rPr>
              <a:t> </a:t>
            </a:r>
            <a:r>
              <a:rPr sz="3200" spc="-10" dirty="0">
                <a:latin typeface="Calibri"/>
                <a:cs typeface="Calibri"/>
              </a:rPr>
              <a:t>conduction mediators</a:t>
            </a:r>
            <a:r>
              <a:rPr sz="3200" dirty="0">
                <a:latin typeface="Calibri"/>
                <a:cs typeface="Calibri"/>
              </a:rPr>
              <a:t>	that</a:t>
            </a:r>
            <a:r>
              <a:rPr sz="3200" spc="-65" dirty="0">
                <a:latin typeface="Calibri"/>
                <a:cs typeface="Calibri"/>
              </a:rPr>
              <a:t> </a:t>
            </a:r>
            <a:r>
              <a:rPr sz="3200" dirty="0">
                <a:latin typeface="Calibri"/>
                <a:cs typeface="Calibri"/>
              </a:rPr>
              <a:t>act</a:t>
            </a:r>
            <a:r>
              <a:rPr sz="3200" spc="-65" dirty="0">
                <a:latin typeface="Calibri"/>
                <a:cs typeface="Calibri"/>
              </a:rPr>
              <a:t> </a:t>
            </a:r>
            <a:r>
              <a:rPr sz="3200" dirty="0">
                <a:latin typeface="Calibri"/>
                <a:cs typeface="Calibri"/>
              </a:rPr>
              <a:t>as</a:t>
            </a:r>
            <a:r>
              <a:rPr sz="3200" spc="-55" dirty="0">
                <a:latin typeface="Calibri"/>
                <a:cs typeface="Calibri"/>
              </a:rPr>
              <a:t> </a:t>
            </a:r>
            <a:r>
              <a:rPr sz="3200" dirty="0">
                <a:latin typeface="Calibri"/>
                <a:cs typeface="Calibri"/>
              </a:rPr>
              <a:t>one</a:t>
            </a:r>
            <a:r>
              <a:rPr sz="3200" spc="-55" dirty="0">
                <a:latin typeface="Calibri"/>
                <a:cs typeface="Calibri"/>
              </a:rPr>
              <a:t> </a:t>
            </a:r>
            <a:r>
              <a:rPr sz="3200" dirty="0">
                <a:latin typeface="Calibri"/>
                <a:cs typeface="Calibri"/>
              </a:rPr>
              <a:t>unit</a:t>
            </a:r>
            <a:r>
              <a:rPr sz="3200" spc="-60" dirty="0">
                <a:latin typeface="Calibri"/>
                <a:cs typeface="Calibri"/>
              </a:rPr>
              <a:t> </a:t>
            </a:r>
            <a:r>
              <a:rPr sz="3200" spc="-10" dirty="0">
                <a:latin typeface="Calibri"/>
                <a:cs typeface="Calibri"/>
              </a:rPr>
              <a:t>(wave</a:t>
            </a:r>
            <a:r>
              <a:rPr sz="3200" spc="-35" dirty="0">
                <a:latin typeface="Calibri"/>
                <a:cs typeface="Calibri"/>
              </a:rPr>
              <a:t> </a:t>
            </a:r>
            <a:r>
              <a:rPr sz="3200" spc="-10" dirty="0">
                <a:latin typeface="Calibri"/>
                <a:cs typeface="Calibri"/>
              </a:rPr>
              <a:t>function, </a:t>
            </a:r>
            <a:r>
              <a:rPr sz="3200" dirty="0">
                <a:latin typeface="Calibri"/>
                <a:cs typeface="Calibri"/>
              </a:rPr>
              <a:t>Ψ</a:t>
            </a:r>
            <a:r>
              <a:rPr sz="3200" spc="-55" dirty="0">
                <a:latin typeface="Calibri"/>
                <a:cs typeface="Calibri"/>
              </a:rPr>
              <a:t> </a:t>
            </a:r>
            <a:r>
              <a:rPr sz="3200" dirty="0">
                <a:latin typeface="Calibri"/>
                <a:cs typeface="Calibri"/>
              </a:rPr>
              <a:t>=</a:t>
            </a:r>
            <a:r>
              <a:rPr sz="3200" spc="-35" dirty="0">
                <a:latin typeface="Calibri"/>
                <a:cs typeface="Calibri"/>
              </a:rPr>
              <a:t> </a:t>
            </a:r>
            <a:r>
              <a:rPr sz="3200" dirty="0">
                <a:latin typeface="Calibri"/>
                <a:cs typeface="Calibri"/>
              </a:rPr>
              <a:t>Ψ</a:t>
            </a:r>
            <a:r>
              <a:rPr sz="3150" baseline="-19841" dirty="0">
                <a:latin typeface="Calibri"/>
                <a:cs typeface="Calibri"/>
              </a:rPr>
              <a:t>0</a:t>
            </a:r>
            <a:r>
              <a:rPr sz="3200" i="1" dirty="0">
                <a:latin typeface="Calibri"/>
                <a:cs typeface="Calibri"/>
              </a:rPr>
              <a:t>e</a:t>
            </a:r>
            <a:r>
              <a:rPr sz="3150" baseline="25132" dirty="0">
                <a:latin typeface="Calibri"/>
                <a:cs typeface="Calibri"/>
              </a:rPr>
              <a:t>i</a:t>
            </a:r>
            <a:r>
              <a:rPr sz="3150" i="1" baseline="25132" dirty="0">
                <a:latin typeface="Calibri"/>
                <a:cs typeface="Calibri"/>
              </a:rPr>
              <a:t>θ</a:t>
            </a:r>
            <a:r>
              <a:rPr sz="3200" dirty="0">
                <a:latin typeface="Calibri"/>
                <a:cs typeface="Calibri"/>
              </a:rPr>
              <a:t>)</a:t>
            </a:r>
            <a:r>
              <a:rPr sz="3200" spc="-40" dirty="0">
                <a:latin typeface="Calibri"/>
                <a:cs typeface="Calibri"/>
              </a:rPr>
              <a:t> </a:t>
            </a:r>
            <a:r>
              <a:rPr sz="3200" dirty="0">
                <a:latin typeface="Calibri"/>
                <a:cs typeface="Calibri"/>
              </a:rPr>
              <a:t>due</a:t>
            </a:r>
            <a:r>
              <a:rPr sz="3200" spc="-30" dirty="0">
                <a:latin typeface="Calibri"/>
                <a:cs typeface="Calibri"/>
              </a:rPr>
              <a:t> </a:t>
            </a:r>
            <a:r>
              <a:rPr sz="3200" dirty="0">
                <a:latin typeface="Calibri"/>
                <a:cs typeface="Calibri"/>
              </a:rPr>
              <a:t>to</a:t>
            </a:r>
            <a:r>
              <a:rPr sz="3200" spc="-50" dirty="0">
                <a:latin typeface="Calibri"/>
                <a:cs typeface="Calibri"/>
              </a:rPr>
              <a:t> </a:t>
            </a:r>
            <a:r>
              <a:rPr sz="3200" spc="-10" dirty="0">
                <a:latin typeface="Calibri"/>
                <a:cs typeface="Calibri"/>
              </a:rPr>
              <a:t>interactions</a:t>
            </a:r>
            <a:r>
              <a:rPr sz="3200" spc="-55" dirty="0">
                <a:latin typeface="Calibri"/>
                <a:cs typeface="Calibri"/>
              </a:rPr>
              <a:t> </a:t>
            </a:r>
            <a:r>
              <a:rPr sz="3200" dirty="0">
                <a:latin typeface="Calibri"/>
                <a:cs typeface="Calibri"/>
              </a:rPr>
              <a:t>with</a:t>
            </a:r>
            <a:r>
              <a:rPr sz="3200" spc="-35" dirty="0">
                <a:latin typeface="Calibri"/>
                <a:cs typeface="Calibri"/>
              </a:rPr>
              <a:t> </a:t>
            </a:r>
            <a:r>
              <a:rPr sz="3200" spc="-25" dirty="0">
                <a:latin typeface="Calibri"/>
                <a:cs typeface="Calibri"/>
              </a:rPr>
              <a:t>the </a:t>
            </a:r>
            <a:r>
              <a:rPr sz="3200" spc="-10" dirty="0">
                <a:latin typeface="Calibri"/>
                <a:cs typeface="Calibri"/>
              </a:rPr>
              <a:t>superconducting</a:t>
            </a:r>
            <a:r>
              <a:rPr sz="3200" spc="-85" dirty="0">
                <a:latin typeface="Calibri"/>
                <a:cs typeface="Calibri"/>
              </a:rPr>
              <a:t> </a:t>
            </a:r>
            <a:r>
              <a:rPr sz="3200" spc="-10" dirty="0">
                <a:latin typeface="Calibri"/>
                <a:cs typeface="Calibri"/>
              </a:rPr>
              <a:t>lattice</a:t>
            </a:r>
            <a:endParaRPr sz="3200">
              <a:latin typeface="Calibri"/>
              <a:cs typeface="Calibri"/>
            </a:endParaRPr>
          </a:p>
          <a:p>
            <a:pPr marL="1181100" marR="82550" indent="-280670">
              <a:lnSpc>
                <a:spcPts val="3030"/>
              </a:lnSpc>
              <a:spcBef>
                <a:spcPts val="730"/>
              </a:spcBef>
              <a:tabLst>
                <a:tab pos="1263650" algn="l"/>
              </a:tabLst>
            </a:pPr>
            <a:r>
              <a:rPr sz="2800" spc="-50" dirty="0">
                <a:solidFill>
                  <a:srgbClr val="00AFEF"/>
                </a:solidFill>
                <a:latin typeface="Arial"/>
                <a:cs typeface="Arial"/>
              </a:rPr>
              <a:t>–</a:t>
            </a:r>
            <a:r>
              <a:rPr sz="2800" dirty="0">
                <a:solidFill>
                  <a:srgbClr val="00AFEF"/>
                </a:solidFill>
                <a:latin typeface="Arial"/>
                <a:cs typeface="Arial"/>
              </a:rPr>
              <a:t>		</a:t>
            </a:r>
            <a:r>
              <a:rPr sz="2800" spc="-10" dirty="0">
                <a:solidFill>
                  <a:srgbClr val="00AFEF"/>
                </a:solidFill>
                <a:latin typeface="Calibri"/>
                <a:cs typeface="Calibri"/>
              </a:rPr>
              <a:t>electron-</a:t>
            </a:r>
            <a:r>
              <a:rPr sz="2800" dirty="0">
                <a:solidFill>
                  <a:srgbClr val="00AFEF"/>
                </a:solidFill>
                <a:latin typeface="Calibri"/>
                <a:cs typeface="Calibri"/>
              </a:rPr>
              <a:t>phonon</a:t>
            </a:r>
            <a:r>
              <a:rPr sz="2800" spc="-75" dirty="0">
                <a:solidFill>
                  <a:srgbClr val="00AFEF"/>
                </a:solidFill>
                <a:latin typeface="Calibri"/>
                <a:cs typeface="Calibri"/>
              </a:rPr>
              <a:t> </a:t>
            </a:r>
            <a:r>
              <a:rPr sz="2800" spc="-10" dirty="0">
                <a:solidFill>
                  <a:srgbClr val="00AFEF"/>
                </a:solidFill>
                <a:latin typeface="Calibri"/>
                <a:cs typeface="Calibri"/>
              </a:rPr>
              <a:t>interaction</a:t>
            </a:r>
            <a:r>
              <a:rPr sz="2800" spc="-85" dirty="0">
                <a:solidFill>
                  <a:srgbClr val="00AFEF"/>
                </a:solidFill>
                <a:latin typeface="Calibri"/>
                <a:cs typeface="Calibri"/>
              </a:rPr>
              <a:t> </a:t>
            </a:r>
            <a:r>
              <a:rPr sz="2800" dirty="0">
                <a:solidFill>
                  <a:srgbClr val="00AFEF"/>
                </a:solidFill>
                <a:latin typeface="Calibri"/>
                <a:cs typeface="Calibri"/>
              </a:rPr>
              <a:t>causes</a:t>
            </a:r>
            <a:r>
              <a:rPr sz="2800" spc="-35" dirty="0">
                <a:solidFill>
                  <a:srgbClr val="00AFEF"/>
                </a:solidFill>
                <a:latin typeface="Calibri"/>
                <a:cs typeface="Calibri"/>
              </a:rPr>
              <a:t> </a:t>
            </a:r>
            <a:r>
              <a:rPr sz="2800" spc="-10" dirty="0">
                <a:solidFill>
                  <a:srgbClr val="00AFEF"/>
                </a:solidFill>
                <a:latin typeface="Calibri"/>
                <a:cs typeface="Calibri"/>
              </a:rPr>
              <a:t>pairing </a:t>
            </a:r>
            <a:r>
              <a:rPr sz="2800" dirty="0">
                <a:solidFill>
                  <a:srgbClr val="00AFEF"/>
                </a:solidFill>
                <a:latin typeface="Calibri"/>
                <a:cs typeface="Calibri"/>
              </a:rPr>
              <a:t>leading</a:t>
            </a:r>
            <a:r>
              <a:rPr sz="2800" spc="-70" dirty="0">
                <a:solidFill>
                  <a:srgbClr val="00AFEF"/>
                </a:solidFill>
                <a:latin typeface="Calibri"/>
                <a:cs typeface="Calibri"/>
              </a:rPr>
              <a:t> </a:t>
            </a:r>
            <a:r>
              <a:rPr sz="2800" dirty="0">
                <a:solidFill>
                  <a:srgbClr val="00AFEF"/>
                </a:solidFill>
                <a:latin typeface="Calibri"/>
                <a:cs typeface="Calibri"/>
              </a:rPr>
              <a:t>to</a:t>
            </a:r>
            <a:r>
              <a:rPr sz="2800" spc="-45" dirty="0">
                <a:solidFill>
                  <a:srgbClr val="00AFEF"/>
                </a:solidFill>
                <a:latin typeface="Calibri"/>
                <a:cs typeface="Calibri"/>
              </a:rPr>
              <a:t> </a:t>
            </a:r>
            <a:r>
              <a:rPr sz="2800" dirty="0">
                <a:solidFill>
                  <a:srgbClr val="00AFEF"/>
                </a:solidFill>
                <a:latin typeface="Calibri"/>
                <a:cs typeface="Calibri"/>
              </a:rPr>
              <a:t>bosons</a:t>
            </a:r>
            <a:r>
              <a:rPr sz="2800" spc="-45" dirty="0">
                <a:solidFill>
                  <a:srgbClr val="00AFEF"/>
                </a:solidFill>
                <a:latin typeface="Calibri"/>
                <a:cs typeface="Calibri"/>
              </a:rPr>
              <a:t> </a:t>
            </a:r>
            <a:r>
              <a:rPr sz="2800" dirty="0">
                <a:solidFill>
                  <a:srgbClr val="00AFEF"/>
                </a:solidFill>
                <a:latin typeface="Calibri"/>
                <a:cs typeface="Calibri"/>
              </a:rPr>
              <a:t>occupying</a:t>
            </a:r>
            <a:r>
              <a:rPr sz="2800" spc="-45" dirty="0">
                <a:solidFill>
                  <a:srgbClr val="00AFEF"/>
                </a:solidFill>
                <a:latin typeface="Calibri"/>
                <a:cs typeface="Calibri"/>
              </a:rPr>
              <a:t> </a:t>
            </a:r>
            <a:r>
              <a:rPr sz="2800" dirty="0">
                <a:solidFill>
                  <a:srgbClr val="00AFEF"/>
                </a:solidFill>
                <a:latin typeface="Calibri"/>
                <a:cs typeface="Calibri"/>
              </a:rPr>
              <a:t>lower</a:t>
            </a:r>
            <a:r>
              <a:rPr sz="2800" spc="-100" dirty="0">
                <a:solidFill>
                  <a:srgbClr val="00AFEF"/>
                </a:solidFill>
                <a:latin typeface="Calibri"/>
                <a:cs typeface="Calibri"/>
              </a:rPr>
              <a:t> </a:t>
            </a:r>
            <a:r>
              <a:rPr sz="2800" dirty="0">
                <a:solidFill>
                  <a:srgbClr val="00AFEF"/>
                </a:solidFill>
                <a:latin typeface="Calibri"/>
                <a:cs typeface="Calibri"/>
              </a:rPr>
              <a:t>energy</a:t>
            </a:r>
            <a:r>
              <a:rPr sz="2800" spc="-55" dirty="0">
                <a:solidFill>
                  <a:srgbClr val="00AFEF"/>
                </a:solidFill>
                <a:latin typeface="Calibri"/>
                <a:cs typeface="Calibri"/>
              </a:rPr>
              <a:t> </a:t>
            </a:r>
            <a:r>
              <a:rPr sz="2800" spc="-10" dirty="0">
                <a:solidFill>
                  <a:srgbClr val="00AFEF"/>
                </a:solidFill>
                <a:latin typeface="Calibri"/>
                <a:cs typeface="Calibri"/>
              </a:rPr>
              <a:t>state</a:t>
            </a:r>
            <a:endParaRPr sz="2800">
              <a:latin typeface="Calibri"/>
              <a:cs typeface="Calibri"/>
            </a:endParaRPr>
          </a:p>
          <a:p>
            <a:pPr>
              <a:lnSpc>
                <a:spcPct val="100000"/>
              </a:lnSpc>
              <a:spcBef>
                <a:spcPts val="55"/>
              </a:spcBef>
            </a:pPr>
            <a:endParaRPr sz="3600">
              <a:latin typeface="Calibri"/>
              <a:cs typeface="Calibri"/>
            </a:endParaRPr>
          </a:p>
          <a:p>
            <a:pPr marL="382270" marR="61594" indent="-344805">
              <a:lnSpc>
                <a:spcPts val="3460"/>
              </a:lnSpc>
              <a:buFont typeface="Arial"/>
              <a:buChar char="•"/>
              <a:tabLst>
                <a:tab pos="382270" algn="l"/>
              </a:tabLst>
            </a:pPr>
            <a:r>
              <a:rPr sz="3200" dirty="0">
                <a:latin typeface="Calibri"/>
                <a:cs typeface="Calibri"/>
              </a:rPr>
              <a:t>Can</a:t>
            </a:r>
            <a:r>
              <a:rPr sz="3200" spc="-30" dirty="0">
                <a:latin typeface="Calibri"/>
                <a:cs typeface="Calibri"/>
              </a:rPr>
              <a:t> </a:t>
            </a:r>
            <a:r>
              <a:rPr sz="3200" dirty="0">
                <a:latin typeface="Calibri"/>
                <a:cs typeface="Calibri"/>
              </a:rPr>
              <a:t>also</a:t>
            </a:r>
            <a:r>
              <a:rPr sz="3200" spc="-50" dirty="0">
                <a:latin typeface="Calibri"/>
                <a:cs typeface="Calibri"/>
              </a:rPr>
              <a:t> </a:t>
            </a:r>
            <a:r>
              <a:rPr sz="3200" dirty="0">
                <a:latin typeface="Calibri"/>
                <a:cs typeface="Calibri"/>
              </a:rPr>
              <a:t>happen</a:t>
            </a:r>
            <a:r>
              <a:rPr sz="3200" spc="-15" dirty="0">
                <a:latin typeface="Calibri"/>
                <a:cs typeface="Calibri"/>
              </a:rPr>
              <a:t> </a:t>
            </a:r>
            <a:r>
              <a:rPr sz="3200" dirty="0">
                <a:latin typeface="Calibri"/>
                <a:cs typeface="Calibri"/>
              </a:rPr>
              <a:t>with</a:t>
            </a:r>
            <a:r>
              <a:rPr sz="3200" spc="-50" dirty="0">
                <a:latin typeface="Calibri"/>
                <a:cs typeface="Calibri"/>
              </a:rPr>
              <a:t> </a:t>
            </a:r>
            <a:r>
              <a:rPr sz="3200" dirty="0">
                <a:latin typeface="Calibri"/>
                <a:cs typeface="Calibri"/>
              </a:rPr>
              <a:t>helium</a:t>
            </a:r>
            <a:r>
              <a:rPr sz="3200" spc="15" dirty="0">
                <a:latin typeface="Calibri"/>
                <a:cs typeface="Calibri"/>
              </a:rPr>
              <a:t> </a:t>
            </a:r>
            <a:r>
              <a:rPr sz="3200" dirty="0">
                <a:latin typeface="Calibri"/>
                <a:cs typeface="Calibri"/>
              </a:rPr>
              <a:t>III</a:t>
            </a:r>
            <a:r>
              <a:rPr sz="3200" spc="-70" dirty="0">
                <a:latin typeface="Calibri"/>
                <a:cs typeface="Calibri"/>
              </a:rPr>
              <a:t> </a:t>
            </a:r>
            <a:r>
              <a:rPr sz="3200" dirty="0">
                <a:latin typeface="Calibri"/>
                <a:cs typeface="Calibri"/>
              </a:rPr>
              <a:t>and</a:t>
            </a:r>
            <a:r>
              <a:rPr sz="3200" spc="-30" dirty="0">
                <a:latin typeface="Calibri"/>
                <a:cs typeface="Calibri"/>
              </a:rPr>
              <a:t> </a:t>
            </a:r>
            <a:r>
              <a:rPr sz="3200" dirty="0">
                <a:latin typeface="Calibri"/>
                <a:cs typeface="Calibri"/>
              </a:rPr>
              <a:t>IV</a:t>
            </a:r>
            <a:r>
              <a:rPr sz="3200" spc="-25" dirty="0">
                <a:latin typeface="Calibri"/>
                <a:cs typeface="Calibri"/>
              </a:rPr>
              <a:t> </a:t>
            </a:r>
            <a:r>
              <a:rPr sz="3200" dirty="0">
                <a:latin typeface="Calibri"/>
                <a:cs typeface="Calibri"/>
              </a:rPr>
              <a:t>to</a:t>
            </a:r>
            <a:r>
              <a:rPr sz="3200" spc="-50" dirty="0">
                <a:latin typeface="Calibri"/>
                <a:cs typeface="Calibri"/>
              </a:rPr>
              <a:t> </a:t>
            </a:r>
            <a:r>
              <a:rPr sz="3200" spc="-20" dirty="0">
                <a:latin typeface="Calibri"/>
                <a:cs typeface="Calibri"/>
              </a:rPr>
              <a:t>form </a:t>
            </a:r>
            <a:r>
              <a:rPr sz="3200" spc="-25" dirty="0">
                <a:latin typeface="Calibri"/>
                <a:cs typeface="Calibri"/>
              </a:rPr>
              <a:t>super-</a:t>
            </a:r>
            <a:r>
              <a:rPr sz="3200" dirty="0">
                <a:latin typeface="Calibri"/>
                <a:cs typeface="Calibri"/>
              </a:rPr>
              <a:t>fluids</a:t>
            </a:r>
            <a:r>
              <a:rPr sz="3200" spc="-35" dirty="0">
                <a:latin typeface="Calibri"/>
                <a:cs typeface="Calibri"/>
              </a:rPr>
              <a:t> </a:t>
            </a:r>
            <a:r>
              <a:rPr sz="3200" dirty="0">
                <a:latin typeface="Calibri"/>
                <a:cs typeface="Calibri"/>
              </a:rPr>
              <a:t>which</a:t>
            </a:r>
            <a:r>
              <a:rPr sz="3200" spc="-35" dirty="0">
                <a:latin typeface="Calibri"/>
                <a:cs typeface="Calibri"/>
              </a:rPr>
              <a:t> </a:t>
            </a:r>
            <a:r>
              <a:rPr sz="3200" dirty="0">
                <a:latin typeface="Calibri"/>
                <a:cs typeface="Calibri"/>
              </a:rPr>
              <a:t>do</a:t>
            </a:r>
            <a:r>
              <a:rPr sz="3200" spc="-40" dirty="0">
                <a:latin typeface="Calibri"/>
                <a:cs typeface="Calibri"/>
              </a:rPr>
              <a:t> </a:t>
            </a:r>
            <a:r>
              <a:rPr sz="3200" dirty="0">
                <a:latin typeface="Calibri"/>
                <a:cs typeface="Calibri"/>
              </a:rPr>
              <a:t>not</a:t>
            </a:r>
            <a:r>
              <a:rPr sz="3200" spc="-70" dirty="0">
                <a:latin typeface="Calibri"/>
                <a:cs typeface="Calibri"/>
              </a:rPr>
              <a:t> </a:t>
            </a:r>
            <a:r>
              <a:rPr sz="3200" dirty="0">
                <a:latin typeface="Calibri"/>
                <a:cs typeface="Calibri"/>
              </a:rPr>
              <a:t>adhere</a:t>
            </a:r>
            <a:r>
              <a:rPr sz="3200" spc="-30" dirty="0">
                <a:latin typeface="Calibri"/>
                <a:cs typeface="Calibri"/>
              </a:rPr>
              <a:t> </a:t>
            </a:r>
            <a:r>
              <a:rPr sz="3200" dirty="0">
                <a:latin typeface="Calibri"/>
                <a:cs typeface="Calibri"/>
              </a:rPr>
              <a:t>to</a:t>
            </a:r>
            <a:r>
              <a:rPr sz="3200" spc="-65" dirty="0">
                <a:latin typeface="Calibri"/>
                <a:cs typeface="Calibri"/>
              </a:rPr>
              <a:t> </a:t>
            </a:r>
            <a:r>
              <a:rPr sz="3200" spc="-10" dirty="0">
                <a:latin typeface="Calibri"/>
                <a:cs typeface="Calibri"/>
              </a:rPr>
              <a:t>surfaces</a:t>
            </a:r>
            <a:endParaRPr sz="32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7</a:t>
            </a:fld>
            <a:endParaRPr lang="en-US"/>
          </a:p>
        </p:txBody>
      </p:sp>
      <p:sp>
        <p:nvSpPr>
          <p:cNvPr id="3" name="AutoShape 2" descr="Encod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685800"/>
            <a:ext cx="6477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606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244" y="289104"/>
            <a:ext cx="8183880" cy="1089786"/>
          </a:xfrm>
          <a:prstGeom prst="rect">
            <a:avLst/>
          </a:prstGeom>
        </p:spPr>
        <p:txBody>
          <a:bodyPr vert="horz" wrap="square" lIns="0" tIns="408686" rIns="0" bIns="0" rtlCol="0">
            <a:spAutoFit/>
          </a:bodyPr>
          <a:lstStyle/>
          <a:p>
            <a:pPr marL="2228850">
              <a:lnSpc>
                <a:spcPct val="100000"/>
              </a:lnSpc>
              <a:spcBef>
                <a:spcPts val="95"/>
              </a:spcBef>
            </a:pPr>
            <a:r>
              <a:rPr sz="4400" dirty="0">
                <a:solidFill>
                  <a:srgbClr val="FF0000"/>
                </a:solidFill>
              </a:rPr>
              <a:t>Magnetic</a:t>
            </a:r>
            <a:r>
              <a:rPr sz="4400" spc="-155" dirty="0">
                <a:solidFill>
                  <a:srgbClr val="FF0000"/>
                </a:solidFill>
              </a:rPr>
              <a:t> </a:t>
            </a:r>
            <a:r>
              <a:rPr sz="4400" spc="-20" dirty="0">
                <a:solidFill>
                  <a:srgbClr val="FF0000"/>
                </a:solidFill>
              </a:rPr>
              <a:t>flux</a:t>
            </a:r>
            <a:endParaRPr sz="4400" dirty="0">
              <a:solidFill>
                <a:srgbClr val="FF0000"/>
              </a:solidFill>
            </a:endParaRPr>
          </a:p>
        </p:txBody>
      </p:sp>
      <p:sp>
        <p:nvSpPr>
          <p:cNvPr id="3" name="object 3"/>
          <p:cNvSpPr txBox="1"/>
          <p:nvPr/>
        </p:nvSpPr>
        <p:spPr>
          <a:xfrm>
            <a:off x="536244" y="1609420"/>
            <a:ext cx="8058784" cy="3869690"/>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Lst>
            </a:pPr>
            <a:r>
              <a:rPr sz="3200" dirty="0">
                <a:latin typeface="Calibri"/>
                <a:cs typeface="Calibri"/>
              </a:rPr>
              <a:t>Magnetic</a:t>
            </a:r>
            <a:r>
              <a:rPr sz="3200" spc="-30" dirty="0">
                <a:latin typeface="Calibri"/>
                <a:cs typeface="Calibri"/>
              </a:rPr>
              <a:t> </a:t>
            </a:r>
            <a:r>
              <a:rPr sz="3200" dirty="0">
                <a:latin typeface="Calibri"/>
                <a:cs typeface="Calibri"/>
              </a:rPr>
              <a:t>flux</a:t>
            </a:r>
            <a:r>
              <a:rPr sz="3200" spc="-45" dirty="0">
                <a:latin typeface="Calibri"/>
                <a:cs typeface="Calibri"/>
              </a:rPr>
              <a:t> </a:t>
            </a:r>
            <a:r>
              <a:rPr sz="3200" dirty="0">
                <a:latin typeface="Calibri"/>
                <a:cs typeface="Calibri"/>
              </a:rPr>
              <a:t>Φ</a:t>
            </a:r>
            <a:r>
              <a:rPr sz="3200" spc="-50" dirty="0">
                <a:latin typeface="Calibri"/>
                <a:cs typeface="Calibri"/>
              </a:rPr>
              <a:t> </a:t>
            </a:r>
            <a:r>
              <a:rPr sz="3200" dirty="0">
                <a:latin typeface="Calibri"/>
                <a:cs typeface="Calibri"/>
              </a:rPr>
              <a:t>is</a:t>
            </a:r>
            <a:r>
              <a:rPr sz="3200" spc="-50" dirty="0">
                <a:latin typeface="Calibri"/>
                <a:cs typeface="Calibri"/>
              </a:rPr>
              <a:t> </a:t>
            </a:r>
            <a:r>
              <a:rPr sz="3200" dirty="0">
                <a:latin typeface="Calibri"/>
                <a:cs typeface="Calibri"/>
              </a:rPr>
              <a:t>magnetic</a:t>
            </a:r>
            <a:r>
              <a:rPr sz="3200" spc="-25" dirty="0">
                <a:latin typeface="Calibri"/>
                <a:cs typeface="Calibri"/>
              </a:rPr>
              <a:t> </a:t>
            </a:r>
            <a:r>
              <a:rPr sz="3200" dirty="0">
                <a:latin typeface="Calibri"/>
                <a:cs typeface="Calibri"/>
              </a:rPr>
              <a:t>field</a:t>
            </a:r>
            <a:r>
              <a:rPr sz="3200" spc="-50" dirty="0">
                <a:latin typeface="Calibri"/>
                <a:cs typeface="Calibri"/>
              </a:rPr>
              <a:t> </a:t>
            </a:r>
            <a:r>
              <a:rPr sz="3200" dirty="0">
                <a:latin typeface="Calibri"/>
                <a:cs typeface="Calibri"/>
              </a:rPr>
              <a:t>B</a:t>
            </a:r>
            <a:r>
              <a:rPr sz="3200" spc="-40" dirty="0">
                <a:latin typeface="Calibri"/>
                <a:cs typeface="Calibri"/>
              </a:rPr>
              <a:t> </a:t>
            </a:r>
            <a:r>
              <a:rPr sz="3200" dirty="0">
                <a:latin typeface="Calibri"/>
                <a:cs typeface="Calibri"/>
              </a:rPr>
              <a:t>(=</a:t>
            </a:r>
            <a:r>
              <a:rPr sz="3200" spc="25" dirty="0">
                <a:latin typeface="Calibri"/>
                <a:cs typeface="Calibri"/>
              </a:rPr>
              <a:t> </a:t>
            </a:r>
            <a:r>
              <a:rPr sz="3200" dirty="0">
                <a:latin typeface="Cambria Math"/>
                <a:cs typeface="Cambria Math"/>
              </a:rPr>
              <a:t>𝛻</a:t>
            </a:r>
            <a:r>
              <a:rPr sz="3200" spc="45" dirty="0">
                <a:latin typeface="Cambria Math"/>
                <a:cs typeface="Cambria Math"/>
              </a:rPr>
              <a:t> </a:t>
            </a:r>
            <a:r>
              <a:rPr sz="3200" dirty="0">
                <a:latin typeface="Cambria Math"/>
                <a:cs typeface="Cambria Math"/>
              </a:rPr>
              <a:t>×</a:t>
            </a:r>
            <a:r>
              <a:rPr sz="3200" spc="-30" dirty="0">
                <a:latin typeface="Cambria Math"/>
                <a:cs typeface="Cambria Math"/>
              </a:rPr>
              <a:t> </a:t>
            </a:r>
            <a:r>
              <a:rPr sz="3200" dirty="0">
                <a:latin typeface="Cambria Math"/>
                <a:cs typeface="Cambria Math"/>
              </a:rPr>
              <a:t>𝐴</a:t>
            </a:r>
            <a:r>
              <a:rPr sz="3200" dirty="0">
                <a:latin typeface="Calibri"/>
                <a:cs typeface="Calibri"/>
              </a:rPr>
              <a:t>;</a:t>
            </a:r>
            <a:r>
              <a:rPr sz="3200" spc="-50" dirty="0">
                <a:latin typeface="Calibri"/>
                <a:cs typeface="Calibri"/>
              </a:rPr>
              <a:t> A </a:t>
            </a:r>
            <a:r>
              <a:rPr sz="3200" dirty="0">
                <a:latin typeface="Calibri"/>
                <a:cs typeface="Calibri"/>
              </a:rPr>
              <a:t>is</a:t>
            </a:r>
            <a:r>
              <a:rPr sz="3200" spc="-40" dirty="0">
                <a:latin typeface="Calibri"/>
                <a:cs typeface="Calibri"/>
              </a:rPr>
              <a:t> </a:t>
            </a:r>
            <a:r>
              <a:rPr sz="3200" dirty="0">
                <a:latin typeface="Calibri"/>
                <a:cs typeface="Calibri"/>
              </a:rPr>
              <a:t>magnetic</a:t>
            </a:r>
            <a:r>
              <a:rPr sz="3200" spc="20" dirty="0">
                <a:latin typeface="Calibri"/>
                <a:cs typeface="Calibri"/>
              </a:rPr>
              <a:t> </a:t>
            </a:r>
            <a:r>
              <a:rPr sz="3200" spc="-10" dirty="0">
                <a:latin typeface="Calibri"/>
                <a:cs typeface="Calibri"/>
              </a:rPr>
              <a:t>potential;</a:t>
            </a:r>
            <a:r>
              <a:rPr sz="3200" spc="-50" dirty="0">
                <a:latin typeface="Calibri"/>
                <a:cs typeface="Calibri"/>
              </a:rPr>
              <a:t> </a:t>
            </a:r>
            <a:r>
              <a:rPr sz="3200" dirty="0">
                <a:latin typeface="Calibri"/>
                <a:cs typeface="Calibri"/>
              </a:rPr>
              <a:t>also</a:t>
            </a:r>
            <a:r>
              <a:rPr sz="3200" spc="-25" dirty="0">
                <a:latin typeface="Calibri"/>
                <a:cs typeface="Calibri"/>
              </a:rPr>
              <a:t> </a:t>
            </a:r>
            <a:r>
              <a:rPr sz="3200" dirty="0">
                <a:latin typeface="Calibri"/>
                <a:cs typeface="Calibri"/>
              </a:rPr>
              <a:t>= </a:t>
            </a:r>
            <a:r>
              <a:rPr sz="3200" dirty="0">
                <a:latin typeface="Cambria Math"/>
                <a:cs typeface="Cambria Math"/>
              </a:rPr>
              <a:t>𝛻</a:t>
            </a:r>
            <a:r>
              <a:rPr sz="3200" spc="60" dirty="0">
                <a:latin typeface="Cambria Math"/>
                <a:cs typeface="Cambria Math"/>
              </a:rPr>
              <a:t> </a:t>
            </a:r>
            <a:r>
              <a:rPr sz="3200" dirty="0">
                <a:latin typeface="Cambria Math"/>
                <a:cs typeface="Cambria Math"/>
              </a:rPr>
              <a:t>×</a:t>
            </a:r>
            <a:r>
              <a:rPr sz="3200" spc="-20" dirty="0">
                <a:latin typeface="Cambria Math"/>
                <a:cs typeface="Cambria Math"/>
              </a:rPr>
              <a:t> </a:t>
            </a:r>
            <a:r>
              <a:rPr sz="3200" dirty="0">
                <a:latin typeface="Cambria Math"/>
                <a:cs typeface="Cambria Math"/>
              </a:rPr>
              <a:t>(𝐴</a:t>
            </a:r>
            <a:r>
              <a:rPr sz="3200" dirty="0">
                <a:latin typeface="Calibri"/>
                <a:cs typeface="Calibri"/>
              </a:rPr>
              <a:t>+</a:t>
            </a:r>
            <a:r>
              <a:rPr sz="3200" spc="-45" dirty="0">
                <a:latin typeface="Calibri"/>
                <a:cs typeface="Calibri"/>
              </a:rPr>
              <a:t> </a:t>
            </a:r>
            <a:r>
              <a:rPr sz="3200" dirty="0">
                <a:latin typeface="Cambria Math"/>
                <a:cs typeface="Cambria Math"/>
              </a:rPr>
              <a:t>𝛻</a:t>
            </a:r>
            <a:r>
              <a:rPr sz="3200" dirty="0">
                <a:latin typeface="Calibri"/>
                <a:cs typeface="Calibri"/>
              </a:rPr>
              <a:t>Λ),</a:t>
            </a:r>
            <a:r>
              <a:rPr sz="3200" spc="-5" dirty="0">
                <a:latin typeface="Calibri"/>
                <a:cs typeface="Calibri"/>
              </a:rPr>
              <a:t> </a:t>
            </a:r>
            <a:r>
              <a:rPr sz="3200" spc="-25" dirty="0">
                <a:latin typeface="Calibri"/>
                <a:cs typeface="Calibri"/>
              </a:rPr>
              <a:t>ie </a:t>
            </a:r>
            <a:r>
              <a:rPr sz="3200" dirty="0">
                <a:latin typeface="Calibri"/>
                <a:cs typeface="Calibri"/>
              </a:rPr>
              <a:t>gauge</a:t>
            </a:r>
            <a:r>
              <a:rPr sz="3200" spc="-100" dirty="0">
                <a:latin typeface="Calibri"/>
                <a:cs typeface="Calibri"/>
              </a:rPr>
              <a:t> </a:t>
            </a:r>
            <a:r>
              <a:rPr sz="3200" spc="-20" dirty="0">
                <a:latin typeface="Calibri"/>
                <a:cs typeface="Calibri"/>
              </a:rPr>
              <a:t>transform)</a:t>
            </a:r>
            <a:r>
              <a:rPr sz="3200" spc="-50" dirty="0">
                <a:latin typeface="Calibri"/>
                <a:cs typeface="Calibri"/>
              </a:rPr>
              <a:t> </a:t>
            </a:r>
            <a:r>
              <a:rPr sz="3200" dirty="0">
                <a:latin typeface="Calibri"/>
                <a:cs typeface="Calibri"/>
              </a:rPr>
              <a:t>multiplied</a:t>
            </a:r>
            <a:r>
              <a:rPr sz="3200" spc="-50" dirty="0">
                <a:latin typeface="Calibri"/>
                <a:cs typeface="Calibri"/>
              </a:rPr>
              <a:t> </a:t>
            </a:r>
            <a:r>
              <a:rPr sz="3200" dirty="0">
                <a:latin typeface="Calibri"/>
                <a:cs typeface="Calibri"/>
              </a:rPr>
              <a:t>by</a:t>
            </a:r>
            <a:r>
              <a:rPr sz="3200" spc="-85" dirty="0">
                <a:latin typeface="Calibri"/>
                <a:cs typeface="Calibri"/>
              </a:rPr>
              <a:t> </a:t>
            </a:r>
            <a:r>
              <a:rPr sz="3200" dirty="0">
                <a:latin typeface="Calibri"/>
                <a:cs typeface="Calibri"/>
              </a:rPr>
              <a:t>the</a:t>
            </a:r>
            <a:r>
              <a:rPr sz="3200" spc="-95" dirty="0">
                <a:latin typeface="Calibri"/>
                <a:cs typeface="Calibri"/>
              </a:rPr>
              <a:t> </a:t>
            </a:r>
            <a:r>
              <a:rPr sz="3200" dirty="0">
                <a:latin typeface="Calibri"/>
                <a:cs typeface="Calibri"/>
              </a:rPr>
              <a:t>area</a:t>
            </a:r>
            <a:r>
              <a:rPr sz="3200" spc="-60" dirty="0">
                <a:latin typeface="Calibri"/>
                <a:cs typeface="Calibri"/>
              </a:rPr>
              <a:t> </a:t>
            </a:r>
            <a:r>
              <a:rPr sz="3200" spc="-25" dirty="0">
                <a:latin typeface="Calibri"/>
                <a:cs typeface="Calibri"/>
              </a:rPr>
              <a:t>(S) </a:t>
            </a:r>
            <a:r>
              <a:rPr sz="3200" dirty="0">
                <a:latin typeface="Calibri"/>
                <a:cs typeface="Calibri"/>
              </a:rPr>
              <a:t>that</a:t>
            </a:r>
            <a:r>
              <a:rPr sz="3200" spc="-60" dirty="0">
                <a:latin typeface="Calibri"/>
                <a:cs typeface="Calibri"/>
              </a:rPr>
              <a:t> </a:t>
            </a:r>
            <a:r>
              <a:rPr sz="3200" dirty="0">
                <a:latin typeface="Calibri"/>
                <a:cs typeface="Calibri"/>
              </a:rPr>
              <a:t>it</a:t>
            </a:r>
            <a:r>
              <a:rPr sz="3200" spc="-55" dirty="0">
                <a:latin typeface="Calibri"/>
                <a:cs typeface="Calibri"/>
              </a:rPr>
              <a:t> </a:t>
            </a:r>
            <a:r>
              <a:rPr sz="3200" spc="-20" dirty="0">
                <a:latin typeface="Calibri"/>
                <a:cs typeface="Calibri"/>
              </a:rPr>
              <a:t>covers</a:t>
            </a:r>
            <a:r>
              <a:rPr sz="3200" spc="-50" dirty="0">
                <a:latin typeface="Calibri"/>
                <a:cs typeface="Calibri"/>
              </a:rPr>
              <a:t> </a:t>
            </a:r>
            <a:r>
              <a:rPr sz="3200" dirty="0">
                <a:latin typeface="Calibri"/>
                <a:cs typeface="Calibri"/>
              </a:rPr>
              <a:t>thus</a:t>
            </a:r>
            <a:r>
              <a:rPr sz="3200" spc="-15" dirty="0">
                <a:latin typeface="Calibri"/>
                <a:cs typeface="Calibri"/>
              </a:rPr>
              <a:t> </a:t>
            </a:r>
            <a:r>
              <a:rPr sz="3200" dirty="0">
                <a:latin typeface="Calibri"/>
                <a:cs typeface="Calibri"/>
              </a:rPr>
              <a:t>its</a:t>
            </a:r>
            <a:r>
              <a:rPr sz="3200" spc="-70" dirty="0">
                <a:latin typeface="Calibri"/>
                <a:cs typeface="Calibri"/>
              </a:rPr>
              <a:t> </a:t>
            </a:r>
            <a:r>
              <a:rPr sz="3200" dirty="0">
                <a:latin typeface="Calibri"/>
                <a:cs typeface="Calibri"/>
              </a:rPr>
              <a:t>magnitude</a:t>
            </a:r>
            <a:r>
              <a:rPr sz="3200" spc="-50" dirty="0">
                <a:latin typeface="Calibri"/>
                <a:cs typeface="Calibri"/>
              </a:rPr>
              <a:t> </a:t>
            </a:r>
            <a:r>
              <a:rPr sz="3200" dirty="0">
                <a:latin typeface="Calibri"/>
                <a:cs typeface="Calibri"/>
              </a:rPr>
              <a:t>is</a:t>
            </a:r>
            <a:r>
              <a:rPr sz="3200" spc="-65" dirty="0">
                <a:latin typeface="Calibri"/>
                <a:cs typeface="Calibri"/>
              </a:rPr>
              <a:t> </a:t>
            </a:r>
            <a:r>
              <a:rPr sz="3200" spc="-10" dirty="0">
                <a:latin typeface="Calibri"/>
                <a:cs typeface="Calibri"/>
              </a:rPr>
              <a:t>arbitrary </a:t>
            </a:r>
            <a:r>
              <a:rPr sz="3200" dirty="0">
                <a:latin typeface="Calibri"/>
                <a:cs typeface="Calibri"/>
              </a:rPr>
              <a:t>and</a:t>
            </a:r>
            <a:r>
              <a:rPr sz="3200" spc="-35" dirty="0">
                <a:latin typeface="Calibri"/>
                <a:cs typeface="Calibri"/>
              </a:rPr>
              <a:t> </a:t>
            </a:r>
            <a:r>
              <a:rPr sz="3200" spc="-10" dirty="0">
                <a:latin typeface="Calibri"/>
                <a:cs typeface="Calibri"/>
              </a:rPr>
              <a:t>continuous</a:t>
            </a:r>
            <a:endParaRPr sz="3200">
              <a:latin typeface="Calibri"/>
              <a:cs typeface="Calibri"/>
            </a:endParaRPr>
          </a:p>
          <a:p>
            <a:pPr>
              <a:lnSpc>
                <a:spcPct val="100000"/>
              </a:lnSpc>
            </a:pPr>
            <a:endParaRPr sz="3200">
              <a:latin typeface="Calibri"/>
              <a:cs typeface="Calibri"/>
            </a:endParaRPr>
          </a:p>
          <a:p>
            <a:pPr>
              <a:lnSpc>
                <a:spcPct val="100000"/>
              </a:lnSpc>
              <a:spcBef>
                <a:spcPts val="30"/>
              </a:spcBef>
            </a:pPr>
            <a:endParaRPr sz="2700">
              <a:latin typeface="Calibri"/>
              <a:cs typeface="Calibri"/>
            </a:endParaRPr>
          </a:p>
          <a:p>
            <a:pPr marL="13335" algn="ctr">
              <a:lnSpc>
                <a:spcPct val="100000"/>
              </a:lnSpc>
              <a:tabLst>
                <a:tab pos="2330450" algn="l"/>
              </a:tabLst>
            </a:pPr>
            <a:r>
              <a:rPr sz="3200" dirty="0">
                <a:latin typeface="Cambria Math"/>
                <a:cs typeface="Cambria Math"/>
              </a:rPr>
              <a:t>Φ</a:t>
            </a:r>
            <a:r>
              <a:rPr sz="3200" spc="175" dirty="0">
                <a:latin typeface="Cambria Math"/>
                <a:cs typeface="Cambria Math"/>
              </a:rPr>
              <a:t> </a:t>
            </a:r>
            <a:r>
              <a:rPr sz="3200" dirty="0">
                <a:latin typeface="Cambria Math"/>
                <a:cs typeface="Cambria Math"/>
              </a:rPr>
              <a:t>=</a:t>
            </a:r>
            <a:r>
              <a:rPr sz="3200" spc="180" dirty="0">
                <a:latin typeface="Cambria Math"/>
                <a:cs typeface="Cambria Math"/>
              </a:rPr>
              <a:t> </a:t>
            </a:r>
            <a:r>
              <a:rPr sz="3200" spc="690" dirty="0">
                <a:latin typeface="Cambria Math"/>
                <a:cs typeface="Cambria Math"/>
              </a:rPr>
              <a:t>∫</a:t>
            </a:r>
            <a:r>
              <a:rPr sz="3200" spc="-165" dirty="0">
                <a:latin typeface="Cambria Math"/>
                <a:cs typeface="Cambria Math"/>
              </a:rPr>
              <a:t> </a:t>
            </a:r>
            <a:r>
              <a:rPr sz="3200" spc="-20" dirty="0">
                <a:latin typeface="Cambria Math"/>
                <a:cs typeface="Cambria Math"/>
              </a:rPr>
              <a:t>𝑩.</a:t>
            </a:r>
            <a:r>
              <a:rPr sz="3200" spc="-160" dirty="0">
                <a:latin typeface="Cambria Math"/>
                <a:cs typeface="Cambria Math"/>
              </a:rPr>
              <a:t> </a:t>
            </a:r>
            <a:r>
              <a:rPr sz="3200" spc="-25" dirty="0">
                <a:latin typeface="Cambria Math"/>
                <a:cs typeface="Cambria Math"/>
              </a:rPr>
              <a:t>𝑑𝑺</a:t>
            </a:r>
            <a:r>
              <a:rPr sz="3200" dirty="0">
                <a:latin typeface="Cambria Math"/>
                <a:cs typeface="Cambria Math"/>
              </a:rPr>
              <a:t>	</a:t>
            </a:r>
            <a:r>
              <a:rPr sz="3200" dirty="0">
                <a:latin typeface="Calibri"/>
                <a:cs typeface="Calibri"/>
              </a:rPr>
              <a:t>or</a:t>
            </a:r>
            <a:r>
              <a:rPr sz="3200" spc="-40" dirty="0">
                <a:latin typeface="Calibri"/>
                <a:cs typeface="Calibri"/>
              </a:rPr>
              <a:t> </a:t>
            </a:r>
            <a:r>
              <a:rPr sz="3200" dirty="0">
                <a:latin typeface="Cambria Math"/>
                <a:cs typeface="Cambria Math"/>
              </a:rPr>
              <a:t>Φ</a:t>
            </a:r>
            <a:r>
              <a:rPr sz="3200" spc="175" dirty="0">
                <a:latin typeface="Cambria Math"/>
                <a:cs typeface="Cambria Math"/>
              </a:rPr>
              <a:t> </a:t>
            </a:r>
            <a:r>
              <a:rPr sz="3200" dirty="0">
                <a:latin typeface="Cambria Math"/>
                <a:cs typeface="Cambria Math"/>
              </a:rPr>
              <a:t>=</a:t>
            </a:r>
            <a:r>
              <a:rPr sz="3200" spc="180" dirty="0">
                <a:latin typeface="Cambria Math"/>
                <a:cs typeface="Cambria Math"/>
              </a:rPr>
              <a:t> </a:t>
            </a:r>
            <a:r>
              <a:rPr sz="3200" spc="370" dirty="0">
                <a:latin typeface="Cambria Math"/>
                <a:cs typeface="Cambria Math"/>
              </a:rPr>
              <a:t>ф</a:t>
            </a:r>
            <a:r>
              <a:rPr sz="3200" spc="-170" dirty="0">
                <a:latin typeface="Cambria Math"/>
                <a:cs typeface="Cambria Math"/>
              </a:rPr>
              <a:t> </a:t>
            </a:r>
            <a:r>
              <a:rPr sz="3200" spc="-20" dirty="0">
                <a:latin typeface="Cambria Math"/>
                <a:cs typeface="Cambria Math"/>
              </a:rPr>
              <a:t>𝑨.</a:t>
            </a:r>
            <a:r>
              <a:rPr sz="3200" spc="-160" dirty="0">
                <a:latin typeface="Cambria Math"/>
                <a:cs typeface="Cambria Math"/>
              </a:rPr>
              <a:t> </a:t>
            </a:r>
            <a:r>
              <a:rPr sz="3200" spc="-25" dirty="0">
                <a:latin typeface="Cambria Math"/>
                <a:cs typeface="Cambria Math"/>
              </a:rPr>
              <a:t>𝑑𝒍</a:t>
            </a:r>
            <a:endParaRPr sz="3200">
              <a:latin typeface="Cambria Math"/>
              <a:cs typeface="Cambria Math"/>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060" y="342774"/>
            <a:ext cx="8183880" cy="1089786"/>
          </a:xfrm>
          <a:prstGeom prst="rect">
            <a:avLst/>
          </a:prstGeom>
        </p:spPr>
        <p:txBody>
          <a:bodyPr vert="horz" wrap="square" lIns="0" tIns="408686" rIns="0" bIns="0" rtlCol="0">
            <a:spAutoFit/>
          </a:bodyPr>
          <a:lstStyle/>
          <a:p>
            <a:pPr marL="1878330">
              <a:lnSpc>
                <a:spcPct val="100000"/>
              </a:lnSpc>
              <a:spcBef>
                <a:spcPts val="95"/>
              </a:spcBef>
            </a:pPr>
            <a:r>
              <a:rPr sz="4400" dirty="0">
                <a:solidFill>
                  <a:srgbClr val="FF0000"/>
                </a:solidFill>
                <a:effectLst/>
              </a:rPr>
              <a:t>Quantum</a:t>
            </a:r>
            <a:r>
              <a:rPr sz="4400" spc="-110" dirty="0">
                <a:solidFill>
                  <a:srgbClr val="FF0000"/>
                </a:solidFill>
                <a:effectLst/>
              </a:rPr>
              <a:t> </a:t>
            </a:r>
            <a:r>
              <a:rPr sz="4400" dirty="0">
                <a:solidFill>
                  <a:srgbClr val="FF0000"/>
                </a:solidFill>
                <a:effectLst/>
              </a:rPr>
              <a:t>of</a:t>
            </a:r>
            <a:r>
              <a:rPr sz="4400" spc="-125" dirty="0">
                <a:solidFill>
                  <a:srgbClr val="FF0000"/>
                </a:solidFill>
                <a:effectLst/>
              </a:rPr>
              <a:t> </a:t>
            </a:r>
            <a:r>
              <a:rPr sz="4400" spc="-20" dirty="0">
                <a:solidFill>
                  <a:srgbClr val="FF0000"/>
                </a:solidFill>
                <a:effectLst/>
              </a:rPr>
              <a:t>Flux</a:t>
            </a:r>
            <a:endParaRPr sz="4400" dirty="0">
              <a:solidFill>
                <a:srgbClr val="FF0000"/>
              </a:solidFill>
              <a:effectLst/>
            </a:endParaRPr>
          </a:p>
        </p:txBody>
      </p:sp>
      <p:sp>
        <p:nvSpPr>
          <p:cNvPr id="3" name="object 3"/>
          <p:cNvSpPr txBox="1"/>
          <p:nvPr/>
        </p:nvSpPr>
        <p:spPr>
          <a:xfrm>
            <a:off x="294640" y="1560652"/>
            <a:ext cx="8214359" cy="4281170"/>
          </a:xfrm>
          <a:prstGeom prst="rect">
            <a:avLst/>
          </a:prstGeom>
        </p:spPr>
        <p:txBody>
          <a:bodyPr vert="horz" wrap="square" lIns="0" tIns="60325" rIns="0" bIns="0" rtlCol="0">
            <a:spAutoFit/>
          </a:bodyPr>
          <a:lstStyle/>
          <a:p>
            <a:pPr marL="369570" marR="137795" indent="-344805">
              <a:lnSpc>
                <a:spcPct val="90000"/>
              </a:lnSpc>
              <a:spcBef>
                <a:spcPts val="475"/>
              </a:spcBef>
              <a:buFont typeface="Arial"/>
              <a:buChar char="•"/>
              <a:tabLst>
                <a:tab pos="369570" algn="l"/>
              </a:tabLst>
            </a:pPr>
            <a:r>
              <a:rPr sz="3200" dirty="0">
                <a:latin typeface="Calibri"/>
                <a:cs typeface="Calibri"/>
              </a:rPr>
              <a:t>Φ</a:t>
            </a:r>
            <a:r>
              <a:rPr sz="3150" baseline="-19841" dirty="0">
                <a:latin typeface="Calibri"/>
                <a:cs typeface="Calibri"/>
              </a:rPr>
              <a:t>0</a:t>
            </a:r>
            <a:r>
              <a:rPr sz="3150" spc="622" baseline="-19841" dirty="0">
                <a:latin typeface="Calibri"/>
                <a:cs typeface="Calibri"/>
              </a:rPr>
              <a:t> </a:t>
            </a:r>
            <a:r>
              <a:rPr sz="3200" dirty="0">
                <a:latin typeface="Calibri"/>
                <a:cs typeface="Calibri"/>
              </a:rPr>
              <a:t>is</a:t>
            </a:r>
            <a:r>
              <a:rPr sz="3200" spc="-55" dirty="0">
                <a:latin typeface="Calibri"/>
                <a:cs typeface="Calibri"/>
              </a:rPr>
              <a:t> </a:t>
            </a:r>
            <a:r>
              <a:rPr sz="3200" dirty="0">
                <a:latin typeface="Calibri"/>
                <a:cs typeface="Calibri"/>
              </a:rPr>
              <a:t>the</a:t>
            </a:r>
            <a:r>
              <a:rPr sz="3200" spc="-65" dirty="0">
                <a:latin typeface="Calibri"/>
                <a:cs typeface="Calibri"/>
              </a:rPr>
              <a:t> </a:t>
            </a:r>
            <a:r>
              <a:rPr sz="3200" dirty="0">
                <a:latin typeface="Calibri"/>
                <a:cs typeface="Calibri"/>
              </a:rPr>
              <a:t>quantum</a:t>
            </a:r>
            <a:r>
              <a:rPr sz="3200" spc="-25" dirty="0">
                <a:latin typeface="Calibri"/>
                <a:cs typeface="Calibri"/>
              </a:rPr>
              <a:t> </a:t>
            </a:r>
            <a:r>
              <a:rPr sz="3200" dirty="0">
                <a:latin typeface="Calibri"/>
                <a:cs typeface="Calibri"/>
              </a:rPr>
              <a:t>of</a:t>
            </a:r>
            <a:r>
              <a:rPr sz="3200" spc="-60" dirty="0">
                <a:latin typeface="Calibri"/>
                <a:cs typeface="Calibri"/>
              </a:rPr>
              <a:t> </a:t>
            </a:r>
            <a:r>
              <a:rPr sz="3200" dirty="0">
                <a:latin typeface="Calibri"/>
                <a:cs typeface="Calibri"/>
              </a:rPr>
              <a:t>flux</a:t>
            </a:r>
            <a:r>
              <a:rPr sz="3200" spc="-55" dirty="0">
                <a:latin typeface="Calibri"/>
                <a:cs typeface="Calibri"/>
              </a:rPr>
              <a:t> </a:t>
            </a:r>
            <a:r>
              <a:rPr sz="3200" dirty="0">
                <a:latin typeface="Calibri"/>
                <a:cs typeface="Calibri"/>
              </a:rPr>
              <a:t>that</a:t>
            </a:r>
            <a:r>
              <a:rPr sz="3200" spc="-55" dirty="0">
                <a:latin typeface="Calibri"/>
                <a:cs typeface="Calibri"/>
              </a:rPr>
              <a:t> </a:t>
            </a:r>
            <a:r>
              <a:rPr sz="3200" spc="-10" dirty="0">
                <a:latin typeface="Calibri"/>
                <a:cs typeface="Calibri"/>
              </a:rPr>
              <a:t>excites</a:t>
            </a:r>
            <a:r>
              <a:rPr sz="3200" spc="-70" dirty="0">
                <a:latin typeface="Calibri"/>
                <a:cs typeface="Calibri"/>
              </a:rPr>
              <a:t> </a:t>
            </a:r>
            <a:r>
              <a:rPr sz="3200" spc="-10" dirty="0">
                <a:latin typeface="Calibri"/>
                <a:cs typeface="Calibri"/>
              </a:rPr>
              <a:t>Cooper </a:t>
            </a:r>
            <a:r>
              <a:rPr sz="3200" dirty="0">
                <a:latin typeface="Calibri"/>
                <a:cs typeface="Calibri"/>
              </a:rPr>
              <a:t>pairs</a:t>
            </a:r>
            <a:r>
              <a:rPr sz="3200" spc="-85" dirty="0">
                <a:latin typeface="Calibri"/>
                <a:cs typeface="Calibri"/>
              </a:rPr>
              <a:t> </a:t>
            </a:r>
            <a:r>
              <a:rPr sz="3200" dirty="0">
                <a:latin typeface="Calibri"/>
                <a:cs typeface="Calibri"/>
              </a:rPr>
              <a:t>to</a:t>
            </a:r>
            <a:r>
              <a:rPr sz="3200" spc="-80" dirty="0">
                <a:latin typeface="Calibri"/>
                <a:cs typeface="Calibri"/>
              </a:rPr>
              <a:t> </a:t>
            </a:r>
            <a:r>
              <a:rPr sz="3200" dirty="0">
                <a:latin typeface="Calibri"/>
                <a:cs typeface="Calibri"/>
              </a:rPr>
              <a:t>the</a:t>
            </a:r>
            <a:r>
              <a:rPr sz="3200" spc="-65" dirty="0">
                <a:latin typeface="Calibri"/>
                <a:cs typeface="Calibri"/>
              </a:rPr>
              <a:t> </a:t>
            </a:r>
            <a:r>
              <a:rPr sz="3200" dirty="0">
                <a:latin typeface="Calibri"/>
                <a:cs typeface="Calibri"/>
              </a:rPr>
              <a:t>next</a:t>
            </a:r>
            <a:r>
              <a:rPr sz="3200" spc="-55" dirty="0">
                <a:latin typeface="Calibri"/>
                <a:cs typeface="Calibri"/>
              </a:rPr>
              <a:t> </a:t>
            </a:r>
            <a:r>
              <a:rPr sz="3200" spc="-10" dirty="0">
                <a:latin typeface="Calibri"/>
                <a:cs typeface="Calibri"/>
              </a:rPr>
              <a:t>excited</a:t>
            </a:r>
            <a:r>
              <a:rPr sz="3200" spc="-80" dirty="0">
                <a:latin typeface="Calibri"/>
                <a:cs typeface="Calibri"/>
              </a:rPr>
              <a:t> </a:t>
            </a:r>
            <a:r>
              <a:rPr sz="3200" spc="-20" dirty="0">
                <a:latin typeface="Calibri"/>
                <a:cs typeface="Calibri"/>
              </a:rPr>
              <a:t>state</a:t>
            </a:r>
            <a:r>
              <a:rPr sz="3200" spc="-114" dirty="0">
                <a:latin typeface="Calibri"/>
                <a:cs typeface="Calibri"/>
              </a:rPr>
              <a:t> </a:t>
            </a:r>
            <a:r>
              <a:rPr sz="3200" dirty="0">
                <a:latin typeface="Calibri"/>
                <a:cs typeface="Calibri"/>
              </a:rPr>
              <a:t>(ie.</a:t>
            </a:r>
            <a:r>
              <a:rPr sz="3200" spc="-75" dirty="0">
                <a:latin typeface="Calibri"/>
                <a:cs typeface="Calibri"/>
              </a:rPr>
              <a:t> </a:t>
            </a:r>
            <a:r>
              <a:rPr sz="3200" dirty="0">
                <a:latin typeface="Calibri"/>
                <a:cs typeface="Calibri"/>
              </a:rPr>
              <a:t>same</a:t>
            </a:r>
            <a:r>
              <a:rPr sz="3200" spc="-45" dirty="0">
                <a:latin typeface="Calibri"/>
                <a:cs typeface="Calibri"/>
              </a:rPr>
              <a:t> </a:t>
            </a:r>
            <a:r>
              <a:rPr sz="3200" dirty="0">
                <a:latin typeface="Calibri"/>
                <a:cs typeface="Calibri"/>
              </a:rPr>
              <a:t>idea</a:t>
            </a:r>
            <a:r>
              <a:rPr sz="3200" spc="-85" dirty="0">
                <a:latin typeface="Calibri"/>
                <a:cs typeface="Calibri"/>
              </a:rPr>
              <a:t> </a:t>
            </a:r>
            <a:r>
              <a:rPr sz="3200" spc="-25" dirty="0">
                <a:latin typeface="Calibri"/>
                <a:cs typeface="Calibri"/>
              </a:rPr>
              <a:t>as </a:t>
            </a:r>
            <a:r>
              <a:rPr sz="3200" spc="-10" dirty="0">
                <a:latin typeface="Calibri"/>
                <a:cs typeface="Calibri"/>
              </a:rPr>
              <a:t>excited</a:t>
            </a:r>
            <a:r>
              <a:rPr sz="3200" spc="-100" dirty="0">
                <a:latin typeface="Calibri"/>
                <a:cs typeface="Calibri"/>
              </a:rPr>
              <a:t> </a:t>
            </a:r>
            <a:r>
              <a:rPr sz="3200" spc="-10" dirty="0">
                <a:latin typeface="Calibri"/>
                <a:cs typeface="Calibri"/>
              </a:rPr>
              <a:t>state</a:t>
            </a:r>
            <a:r>
              <a:rPr sz="3200" spc="-100" dirty="0">
                <a:latin typeface="Calibri"/>
                <a:cs typeface="Calibri"/>
              </a:rPr>
              <a:t> </a:t>
            </a:r>
            <a:r>
              <a:rPr sz="3200" dirty="0">
                <a:latin typeface="Calibri"/>
                <a:cs typeface="Calibri"/>
              </a:rPr>
              <a:t>of</a:t>
            </a:r>
            <a:r>
              <a:rPr sz="3200" spc="-100" dirty="0">
                <a:latin typeface="Calibri"/>
                <a:cs typeface="Calibri"/>
              </a:rPr>
              <a:t> </a:t>
            </a:r>
            <a:r>
              <a:rPr sz="3200" spc="-20" dirty="0">
                <a:latin typeface="Calibri"/>
                <a:cs typeface="Calibri"/>
              </a:rPr>
              <a:t>hydrogen</a:t>
            </a:r>
            <a:r>
              <a:rPr sz="3200" spc="-90" dirty="0">
                <a:latin typeface="Calibri"/>
                <a:cs typeface="Calibri"/>
              </a:rPr>
              <a:t> </a:t>
            </a:r>
            <a:r>
              <a:rPr sz="3200" dirty="0">
                <a:latin typeface="Calibri"/>
                <a:cs typeface="Calibri"/>
              </a:rPr>
              <a:t>atom</a:t>
            </a:r>
            <a:r>
              <a:rPr sz="3200" spc="-85" dirty="0">
                <a:latin typeface="Calibri"/>
                <a:cs typeface="Calibri"/>
              </a:rPr>
              <a:t> </a:t>
            </a:r>
            <a:r>
              <a:rPr sz="3200" dirty="0">
                <a:latin typeface="Calibri"/>
                <a:cs typeface="Calibri"/>
              </a:rPr>
              <a:t>21</a:t>
            </a:r>
            <a:r>
              <a:rPr sz="3200" spc="-75" dirty="0">
                <a:latin typeface="Calibri"/>
                <a:cs typeface="Calibri"/>
              </a:rPr>
              <a:t> </a:t>
            </a:r>
            <a:r>
              <a:rPr sz="3200" spc="-10" dirty="0">
                <a:latin typeface="Calibri"/>
                <a:cs typeface="Calibri"/>
              </a:rPr>
              <a:t>centimeter line)</a:t>
            </a:r>
            <a:endParaRPr sz="3200">
              <a:latin typeface="Calibri"/>
              <a:cs typeface="Calibri"/>
            </a:endParaRPr>
          </a:p>
          <a:p>
            <a:pPr marL="369570" indent="-344170">
              <a:lnSpc>
                <a:spcPct val="100000"/>
              </a:lnSpc>
              <a:spcBef>
                <a:spcPts val="385"/>
              </a:spcBef>
              <a:buFont typeface="Arial"/>
              <a:buChar char="•"/>
              <a:tabLst>
                <a:tab pos="369570" algn="l"/>
              </a:tabLst>
            </a:pPr>
            <a:r>
              <a:rPr sz="3200" dirty="0">
                <a:latin typeface="Calibri"/>
                <a:cs typeface="Calibri"/>
              </a:rPr>
              <a:t>Φ</a:t>
            </a:r>
            <a:r>
              <a:rPr sz="3150" baseline="-19841" dirty="0">
                <a:latin typeface="Calibri"/>
                <a:cs typeface="Calibri"/>
              </a:rPr>
              <a:t>0</a:t>
            </a:r>
            <a:r>
              <a:rPr sz="3150" spc="277" baseline="-19841" dirty="0">
                <a:latin typeface="Calibri"/>
                <a:cs typeface="Calibri"/>
              </a:rPr>
              <a:t> </a:t>
            </a:r>
            <a:r>
              <a:rPr sz="3200" dirty="0">
                <a:latin typeface="Calibri"/>
                <a:cs typeface="Calibri"/>
              </a:rPr>
              <a:t>=</a:t>
            </a:r>
            <a:r>
              <a:rPr sz="3200" spc="-80" dirty="0">
                <a:latin typeface="Calibri"/>
                <a:cs typeface="Calibri"/>
              </a:rPr>
              <a:t> </a:t>
            </a:r>
            <a:r>
              <a:rPr sz="3200" i="1" dirty="0">
                <a:latin typeface="Calibri"/>
                <a:cs typeface="Calibri"/>
              </a:rPr>
              <a:t>h</a:t>
            </a:r>
            <a:r>
              <a:rPr sz="3200" dirty="0">
                <a:latin typeface="Calibri"/>
                <a:cs typeface="Calibri"/>
              </a:rPr>
              <a:t>/(2</a:t>
            </a:r>
            <a:r>
              <a:rPr sz="3200" i="1" dirty="0">
                <a:latin typeface="Calibri"/>
                <a:cs typeface="Calibri"/>
              </a:rPr>
              <a:t>e</a:t>
            </a:r>
            <a:r>
              <a:rPr sz="3200" dirty="0">
                <a:latin typeface="Calibri"/>
                <a:cs typeface="Calibri"/>
              </a:rPr>
              <a:t>)</a:t>
            </a:r>
            <a:r>
              <a:rPr sz="3200" spc="-20" dirty="0">
                <a:latin typeface="Calibri"/>
                <a:cs typeface="Calibri"/>
              </a:rPr>
              <a:t> </a:t>
            </a:r>
            <a:r>
              <a:rPr sz="3200" dirty="0">
                <a:latin typeface="Calibri"/>
                <a:cs typeface="Calibri"/>
              </a:rPr>
              <a:t>≈</a:t>
            </a:r>
            <a:r>
              <a:rPr sz="3200" spc="-65" dirty="0">
                <a:latin typeface="Calibri"/>
                <a:cs typeface="Calibri"/>
              </a:rPr>
              <a:t> </a:t>
            </a:r>
            <a:r>
              <a:rPr sz="3200" dirty="0">
                <a:latin typeface="Calibri"/>
                <a:cs typeface="Calibri"/>
              </a:rPr>
              <a:t>2.067833758(46)×10</a:t>
            </a:r>
            <a:r>
              <a:rPr sz="3150" baseline="25132" dirty="0">
                <a:latin typeface="Calibri"/>
                <a:cs typeface="Calibri"/>
              </a:rPr>
              <a:t>−15</a:t>
            </a:r>
            <a:r>
              <a:rPr sz="3150" spc="412" baseline="25132" dirty="0">
                <a:latin typeface="Calibri"/>
                <a:cs typeface="Calibri"/>
              </a:rPr>
              <a:t> </a:t>
            </a:r>
            <a:r>
              <a:rPr sz="3200" dirty="0">
                <a:latin typeface="Calibri"/>
                <a:cs typeface="Calibri"/>
              </a:rPr>
              <a:t>Wb</a:t>
            </a:r>
            <a:r>
              <a:rPr sz="3200" spc="-55" dirty="0">
                <a:latin typeface="Calibri"/>
                <a:cs typeface="Calibri"/>
              </a:rPr>
              <a:t> </a:t>
            </a:r>
            <a:r>
              <a:rPr sz="3200" spc="-10" dirty="0">
                <a:latin typeface="Calibri"/>
                <a:cs typeface="Calibri"/>
              </a:rPr>
              <a:t>(T.m</a:t>
            </a:r>
            <a:r>
              <a:rPr sz="3150" spc="-15" baseline="25132" dirty="0">
                <a:latin typeface="Calibri"/>
                <a:cs typeface="Calibri"/>
              </a:rPr>
              <a:t>2</a:t>
            </a:r>
            <a:r>
              <a:rPr sz="3200" spc="-10" dirty="0">
                <a:latin typeface="Calibri"/>
                <a:cs typeface="Calibri"/>
              </a:rPr>
              <a:t>)</a:t>
            </a:r>
            <a:endParaRPr sz="3200">
              <a:latin typeface="Calibri"/>
              <a:cs typeface="Calibri"/>
            </a:endParaRPr>
          </a:p>
          <a:p>
            <a:pPr marL="768350" lvl="1" indent="-285750">
              <a:lnSpc>
                <a:spcPct val="100000"/>
              </a:lnSpc>
              <a:spcBef>
                <a:spcPts val="355"/>
              </a:spcBef>
              <a:buFont typeface="Arial"/>
              <a:buChar char="–"/>
              <a:tabLst>
                <a:tab pos="768350" algn="l"/>
              </a:tabLst>
            </a:pPr>
            <a:r>
              <a:rPr sz="2800" dirty="0">
                <a:latin typeface="Calibri"/>
                <a:cs typeface="Calibri"/>
              </a:rPr>
              <a:t>h:</a:t>
            </a:r>
            <a:r>
              <a:rPr sz="2800" spc="-70" dirty="0">
                <a:latin typeface="Calibri"/>
                <a:cs typeface="Calibri"/>
              </a:rPr>
              <a:t> </a:t>
            </a:r>
            <a:r>
              <a:rPr sz="2800" spc="-10" dirty="0">
                <a:latin typeface="Calibri"/>
                <a:cs typeface="Calibri"/>
              </a:rPr>
              <a:t>Plank’s</a:t>
            </a:r>
            <a:r>
              <a:rPr sz="2800" spc="-45" dirty="0">
                <a:latin typeface="Calibri"/>
                <a:cs typeface="Calibri"/>
              </a:rPr>
              <a:t> </a:t>
            </a:r>
            <a:r>
              <a:rPr sz="2800" spc="-10" dirty="0">
                <a:latin typeface="Calibri"/>
                <a:cs typeface="Calibri"/>
              </a:rPr>
              <a:t>constant</a:t>
            </a:r>
            <a:endParaRPr sz="2800">
              <a:latin typeface="Calibri"/>
              <a:cs typeface="Calibri"/>
            </a:endParaRPr>
          </a:p>
          <a:p>
            <a:pPr marL="768985" lvl="1" indent="-286385">
              <a:lnSpc>
                <a:spcPct val="100000"/>
              </a:lnSpc>
              <a:spcBef>
                <a:spcPts val="340"/>
              </a:spcBef>
              <a:buFont typeface="Arial"/>
              <a:buChar char="–"/>
              <a:tabLst>
                <a:tab pos="768985" algn="l"/>
              </a:tabLst>
            </a:pPr>
            <a:r>
              <a:rPr sz="2800" dirty="0">
                <a:latin typeface="Calibri"/>
                <a:cs typeface="Calibri"/>
              </a:rPr>
              <a:t>e:</a:t>
            </a:r>
            <a:r>
              <a:rPr sz="2800" spc="-35" dirty="0">
                <a:latin typeface="Calibri"/>
                <a:cs typeface="Calibri"/>
              </a:rPr>
              <a:t> </a:t>
            </a:r>
            <a:r>
              <a:rPr sz="2800" dirty="0">
                <a:latin typeface="Calibri"/>
                <a:cs typeface="Calibri"/>
              </a:rPr>
              <a:t>charge</a:t>
            </a:r>
            <a:r>
              <a:rPr sz="2800" spc="-45" dirty="0">
                <a:latin typeface="Calibri"/>
                <a:cs typeface="Calibri"/>
              </a:rPr>
              <a:t> </a:t>
            </a:r>
            <a:r>
              <a:rPr sz="2800" dirty="0">
                <a:latin typeface="Calibri"/>
                <a:cs typeface="Calibri"/>
              </a:rPr>
              <a:t>of</a:t>
            </a:r>
            <a:r>
              <a:rPr sz="2800" spc="-35" dirty="0">
                <a:latin typeface="Calibri"/>
                <a:cs typeface="Calibri"/>
              </a:rPr>
              <a:t> </a:t>
            </a:r>
            <a:r>
              <a:rPr sz="2800" spc="-10" dirty="0">
                <a:latin typeface="Calibri"/>
                <a:cs typeface="Calibri"/>
              </a:rPr>
              <a:t>electron</a:t>
            </a:r>
            <a:endParaRPr sz="2800">
              <a:latin typeface="Calibri"/>
              <a:cs typeface="Calibri"/>
            </a:endParaRPr>
          </a:p>
          <a:p>
            <a:pPr marL="232410" indent="-207010">
              <a:lnSpc>
                <a:spcPts val="3650"/>
              </a:lnSpc>
              <a:spcBef>
                <a:spcPts val="370"/>
              </a:spcBef>
              <a:buSzPct val="87500"/>
              <a:buFont typeface="Arial"/>
              <a:buChar char="•"/>
              <a:tabLst>
                <a:tab pos="232410" algn="l"/>
              </a:tabLst>
            </a:pPr>
            <a:r>
              <a:rPr sz="3200" dirty="0">
                <a:latin typeface="Calibri"/>
                <a:cs typeface="Calibri"/>
              </a:rPr>
              <a:t>Φ</a:t>
            </a:r>
            <a:r>
              <a:rPr sz="3150" baseline="-19841" dirty="0">
                <a:latin typeface="Calibri"/>
                <a:cs typeface="Calibri"/>
              </a:rPr>
              <a:t>0</a:t>
            </a:r>
            <a:r>
              <a:rPr sz="3150" spc="165" baseline="-19841" dirty="0">
                <a:latin typeface="Calibri"/>
                <a:cs typeface="Calibri"/>
              </a:rPr>
              <a:t> </a:t>
            </a:r>
            <a:r>
              <a:rPr sz="3200" dirty="0">
                <a:latin typeface="Calibri"/>
                <a:cs typeface="Calibri"/>
              </a:rPr>
              <a:t>is</a:t>
            </a:r>
            <a:r>
              <a:rPr sz="3200" spc="-65" dirty="0">
                <a:latin typeface="Calibri"/>
                <a:cs typeface="Calibri"/>
              </a:rPr>
              <a:t> </a:t>
            </a:r>
            <a:r>
              <a:rPr sz="3200" spc="-10" dirty="0">
                <a:latin typeface="Calibri"/>
                <a:cs typeface="Calibri"/>
              </a:rPr>
              <a:t>relatively</a:t>
            </a:r>
            <a:r>
              <a:rPr sz="3200" spc="-55" dirty="0">
                <a:latin typeface="Calibri"/>
                <a:cs typeface="Calibri"/>
              </a:rPr>
              <a:t> </a:t>
            </a:r>
            <a:r>
              <a:rPr sz="3200" dirty="0">
                <a:latin typeface="Calibri"/>
                <a:cs typeface="Calibri"/>
              </a:rPr>
              <a:t>large</a:t>
            </a:r>
            <a:r>
              <a:rPr sz="3200" spc="-75" dirty="0">
                <a:latin typeface="Calibri"/>
                <a:cs typeface="Calibri"/>
              </a:rPr>
              <a:t> </a:t>
            </a:r>
            <a:r>
              <a:rPr sz="3200" dirty="0">
                <a:latin typeface="Calibri"/>
                <a:cs typeface="Calibri"/>
              </a:rPr>
              <a:t>when</a:t>
            </a:r>
            <a:r>
              <a:rPr sz="3200" spc="-60" dirty="0">
                <a:latin typeface="Calibri"/>
                <a:cs typeface="Calibri"/>
              </a:rPr>
              <a:t> </a:t>
            </a:r>
            <a:r>
              <a:rPr sz="3200" spc="-10" dirty="0">
                <a:latin typeface="Calibri"/>
                <a:cs typeface="Calibri"/>
              </a:rPr>
              <a:t>expressed</a:t>
            </a:r>
            <a:r>
              <a:rPr sz="3200" spc="-35" dirty="0">
                <a:latin typeface="Calibri"/>
                <a:cs typeface="Calibri"/>
              </a:rPr>
              <a:t> </a:t>
            </a:r>
            <a:r>
              <a:rPr sz="3200" dirty="0">
                <a:latin typeface="Calibri"/>
                <a:cs typeface="Calibri"/>
              </a:rPr>
              <a:t>in</a:t>
            </a:r>
            <a:r>
              <a:rPr sz="3200" spc="-45" dirty="0">
                <a:latin typeface="Calibri"/>
                <a:cs typeface="Calibri"/>
              </a:rPr>
              <a:t> </a:t>
            </a:r>
            <a:r>
              <a:rPr sz="3200" spc="-160" dirty="0">
                <a:latin typeface="Calibri"/>
                <a:cs typeface="Calibri"/>
              </a:rPr>
              <a:t>T.</a:t>
            </a:r>
            <a:r>
              <a:rPr sz="3200" spc="-20" dirty="0">
                <a:latin typeface="Calibri"/>
                <a:cs typeface="Calibri"/>
              </a:rPr>
              <a:t> </a:t>
            </a:r>
            <a:r>
              <a:rPr sz="3200" spc="-25" dirty="0">
                <a:latin typeface="Calibri"/>
                <a:cs typeface="Calibri"/>
              </a:rPr>
              <a:t>mm</a:t>
            </a:r>
            <a:r>
              <a:rPr sz="3150" spc="-37" baseline="25132" dirty="0">
                <a:latin typeface="Calibri"/>
                <a:cs typeface="Calibri"/>
              </a:rPr>
              <a:t>2</a:t>
            </a:r>
            <a:endParaRPr sz="3150" baseline="25132">
              <a:latin typeface="Calibri"/>
              <a:cs typeface="Calibri"/>
            </a:endParaRPr>
          </a:p>
          <a:p>
            <a:pPr marL="939800">
              <a:lnSpc>
                <a:spcPts val="3650"/>
              </a:lnSpc>
            </a:pPr>
            <a:r>
              <a:rPr sz="3200" spc="-10" dirty="0">
                <a:latin typeface="Calibri"/>
                <a:cs typeface="Calibri"/>
              </a:rPr>
              <a:t>~nanoT</a:t>
            </a:r>
            <a:endParaRPr sz="32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3719" y="-3482"/>
            <a:ext cx="7979438" cy="1766894"/>
          </a:xfrm>
          <a:prstGeom prst="rect">
            <a:avLst/>
          </a:prstGeom>
        </p:spPr>
        <p:txBody>
          <a:bodyPr vert="horz" wrap="square" lIns="0" tIns="408686" rIns="0" bIns="0" rtlCol="0">
            <a:spAutoFit/>
          </a:bodyPr>
          <a:lstStyle/>
          <a:p>
            <a:pPr marL="165100">
              <a:lnSpc>
                <a:spcPct val="100000"/>
              </a:lnSpc>
              <a:spcBef>
                <a:spcPts val="95"/>
              </a:spcBef>
            </a:pPr>
            <a:r>
              <a:rPr sz="4400" dirty="0">
                <a:solidFill>
                  <a:srgbClr val="FF0000"/>
                </a:solidFill>
                <a:effectLst/>
              </a:rPr>
              <a:t>Quantum</a:t>
            </a:r>
            <a:r>
              <a:rPr sz="4400" spc="-229" dirty="0">
                <a:solidFill>
                  <a:srgbClr val="FF0000"/>
                </a:solidFill>
                <a:effectLst/>
              </a:rPr>
              <a:t> </a:t>
            </a:r>
            <a:r>
              <a:rPr sz="4400" dirty="0">
                <a:solidFill>
                  <a:srgbClr val="FF0000"/>
                </a:solidFill>
                <a:effectLst/>
              </a:rPr>
              <a:t>Mechanical</a:t>
            </a:r>
            <a:r>
              <a:rPr sz="4400" spc="-170" dirty="0">
                <a:solidFill>
                  <a:srgbClr val="FF0000"/>
                </a:solidFill>
                <a:effectLst/>
              </a:rPr>
              <a:t> </a:t>
            </a:r>
            <a:r>
              <a:rPr sz="4400" spc="-10" dirty="0">
                <a:solidFill>
                  <a:srgbClr val="FF0000"/>
                </a:solidFill>
                <a:effectLst/>
              </a:rPr>
              <a:t>Tunneling</a:t>
            </a:r>
            <a:endParaRPr sz="4400" dirty="0">
              <a:solidFill>
                <a:srgbClr val="FF0000"/>
              </a:solidFill>
              <a:effectLst/>
            </a:endParaRPr>
          </a:p>
        </p:txBody>
      </p:sp>
      <p:pic>
        <p:nvPicPr>
          <p:cNvPr id="3" name="object 3"/>
          <p:cNvPicPr/>
          <p:nvPr/>
        </p:nvPicPr>
        <p:blipFill>
          <a:blip r:embed="rId2" cstate="print"/>
          <a:stretch>
            <a:fillRect/>
          </a:stretch>
        </p:blipFill>
        <p:spPr>
          <a:xfrm>
            <a:off x="4560570" y="3200387"/>
            <a:ext cx="4281945" cy="605167"/>
          </a:xfrm>
          <a:prstGeom prst="rect">
            <a:avLst/>
          </a:prstGeom>
        </p:spPr>
      </p:pic>
      <p:sp>
        <p:nvSpPr>
          <p:cNvPr id="4" name="object 4"/>
          <p:cNvSpPr txBox="1"/>
          <p:nvPr/>
        </p:nvSpPr>
        <p:spPr>
          <a:xfrm>
            <a:off x="510844" y="1609420"/>
            <a:ext cx="7872095" cy="2696845"/>
          </a:xfrm>
          <a:prstGeom prst="rect">
            <a:avLst/>
          </a:prstGeom>
        </p:spPr>
        <p:txBody>
          <a:bodyPr vert="horz" wrap="square" lIns="0" tIns="12065" rIns="0" bIns="0" rtlCol="0">
            <a:spAutoFit/>
          </a:bodyPr>
          <a:lstStyle/>
          <a:p>
            <a:pPr marL="382270" marR="674370" indent="-344805">
              <a:lnSpc>
                <a:spcPct val="100000"/>
              </a:lnSpc>
              <a:spcBef>
                <a:spcPts val="95"/>
              </a:spcBef>
              <a:buFont typeface="Arial"/>
              <a:buChar char="•"/>
              <a:tabLst>
                <a:tab pos="382270" algn="l"/>
              </a:tabLst>
            </a:pPr>
            <a:r>
              <a:rPr sz="3200" dirty="0">
                <a:latin typeface="Calibri"/>
                <a:cs typeface="Calibri"/>
              </a:rPr>
              <a:t>Particles,</a:t>
            </a:r>
            <a:r>
              <a:rPr sz="3200" spc="-155" dirty="0">
                <a:latin typeface="Calibri"/>
                <a:cs typeface="Calibri"/>
              </a:rPr>
              <a:t> </a:t>
            </a:r>
            <a:r>
              <a:rPr sz="3200" dirty="0">
                <a:latin typeface="Calibri"/>
                <a:cs typeface="Calibri"/>
              </a:rPr>
              <a:t>materials,</a:t>
            </a:r>
            <a:r>
              <a:rPr sz="3200" spc="-145" dirty="0">
                <a:latin typeface="Calibri"/>
                <a:cs typeface="Calibri"/>
              </a:rPr>
              <a:t> </a:t>
            </a:r>
            <a:r>
              <a:rPr sz="3200" dirty="0">
                <a:latin typeface="Calibri"/>
                <a:cs typeface="Calibri"/>
              </a:rPr>
              <a:t>objects</a:t>
            </a:r>
            <a:r>
              <a:rPr sz="3200" spc="-145" dirty="0">
                <a:latin typeface="Calibri"/>
                <a:cs typeface="Calibri"/>
              </a:rPr>
              <a:t> </a:t>
            </a:r>
            <a:r>
              <a:rPr sz="3200" dirty="0">
                <a:latin typeface="Calibri"/>
                <a:cs typeface="Calibri"/>
              </a:rPr>
              <a:t>cross</a:t>
            </a:r>
            <a:r>
              <a:rPr sz="3200" spc="-145" dirty="0">
                <a:latin typeface="Calibri"/>
                <a:cs typeface="Calibri"/>
              </a:rPr>
              <a:t> </a:t>
            </a:r>
            <a:r>
              <a:rPr sz="3200" spc="-10" dirty="0">
                <a:latin typeface="Calibri"/>
                <a:cs typeface="Calibri"/>
              </a:rPr>
              <a:t>barriers </a:t>
            </a:r>
            <a:r>
              <a:rPr sz="3200" dirty="0">
                <a:latin typeface="Calibri"/>
                <a:cs typeface="Calibri"/>
              </a:rPr>
              <a:t>when</a:t>
            </a:r>
            <a:r>
              <a:rPr sz="3200" spc="-105" dirty="0">
                <a:latin typeface="Calibri"/>
                <a:cs typeface="Calibri"/>
              </a:rPr>
              <a:t> </a:t>
            </a:r>
            <a:r>
              <a:rPr sz="3200" dirty="0">
                <a:latin typeface="Calibri"/>
                <a:cs typeface="Calibri"/>
              </a:rPr>
              <a:t>classically</a:t>
            </a:r>
            <a:r>
              <a:rPr sz="3200" spc="-95" dirty="0">
                <a:latin typeface="Calibri"/>
                <a:cs typeface="Calibri"/>
              </a:rPr>
              <a:t> </a:t>
            </a:r>
            <a:r>
              <a:rPr sz="3200" spc="-10" dirty="0">
                <a:latin typeface="Calibri"/>
                <a:cs typeface="Calibri"/>
              </a:rPr>
              <a:t>forbidden</a:t>
            </a:r>
            <a:endParaRPr sz="3200" dirty="0">
              <a:latin typeface="Calibri"/>
              <a:cs typeface="Calibri"/>
            </a:endParaRPr>
          </a:p>
          <a:p>
            <a:pPr marL="382270" indent="-344170">
              <a:lnSpc>
                <a:spcPct val="100000"/>
              </a:lnSpc>
              <a:spcBef>
                <a:spcPts val="770"/>
              </a:spcBef>
              <a:buFont typeface="Arial"/>
              <a:buChar char="•"/>
              <a:tabLst>
                <a:tab pos="382270" algn="l"/>
              </a:tabLst>
            </a:pPr>
            <a:r>
              <a:rPr sz="3200" spc="-20" dirty="0">
                <a:latin typeface="Calibri"/>
                <a:cs typeface="Calibri"/>
              </a:rPr>
              <a:t>Tunneling</a:t>
            </a:r>
            <a:r>
              <a:rPr sz="3200" spc="-65" dirty="0">
                <a:latin typeface="Calibri"/>
                <a:cs typeface="Calibri"/>
              </a:rPr>
              <a:t> </a:t>
            </a:r>
            <a:r>
              <a:rPr sz="3200" dirty="0">
                <a:latin typeface="Calibri"/>
                <a:cs typeface="Calibri"/>
              </a:rPr>
              <a:t>changes</a:t>
            </a:r>
            <a:r>
              <a:rPr sz="3200" spc="-70" dirty="0">
                <a:latin typeface="Calibri"/>
                <a:cs typeface="Calibri"/>
              </a:rPr>
              <a:t> </a:t>
            </a:r>
            <a:r>
              <a:rPr sz="3200" dirty="0">
                <a:latin typeface="Calibri"/>
                <a:cs typeface="Calibri"/>
              </a:rPr>
              <a:t>amplitude</a:t>
            </a:r>
            <a:r>
              <a:rPr sz="3200" spc="-50" dirty="0">
                <a:latin typeface="Calibri"/>
                <a:cs typeface="Calibri"/>
              </a:rPr>
              <a:t> </a:t>
            </a:r>
            <a:r>
              <a:rPr sz="3200" dirty="0">
                <a:latin typeface="Calibri"/>
                <a:cs typeface="Calibri"/>
              </a:rPr>
              <a:t>and</a:t>
            </a:r>
            <a:r>
              <a:rPr sz="3200" spc="-90" dirty="0">
                <a:latin typeface="Calibri"/>
                <a:cs typeface="Calibri"/>
              </a:rPr>
              <a:t> </a:t>
            </a:r>
            <a:r>
              <a:rPr sz="3200" dirty="0">
                <a:latin typeface="Calibri"/>
                <a:cs typeface="Calibri"/>
              </a:rPr>
              <a:t>phase</a:t>
            </a:r>
            <a:r>
              <a:rPr sz="3200" spc="-50" dirty="0">
                <a:latin typeface="Calibri"/>
                <a:cs typeface="Calibri"/>
              </a:rPr>
              <a:t> </a:t>
            </a:r>
            <a:r>
              <a:rPr sz="3200" dirty="0">
                <a:latin typeface="Calibri"/>
                <a:cs typeface="Calibri"/>
              </a:rPr>
              <a:t>of</a:t>
            </a:r>
            <a:r>
              <a:rPr sz="3200" spc="-55" dirty="0">
                <a:latin typeface="Calibri"/>
                <a:cs typeface="Calibri"/>
              </a:rPr>
              <a:t> </a:t>
            </a:r>
            <a:r>
              <a:rPr sz="3200" i="1" spc="-50" dirty="0">
                <a:latin typeface="Calibri"/>
                <a:cs typeface="Calibri"/>
              </a:rPr>
              <a:t>Ψ</a:t>
            </a:r>
            <a:endParaRPr sz="3200" dirty="0">
              <a:latin typeface="Calibri"/>
              <a:cs typeface="Calibri"/>
            </a:endParaRPr>
          </a:p>
          <a:p>
            <a:pPr marL="382270" indent="-344170">
              <a:lnSpc>
                <a:spcPct val="100000"/>
              </a:lnSpc>
              <a:spcBef>
                <a:spcPts val="770"/>
              </a:spcBef>
              <a:buFont typeface="Arial"/>
              <a:buChar char="•"/>
              <a:tabLst>
                <a:tab pos="382270" algn="l"/>
              </a:tabLst>
            </a:pPr>
            <a:r>
              <a:rPr sz="3200" spc="-20" dirty="0">
                <a:latin typeface="Calibri"/>
                <a:cs typeface="Calibri"/>
              </a:rPr>
              <a:t>Tunneling</a:t>
            </a:r>
            <a:r>
              <a:rPr sz="3200" spc="-110" dirty="0">
                <a:latin typeface="Calibri"/>
                <a:cs typeface="Calibri"/>
              </a:rPr>
              <a:t> </a:t>
            </a:r>
            <a:r>
              <a:rPr sz="3200" spc="-10" dirty="0">
                <a:latin typeface="Calibri"/>
                <a:cs typeface="Calibri"/>
              </a:rPr>
              <a:t>coefficient</a:t>
            </a:r>
            <a:endParaRPr sz="3200" dirty="0">
              <a:latin typeface="Calibri"/>
              <a:cs typeface="Calibri"/>
            </a:endParaRPr>
          </a:p>
          <a:p>
            <a:pPr marR="497840" algn="ctr">
              <a:lnSpc>
                <a:spcPct val="100000"/>
              </a:lnSpc>
              <a:spcBef>
                <a:spcPts val="1975"/>
              </a:spcBef>
            </a:pPr>
            <a:r>
              <a:rPr sz="1800" spc="-25" dirty="0">
                <a:latin typeface="Calibri"/>
                <a:cs typeface="Calibri"/>
              </a:rPr>
              <a:t>V</a:t>
            </a:r>
            <a:r>
              <a:rPr sz="1800" spc="-37" baseline="-20833" dirty="0">
                <a:latin typeface="Calibri"/>
                <a:cs typeface="Calibri"/>
              </a:rPr>
              <a:t>0</a:t>
            </a:r>
            <a:endParaRPr sz="1800" baseline="-20833" dirty="0">
              <a:latin typeface="Calibri"/>
              <a:cs typeface="Calibri"/>
            </a:endParaRPr>
          </a:p>
        </p:txBody>
      </p:sp>
      <p:grpSp>
        <p:nvGrpSpPr>
          <p:cNvPr id="5" name="object 5"/>
          <p:cNvGrpSpPr/>
          <p:nvPr/>
        </p:nvGrpSpPr>
        <p:grpSpPr>
          <a:xfrm>
            <a:off x="1553083" y="4642040"/>
            <a:ext cx="6481445" cy="1459230"/>
            <a:chOff x="1553083" y="4642040"/>
            <a:chExt cx="6481445" cy="1459230"/>
          </a:xfrm>
        </p:grpSpPr>
        <p:sp>
          <p:nvSpPr>
            <p:cNvPr id="6" name="object 6"/>
            <p:cNvSpPr/>
            <p:nvPr/>
          </p:nvSpPr>
          <p:spPr>
            <a:xfrm>
              <a:off x="1553083" y="4646803"/>
              <a:ext cx="6481445" cy="1449705"/>
            </a:xfrm>
            <a:custGeom>
              <a:avLst/>
              <a:gdLst/>
              <a:ahLst/>
              <a:cxnLst/>
              <a:rect l="l" t="t" r="r" b="b"/>
              <a:pathLst>
                <a:path w="6481445" h="1449704">
                  <a:moveTo>
                    <a:pt x="0" y="1449197"/>
                  </a:moveTo>
                  <a:lnTo>
                    <a:pt x="2262886" y="1449197"/>
                  </a:lnTo>
                </a:path>
                <a:path w="6481445" h="1449704">
                  <a:moveTo>
                    <a:pt x="2262886" y="1449197"/>
                  </a:moveTo>
                  <a:lnTo>
                    <a:pt x="2262886" y="0"/>
                  </a:lnTo>
                </a:path>
                <a:path w="6481445" h="1449704">
                  <a:moveTo>
                    <a:pt x="2262886" y="0"/>
                  </a:moveTo>
                  <a:lnTo>
                    <a:pt x="4417314" y="0"/>
                  </a:lnTo>
                </a:path>
                <a:path w="6481445" h="1449704">
                  <a:moveTo>
                    <a:pt x="4417314" y="0"/>
                  </a:moveTo>
                  <a:lnTo>
                    <a:pt x="4417314" y="1449197"/>
                  </a:lnTo>
                </a:path>
                <a:path w="6481445" h="1449704">
                  <a:moveTo>
                    <a:pt x="4417314" y="1449197"/>
                  </a:moveTo>
                  <a:lnTo>
                    <a:pt x="6481191" y="1449197"/>
                  </a:lnTo>
                </a:path>
              </a:pathLst>
            </a:custGeom>
            <a:ln w="9525">
              <a:solidFill>
                <a:srgbClr val="497DBA"/>
              </a:solidFill>
            </a:ln>
          </p:spPr>
          <p:txBody>
            <a:bodyPr wrap="square" lIns="0" tIns="0" rIns="0" bIns="0" rtlCol="0"/>
            <a:lstStyle/>
            <a:p>
              <a:endParaRPr/>
            </a:p>
          </p:txBody>
        </p:sp>
        <p:sp>
          <p:nvSpPr>
            <p:cNvPr id="7" name="object 7"/>
            <p:cNvSpPr/>
            <p:nvPr/>
          </p:nvSpPr>
          <p:spPr>
            <a:xfrm>
              <a:off x="2693543" y="5080000"/>
              <a:ext cx="3892550" cy="603250"/>
            </a:xfrm>
            <a:custGeom>
              <a:avLst/>
              <a:gdLst/>
              <a:ahLst/>
              <a:cxnLst/>
              <a:rect l="l" t="t" r="r" b="b"/>
              <a:pathLst>
                <a:path w="3892550" h="603250">
                  <a:moveTo>
                    <a:pt x="922020" y="49784"/>
                  </a:moveTo>
                  <a:lnTo>
                    <a:pt x="913942" y="45085"/>
                  </a:lnTo>
                  <a:lnTo>
                    <a:pt x="838708" y="1270"/>
                  </a:lnTo>
                  <a:lnTo>
                    <a:pt x="836422" y="0"/>
                  </a:lnTo>
                  <a:lnTo>
                    <a:pt x="833501" y="762"/>
                  </a:lnTo>
                  <a:lnTo>
                    <a:pt x="832231" y="3048"/>
                  </a:lnTo>
                  <a:lnTo>
                    <a:pt x="830961" y="5207"/>
                  </a:lnTo>
                  <a:lnTo>
                    <a:pt x="831723" y="8128"/>
                  </a:lnTo>
                  <a:lnTo>
                    <a:pt x="833882" y="9525"/>
                  </a:lnTo>
                  <a:lnTo>
                    <a:pt x="894803" y="45085"/>
                  </a:lnTo>
                  <a:lnTo>
                    <a:pt x="0" y="45085"/>
                  </a:lnTo>
                  <a:lnTo>
                    <a:pt x="0" y="54610"/>
                  </a:lnTo>
                  <a:lnTo>
                    <a:pt x="894842" y="54610"/>
                  </a:lnTo>
                  <a:lnTo>
                    <a:pt x="831723" y="91440"/>
                  </a:lnTo>
                  <a:lnTo>
                    <a:pt x="830961" y="94361"/>
                  </a:lnTo>
                  <a:lnTo>
                    <a:pt x="833501" y="98933"/>
                  </a:lnTo>
                  <a:lnTo>
                    <a:pt x="836422" y="99695"/>
                  </a:lnTo>
                  <a:lnTo>
                    <a:pt x="838708" y="98425"/>
                  </a:lnTo>
                  <a:lnTo>
                    <a:pt x="913752" y="54610"/>
                  </a:lnTo>
                  <a:lnTo>
                    <a:pt x="922020" y="49784"/>
                  </a:lnTo>
                  <a:close/>
                </a:path>
                <a:path w="3892550" h="603250">
                  <a:moveTo>
                    <a:pt x="923290" y="548284"/>
                  </a:moveTo>
                  <a:lnTo>
                    <a:pt x="407263" y="548284"/>
                  </a:lnTo>
                  <a:lnTo>
                    <a:pt x="470535" y="511390"/>
                  </a:lnTo>
                  <a:lnTo>
                    <a:pt x="471297" y="508469"/>
                  </a:lnTo>
                  <a:lnTo>
                    <a:pt x="469900" y="506222"/>
                  </a:lnTo>
                  <a:lnTo>
                    <a:pt x="468630" y="503936"/>
                  </a:lnTo>
                  <a:lnTo>
                    <a:pt x="465709" y="503174"/>
                  </a:lnTo>
                  <a:lnTo>
                    <a:pt x="463423" y="504444"/>
                  </a:lnTo>
                  <a:lnTo>
                    <a:pt x="405358" y="538378"/>
                  </a:lnTo>
                  <a:lnTo>
                    <a:pt x="405358" y="549402"/>
                  </a:lnTo>
                  <a:lnTo>
                    <a:pt x="399097" y="553059"/>
                  </a:lnTo>
                  <a:lnTo>
                    <a:pt x="392049" y="548932"/>
                  </a:lnTo>
                  <a:lnTo>
                    <a:pt x="399097" y="553046"/>
                  </a:lnTo>
                  <a:lnTo>
                    <a:pt x="405358" y="549402"/>
                  </a:lnTo>
                  <a:lnTo>
                    <a:pt x="405358" y="538378"/>
                  </a:lnTo>
                  <a:lnTo>
                    <a:pt x="380238" y="553046"/>
                  </a:lnTo>
                  <a:lnTo>
                    <a:pt x="465709" y="602932"/>
                  </a:lnTo>
                  <a:lnTo>
                    <a:pt x="468630" y="602170"/>
                  </a:lnTo>
                  <a:lnTo>
                    <a:pt x="469900" y="599897"/>
                  </a:lnTo>
                  <a:lnTo>
                    <a:pt x="471297" y="597623"/>
                  </a:lnTo>
                  <a:lnTo>
                    <a:pt x="470535" y="594715"/>
                  </a:lnTo>
                  <a:lnTo>
                    <a:pt x="407263" y="557809"/>
                  </a:lnTo>
                  <a:lnTo>
                    <a:pt x="923290" y="557809"/>
                  </a:lnTo>
                  <a:lnTo>
                    <a:pt x="923290" y="548284"/>
                  </a:lnTo>
                  <a:close/>
                </a:path>
                <a:path w="3892550" h="603250">
                  <a:moveTo>
                    <a:pt x="3892423" y="49784"/>
                  </a:moveTo>
                  <a:lnTo>
                    <a:pt x="3884345" y="45085"/>
                  </a:lnTo>
                  <a:lnTo>
                    <a:pt x="3809111" y="1270"/>
                  </a:lnTo>
                  <a:lnTo>
                    <a:pt x="3806825" y="0"/>
                  </a:lnTo>
                  <a:lnTo>
                    <a:pt x="3803904" y="762"/>
                  </a:lnTo>
                  <a:lnTo>
                    <a:pt x="3802634" y="3048"/>
                  </a:lnTo>
                  <a:lnTo>
                    <a:pt x="3801364" y="5207"/>
                  </a:lnTo>
                  <a:lnTo>
                    <a:pt x="3802126" y="8128"/>
                  </a:lnTo>
                  <a:lnTo>
                    <a:pt x="3804412" y="9525"/>
                  </a:lnTo>
                  <a:lnTo>
                    <a:pt x="3865359" y="45085"/>
                  </a:lnTo>
                  <a:lnTo>
                    <a:pt x="3494151" y="45085"/>
                  </a:lnTo>
                  <a:lnTo>
                    <a:pt x="3494151" y="54610"/>
                  </a:lnTo>
                  <a:lnTo>
                    <a:pt x="3865359" y="54610"/>
                  </a:lnTo>
                  <a:lnTo>
                    <a:pt x="3804412" y="90170"/>
                  </a:lnTo>
                  <a:lnTo>
                    <a:pt x="3802126" y="91440"/>
                  </a:lnTo>
                  <a:lnTo>
                    <a:pt x="3801364" y="94361"/>
                  </a:lnTo>
                  <a:lnTo>
                    <a:pt x="3803904" y="98933"/>
                  </a:lnTo>
                  <a:lnTo>
                    <a:pt x="3806825" y="99695"/>
                  </a:lnTo>
                  <a:lnTo>
                    <a:pt x="3809111" y="98425"/>
                  </a:lnTo>
                  <a:lnTo>
                    <a:pt x="3884155" y="54610"/>
                  </a:lnTo>
                  <a:lnTo>
                    <a:pt x="3892423" y="49784"/>
                  </a:lnTo>
                  <a:close/>
                </a:path>
              </a:pathLst>
            </a:custGeom>
            <a:solidFill>
              <a:srgbClr val="497DBA"/>
            </a:solidFill>
          </p:spPr>
          <p:txBody>
            <a:bodyPr wrap="square" lIns="0" tIns="0" rIns="0" bIns="0" rtlCol="0"/>
            <a:lstStyle/>
            <a:p>
              <a:endParaRPr/>
            </a:p>
          </p:txBody>
        </p:sp>
        <p:pic>
          <p:nvPicPr>
            <p:cNvPr id="8" name="object 8"/>
            <p:cNvPicPr/>
            <p:nvPr/>
          </p:nvPicPr>
          <p:blipFill>
            <a:blip r:embed="rId3" cstate="print"/>
            <a:stretch>
              <a:fillRect/>
            </a:stretch>
          </p:blipFill>
          <p:spPr>
            <a:xfrm>
              <a:off x="2273300" y="5015484"/>
              <a:ext cx="254000" cy="247269"/>
            </a:xfrm>
            <a:prstGeom prst="rect">
              <a:avLst/>
            </a:prstGeom>
          </p:spPr>
        </p:pic>
      </p:grpSp>
      <p:sp>
        <p:nvSpPr>
          <p:cNvPr id="9" name="object 9"/>
          <p:cNvSpPr txBox="1"/>
          <p:nvPr/>
        </p:nvSpPr>
        <p:spPr>
          <a:xfrm>
            <a:off x="2139442" y="4590415"/>
            <a:ext cx="1371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E</a:t>
            </a:r>
            <a:endParaRPr sz="1800">
              <a:latin typeface="Calibri"/>
              <a:cs typeface="Calibri"/>
            </a:endParaRPr>
          </a:p>
        </p:txBody>
      </p:sp>
      <p:sp>
        <p:nvSpPr>
          <p:cNvPr id="10" name="object 10"/>
          <p:cNvSpPr txBox="1"/>
          <p:nvPr/>
        </p:nvSpPr>
        <p:spPr>
          <a:xfrm>
            <a:off x="6351778" y="4423664"/>
            <a:ext cx="979169" cy="299720"/>
          </a:xfrm>
          <a:prstGeom prst="rect">
            <a:avLst/>
          </a:prstGeom>
        </p:spPr>
        <p:txBody>
          <a:bodyPr vert="horz" wrap="square" lIns="0" tIns="12700" rIns="0" bIns="0" rtlCol="0">
            <a:spAutoFit/>
          </a:bodyPr>
          <a:lstStyle/>
          <a:p>
            <a:pPr marL="38100">
              <a:lnSpc>
                <a:spcPct val="100000"/>
              </a:lnSpc>
              <a:spcBef>
                <a:spcPts val="100"/>
              </a:spcBef>
            </a:pPr>
            <a:r>
              <a:rPr sz="2700" spc="-15" baseline="13888" dirty="0">
                <a:latin typeface="Calibri"/>
                <a:cs typeface="Calibri"/>
              </a:rPr>
              <a:t>P</a:t>
            </a:r>
            <a:r>
              <a:rPr sz="1200" spc="-10" dirty="0">
                <a:latin typeface="Calibri"/>
                <a:cs typeface="Calibri"/>
              </a:rPr>
              <a:t>transmission</a:t>
            </a:r>
            <a:endParaRPr sz="1200">
              <a:latin typeface="Calibri"/>
              <a:cs typeface="Calibri"/>
            </a:endParaRPr>
          </a:p>
        </p:txBody>
      </p:sp>
      <p:sp>
        <p:nvSpPr>
          <p:cNvPr id="11" name="object 11"/>
          <p:cNvSpPr txBox="1"/>
          <p:nvPr/>
        </p:nvSpPr>
        <p:spPr>
          <a:xfrm>
            <a:off x="1063752" y="5490768"/>
            <a:ext cx="784860" cy="300355"/>
          </a:xfrm>
          <a:prstGeom prst="rect">
            <a:avLst/>
          </a:prstGeom>
        </p:spPr>
        <p:txBody>
          <a:bodyPr vert="horz" wrap="square" lIns="0" tIns="12700" rIns="0" bIns="0" rtlCol="0">
            <a:spAutoFit/>
          </a:bodyPr>
          <a:lstStyle/>
          <a:p>
            <a:pPr marL="38100">
              <a:lnSpc>
                <a:spcPct val="100000"/>
              </a:lnSpc>
              <a:spcBef>
                <a:spcPts val="100"/>
              </a:spcBef>
            </a:pPr>
            <a:r>
              <a:rPr sz="2700" spc="-15" baseline="13888" dirty="0">
                <a:latin typeface="Calibri"/>
                <a:cs typeface="Calibri"/>
              </a:rPr>
              <a:t>P</a:t>
            </a:r>
            <a:r>
              <a:rPr sz="1200" spc="-10" dirty="0">
                <a:latin typeface="Calibri"/>
                <a:cs typeface="Calibri"/>
              </a:rPr>
              <a:t>reflection</a:t>
            </a:r>
            <a:endParaRPr sz="1200">
              <a:latin typeface="Calibri"/>
              <a:cs typeface="Calibri"/>
            </a:endParaRPr>
          </a:p>
        </p:txBody>
      </p:sp>
      <p:sp>
        <p:nvSpPr>
          <p:cNvPr id="12" name="object 12"/>
          <p:cNvSpPr/>
          <p:nvPr/>
        </p:nvSpPr>
        <p:spPr>
          <a:xfrm>
            <a:off x="4914391" y="2895600"/>
            <a:ext cx="0" cy="85090"/>
          </a:xfrm>
          <a:custGeom>
            <a:avLst/>
            <a:gdLst/>
            <a:ahLst/>
            <a:cxnLst/>
            <a:rect l="l" t="t" r="r" b="b"/>
            <a:pathLst>
              <a:path h="85089">
                <a:moveTo>
                  <a:pt x="0" y="0"/>
                </a:moveTo>
                <a:lnTo>
                  <a:pt x="0" y="84836"/>
                </a:lnTo>
              </a:path>
            </a:pathLst>
          </a:custGeom>
          <a:ln w="9525">
            <a:solidFill>
              <a:srgbClr val="497DBA"/>
            </a:solidFill>
          </a:ln>
        </p:spPr>
        <p:txBody>
          <a:bodyPr wrap="square" lIns="0" tIns="0" rIns="0" bIns="0" rtlCol="0"/>
          <a:lstStyle/>
          <a:p>
            <a:endParaRPr/>
          </a:p>
        </p:txBody>
      </p:sp>
      <p:sp>
        <p:nvSpPr>
          <p:cNvPr id="13" name="object 13"/>
          <p:cNvSpPr txBox="1"/>
          <p:nvPr/>
        </p:nvSpPr>
        <p:spPr>
          <a:xfrm>
            <a:off x="6377178" y="5411520"/>
            <a:ext cx="129159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Phase</a:t>
            </a:r>
            <a:r>
              <a:rPr sz="1800" spc="-15" dirty="0">
                <a:latin typeface="Calibri"/>
                <a:cs typeface="Calibri"/>
              </a:rPr>
              <a:t> </a:t>
            </a:r>
            <a:r>
              <a:rPr sz="1800" spc="-10" dirty="0">
                <a:latin typeface="Calibri"/>
                <a:cs typeface="Calibri"/>
              </a:rPr>
              <a:t>change</a:t>
            </a:r>
            <a:endParaRPr sz="1800">
              <a:latin typeface="Calibri"/>
              <a:cs typeface="Calibri"/>
            </a:endParaRPr>
          </a:p>
        </p:txBody>
      </p:sp>
      <p:sp>
        <p:nvSpPr>
          <p:cNvPr id="14" name="object 14"/>
          <p:cNvSpPr txBox="1"/>
          <p:nvPr/>
        </p:nvSpPr>
        <p:spPr>
          <a:xfrm>
            <a:off x="5900292" y="6139688"/>
            <a:ext cx="273050" cy="300355"/>
          </a:xfrm>
          <a:prstGeom prst="rect">
            <a:avLst/>
          </a:prstGeom>
        </p:spPr>
        <p:txBody>
          <a:bodyPr vert="horz" wrap="square" lIns="0" tIns="12700" rIns="0" bIns="0" rtlCol="0">
            <a:spAutoFit/>
          </a:bodyPr>
          <a:lstStyle/>
          <a:p>
            <a:pPr marL="38100">
              <a:lnSpc>
                <a:spcPct val="100000"/>
              </a:lnSpc>
              <a:spcBef>
                <a:spcPts val="100"/>
              </a:spcBef>
            </a:pPr>
            <a:r>
              <a:rPr sz="1800" spc="-25" dirty="0">
                <a:latin typeface="Calibri"/>
                <a:cs typeface="Calibri"/>
              </a:rPr>
              <a:t>X</a:t>
            </a:r>
            <a:r>
              <a:rPr sz="1800" spc="-37" baseline="-20833" dirty="0">
                <a:latin typeface="Calibri"/>
                <a:cs typeface="Calibri"/>
              </a:rPr>
              <a:t>2</a:t>
            </a:r>
            <a:endParaRPr sz="1800" baseline="-20833">
              <a:latin typeface="Calibri"/>
              <a:cs typeface="Calibri"/>
            </a:endParaRPr>
          </a:p>
        </p:txBody>
      </p:sp>
      <p:sp>
        <p:nvSpPr>
          <p:cNvPr id="15" name="object 15"/>
          <p:cNvSpPr txBox="1"/>
          <p:nvPr/>
        </p:nvSpPr>
        <p:spPr>
          <a:xfrm>
            <a:off x="3685032" y="6163157"/>
            <a:ext cx="272415" cy="299720"/>
          </a:xfrm>
          <a:prstGeom prst="rect">
            <a:avLst/>
          </a:prstGeom>
        </p:spPr>
        <p:txBody>
          <a:bodyPr vert="horz" wrap="square" lIns="0" tIns="12700" rIns="0" bIns="0" rtlCol="0">
            <a:spAutoFit/>
          </a:bodyPr>
          <a:lstStyle/>
          <a:p>
            <a:pPr marL="38100">
              <a:lnSpc>
                <a:spcPct val="100000"/>
              </a:lnSpc>
              <a:spcBef>
                <a:spcPts val="100"/>
              </a:spcBef>
            </a:pPr>
            <a:r>
              <a:rPr sz="1800" spc="-25" dirty="0">
                <a:latin typeface="Calibri"/>
                <a:cs typeface="Calibri"/>
              </a:rPr>
              <a:t>X</a:t>
            </a:r>
            <a:r>
              <a:rPr sz="1800" spc="-37" baseline="-20833" dirty="0">
                <a:latin typeface="Calibri"/>
                <a:cs typeface="Calibri"/>
              </a:rPr>
              <a:t>1</a:t>
            </a:r>
            <a:endParaRPr sz="1800" baseline="-20833">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4151"/>
            <a:ext cx="8183880" cy="1766894"/>
          </a:xfrm>
          <a:prstGeom prst="rect">
            <a:avLst/>
          </a:prstGeom>
        </p:spPr>
        <p:txBody>
          <a:bodyPr vert="horz" wrap="square" lIns="0" tIns="408686" rIns="0" bIns="0" rtlCol="0">
            <a:spAutoFit/>
          </a:bodyPr>
          <a:lstStyle/>
          <a:p>
            <a:pPr marL="165100">
              <a:lnSpc>
                <a:spcPct val="100000"/>
              </a:lnSpc>
              <a:spcBef>
                <a:spcPts val="95"/>
              </a:spcBef>
            </a:pPr>
            <a:r>
              <a:rPr sz="4400" dirty="0">
                <a:solidFill>
                  <a:srgbClr val="FF0000"/>
                </a:solidFill>
                <a:effectLst/>
              </a:rPr>
              <a:t>Quantum</a:t>
            </a:r>
            <a:r>
              <a:rPr sz="4400" spc="-229" dirty="0">
                <a:solidFill>
                  <a:srgbClr val="FF0000"/>
                </a:solidFill>
                <a:effectLst/>
              </a:rPr>
              <a:t> </a:t>
            </a:r>
            <a:r>
              <a:rPr sz="4400" dirty="0">
                <a:solidFill>
                  <a:srgbClr val="FF0000"/>
                </a:solidFill>
                <a:effectLst/>
              </a:rPr>
              <a:t>Mechanical</a:t>
            </a:r>
            <a:r>
              <a:rPr sz="4400" spc="-170" dirty="0">
                <a:solidFill>
                  <a:srgbClr val="FF0000"/>
                </a:solidFill>
                <a:effectLst/>
              </a:rPr>
              <a:t> </a:t>
            </a:r>
            <a:r>
              <a:rPr sz="4400" spc="-10" dirty="0">
                <a:solidFill>
                  <a:srgbClr val="FF0000"/>
                </a:solidFill>
                <a:effectLst/>
              </a:rPr>
              <a:t>Tunneling</a:t>
            </a:r>
            <a:endParaRPr sz="4400" dirty="0">
              <a:solidFill>
                <a:srgbClr val="FF0000"/>
              </a:solidFill>
              <a:effectLst/>
            </a:endParaRPr>
          </a:p>
        </p:txBody>
      </p:sp>
      <p:pic>
        <p:nvPicPr>
          <p:cNvPr id="3" name="object 3"/>
          <p:cNvPicPr/>
          <p:nvPr/>
        </p:nvPicPr>
        <p:blipFill>
          <a:blip r:embed="rId2" cstate="print"/>
          <a:stretch>
            <a:fillRect/>
          </a:stretch>
        </p:blipFill>
        <p:spPr>
          <a:xfrm>
            <a:off x="1760727" y="2475738"/>
            <a:ext cx="5774944" cy="3659124"/>
          </a:xfrm>
          <a:prstGeom prst="rect">
            <a:avLst/>
          </a:prstGeom>
        </p:spPr>
      </p:pic>
      <p:sp>
        <p:nvSpPr>
          <p:cNvPr id="4" name="object 4"/>
          <p:cNvSpPr txBox="1"/>
          <p:nvPr/>
        </p:nvSpPr>
        <p:spPr>
          <a:xfrm>
            <a:off x="7243953" y="6040323"/>
            <a:ext cx="39878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wiki</a:t>
            </a:r>
            <a:endParaRPr sz="180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23267"/>
            <a:ext cx="8183880" cy="1089786"/>
          </a:xfrm>
          <a:prstGeom prst="rect">
            <a:avLst/>
          </a:prstGeom>
        </p:spPr>
        <p:txBody>
          <a:bodyPr vert="horz" wrap="square" lIns="0" tIns="408686" rIns="0" bIns="0" rtlCol="0">
            <a:spAutoFit/>
          </a:bodyPr>
          <a:lstStyle/>
          <a:p>
            <a:pPr marL="911860">
              <a:lnSpc>
                <a:spcPct val="100000"/>
              </a:lnSpc>
              <a:spcBef>
                <a:spcPts val="95"/>
              </a:spcBef>
            </a:pPr>
            <a:r>
              <a:rPr sz="4400" dirty="0">
                <a:solidFill>
                  <a:srgbClr val="FF0000"/>
                </a:solidFill>
                <a:effectLst/>
              </a:rPr>
              <a:t>Measuring</a:t>
            </a:r>
            <a:r>
              <a:rPr sz="4400" spc="-155" dirty="0">
                <a:solidFill>
                  <a:srgbClr val="FF0000"/>
                </a:solidFill>
                <a:effectLst/>
              </a:rPr>
              <a:t> </a:t>
            </a:r>
            <a:r>
              <a:rPr sz="4400" dirty="0">
                <a:solidFill>
                  <a:srgbClr val="FF0000"/>
                </a:solidFill>
                <a:effectLst/>
              </a:rPr>
              <a:t>Magnetic</a:t>
            </a:r>
            <a:r>
              <a:rPr sz="4400" spc="-140" dirty="0">
                <a:solidFill>
                  <a:srgbClr val="FF0000"/>
                </a:solidFill>
                <a:effectLst/>
              </a:rPr>
              <a:t> </a:t>
            </a:r>
            <a:r>
              <a:rPr sz="4400" spc="-20" dirty="0">
                <a:solidFill>
                  <a:srgbClr val="FF0000"/>
                </a:solidFill>
                <a:effectLst/>
              </a:rPr>
              <a:t>Flux</a:t>
            </a:r>
            <a:endParaRPr sz="4400" dirty="0">
              <a:solidFill>
                <a:srgbClr val="FF0000"/>
              </a:solidFill>
              <a:effectLst/>
            </a:endParaRPr>
          </a:p>
        </p:txBody>
      </p:sp>
      <p:sp>
        <p:nvSpPr>
          <p:cNvPr id="3" name="object 3"/>
          <p:cNvSpPr txBox="1"/>
          <p:nvPr/>
        </p:nvSpPr>
        <p:spPr>
          <a:xfrm>
            <a:off x="536244" y="1609420"/>
            <a:ext cx="4509770" cy="512445"/>
          </a:xfrm>
          <a:prstGeom prst="rect">
            <a:avLst/>
          </a:prstGeom>
        </p:spPr>
        <p:txBody>
          <a:bodyPr vert="horz" wrap="square" lIns="0" tIns="12065" rIns="0" bIns="0" rtlCol="0">
            <a:spAutoFit/>
          </a:bodyPr>
          <a:lstStyle/>
          <a:p>
            <a:pPr marL="356870" indent="-344170">
              <a:lnSpc>
                <a:spcPct val="100000"/>
              </a:lnSpc>
              <a:spcBef>
                <a:spcPts val="95"/>
              </a:spcBef>
              <a:buFont typeface="Arial"/>
              <a:buChar char="•"/>
              <a:tabLst>
                <a:tab pos="356870" algn="l"/>
              </a:tabLst>
            </a:pPr>
            <a:r>
              <a:rPr sz="3200" dirty="0">
                <a:latin typeface="Calibri"/>
                <a:cs typeface="Calibri"/>
              </a:rPr>
              <a:t>Can</a:t>
            </a:r>
            <a:r>
              <a:rPr sz="3200" spc="-25" dirty="0">
                <a:latin typeface="Calibri"/>
                <a:cs typeface="Calibri"/>
              </a:rPr>
              <a:t> </a:t>
            </a:r>
            <a:r>
              <a:rPr sz="3200" dirty="0">
                <a:latin typeface="Calibri"/>
                <a:cs typeface="Calibri"/>
              </a:rPr>
              <a:t>use</a:t>
            </a:r>
            <a:r>
              <a:rPr sz="3200" spc="-30" dirty="0">
                <a:latin typeface="Calibri"/>
                <a:cs typeface="Calibri"/>
              </a:rPr>
              <a:t> </a:t>
            </a:r>
            <a:r>
              <a:rPr sz="3200" dirty="0">
                <a:latin typeface="Calibri"/>
                <a:cs typeface="Calibri"/>
              </a:rPr>
              <a:t>a</a:t>
            </a:r>
            <a:r>
              <a:rPr sz="3200" spc="-40" dirty="0">
                <a:latin typeface="Calibri"/>
                <a:cs typeface="Calibri"/>
              </a:rPr>
              <a:t> </a:t>
            </a:r>
            <a:r>
              <a:rPr sz="3200" spc="-10" dirty="0">
                <a:latin typeface="Calibri"/>
                <a:cs typeface="Calibri"/>
              </a:rPr>
              <a:t>magnetometer</a:t>
            </a:r>
            <a:endParaRPr sz="3200">
              <a:latin typeface="Calibri"/>
              <a:cs typeface="Calibri"/>
            </a:endParaRPr>
          </a:p>
        </p:txBody>
      </p:sp>
      <p:pic>
        <p:nvPicPr>
          <p:cNvPr id="4" name="object 4"/>
          <p:cNvPicPr/>
          <p:nvPr/>
        </p:nvPicPr>
        <p:blipFill>
          <a:blip r:embed="rId2" cstate="print"/>
          <a:stretch>
            <a:fillRect/>
          </a:stretch>
        </p:blipFill>
        <p:spPr>
          <a:xfrm>
            <a:off x="2438400" y="2514600"/>
            <a:ext cx="4639506" cy="3276600"/>
          </a:xfrm>
          <a:prstGeom prst="rect">
            <a:avLst/>
          </a:prstGeom>
        </p:spPr>
      </p:pic>
      <p:sp>
        <p:nvSpPr>
          <p:cNvPr id="5" name="object 5"/>
          <p:cNvSpPr txBox="1"/>
          <p:nvPr/>
        </p:nvSpPr>
        <p:spPr>
          <a:xfrm>
            <a:off x="7243953" y="6040323"/>
            <a:ext cx="39878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wiki</a:t>
            </a:r>
            <a:endParaRPr sz="18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46666"/>
            <a:ext cx="8183880" cy="1766894"/>
          </a:xfrm>
          <a:prstGeom prst="rect">
            <a:avLst/>
          </a:prstGeom>
        </p:spPr>
        <p:txBody>
          <a:bodyPr vert="horz" wrap="square" lIns="0" tIns="408686" rIns="0" bIns="0" rtlCol="0">
            <a:spAutoFit/>
          </a:bodyPr>
          <a:lstStyle/>
          <a:p>
            <a:pPr marL="234950">
              <a:lnSpc>
                <a:spcPct val="100000"/>
              </a:lnSpc>
              <a:spcBef>
                <a:spcPts val="95"/>
              </a:spcBef>
            </a:pPr>
            <a:r>
              <a:rPr sz="4400" dirty="0">
                <a:solidFill>
                  <a:srgbClr val="FF0000"/>
                </a:solidFill>
                <a:effectLst/>
              </a:rPr>
              <a:t>Measuring</a:t>
            </a:r>
            <a:r>
              <a:rPr sz="4400" spc="-120" dirty="0">
                <a:solidFill>
                  <a:srgbClr val="FF0000"/>
                </a:solidFill>
                <a:effectLst/>
              </a:rPr>
              <a:t> </a:t>
            </a:r>
            <a:r>
              <a:rPr sz="4400" dirty="0">
                <a:solidFill>
                  <a:srgbClr val="FF0000"/>
                </a:solidFill>
                <a:effectLst/>
              </a:rPr>
              <a:t>Small</a:t>
            </a:r>
            <a:r>
              <a:rPr sz="4400" spc="-145" dirty="0">
                <a:solidFill>
                  <a:srgbClr val="FF0000"/>
                </a:solidFill>
                <a:effectLst/>
              </a:rPr>
              <a:t> </a:t>
            </a:r>
            <a:r>
              <a:rPr sz="4400" dirty="0">
                <a:solidFill>
                  <a:srgbClr val="FF0000"/>
                </a:solidFill>
                <a:effectLst/>
              </a:rPr>
              <a:t>Magnetic</a:t>
            </a:r>
            <a:r>
              <a:rPr sz="4400" spc="-140" dirty="0">
                <a:solidFill>
                  <a:srgbClr val="FF0000"/>
                </a:solidFill>
                <a:effectLst/>
              </a:rPr>
              <a:t> </a:t>
            </a:r>
            <a:r>
              <a:rPr sz="4400" spc="-20" dirty="0">
                <a:solidFill>
                  <a:srgbClr val="FF0000"/>
                </a:solidFill>
                <a:effectLst/>
              </a:rPr>
              <a:t>Flux</a:t>
            </a:r>
            <a:endParaRPr sz="4400" dirty="0">
              <a:solidFill>
                <a:srgbClr val="FF0000"/>
              </a:solidFill>
              <a:effectLst/>
            </a:endParaRPr>
          </a:p>
        </p:txBody>
      </p:sp>
      <p:sp>
        <p:nvSpPr>
          <p:cNvPr id="3" name="object 3"/>
          <p:cNvSpPr txBox="1"/>
          <p:nvPr/>
        </p:nvSpPr>
        <p:spPr>
          <a:xfrm>
            <a:off x="612444" y="1914525"/>
            <a:ext cx="7647940" cy="1488440"/>
          </a:xfrm>
          <a:prstGeom prst="rect">
            <a:avLst/>
          </a:prstGeom>
        </p:spPr>
        <p:txBody>
          <a:bodyPr vert="horz" wrap="square" lIns="0" tIns="11430" rIns="0" bIns="0" rtlCol="0">
            <a:spAutoFit/>
          </a:bodyPr>
          <a:lstStyle/>
          <a:p>
            <a:pPr marL="356870" marR="5080" indent="-344805">
              <a:lnSpc>
                <a:spcPct val="100000"/>
              </a:lnSpc>
              <a:spcBef>
                <a:spcPts val="90"/>
              </a:spcBef>
              <a:buFont typeface="Arial"/>
              <a:buChar char="•"/>
              <a:tabLst>
                <a:tab pos="356870" algn="l"/>
              </a:tabLst>
            </a:pPr>
            <a:r>
              <a:rPr sz="3200" dirty="0">
                <a:latin typeface="Calibri"/>
                <a:cs typeface="Calibri"/>
              </a:rPr>
              <a:t>Add</a:t>
            </a:r>
            <a:r>
              <a:rPr sz="3200" spc="-80" dirty="0">
                <a:latin typeface="Calibri"/>
                <a:cs typeface="Calibri"/>
              </a:rPr>
              <a:t> </a:t>
            </a:r>
            <a:r>
              <a:rPr sz="3200" dirty="0">
                <a:latin typeface="Calibri"/>
                <a:cs typeface="Calibri"/>
              </a:rPr>
              <a:t>two</a:t>
            </a:r>
            <a:r>
              <a:rPr sz="3200" spc="-100" dirty="0">
                <a:latin typeface="Calibri"/>
                <a:cs typeface="Calibri"/>
              </a:rPr>
              <a:t> </a:t>
            </a:r>
            <a:r>
              <a:rPr sz="3200" dirty="0">
                <a:latin typeface="Calibri"/>
                <a:cs typeface="Calibri"/>
              </a:rPr>
              <a:t>thin</a:t>
            </a:r>
            <a:r>
              <a:rPr sz="3200" spc="-85" dirty="0">
                <a:latin typeface="Calibri"/>
                <a:cs typeface="Calibri"/>
              </a:rPr>
              <a:t> </a:t>
            </a:r>
            <a:r>
              <a:rPr sz="3200" spc="-20" dirty="0">
                <a:latin typeface="Calibri"/>
                <a:cs typeface="Calibri"/>
              </a:rPr>
              <a:t>resistors</a:t>
            </a:r>
            <a:r>
              <a:rPr sz="3200" spc="-85" dirty="0">
                <a:latin typeface="Calibri"/>
                <a:cs typeface="Calibri"/>
              </a:rPr>
              <a:t> </a:t>
            </a:r>
            <a:r>
              <a:rPr sz="3200" dirty="0">
                <a:latin typeface="Calibri"/>
                <a:cs typeface="Calibri"/>
              </a:rPr>
              <a:t>(Josephson</a:t>
            </a:r>
            <a:r>
              <a:rPr sz="3200" spc="-45" dirty="0">
                <a:latin typeface="Calibri"/>
                <a:cs typeface="Calibri"/>
              </a:rPr>
              <a:t> </a:t>
            </a:r>
            <a:r>
              <a:rPr sz="3200" spc="-10" dirty="0">
                <a:latin typeface="Calibri"/>
                <a:cs typeface="Calibri"/>
              </a:rPr>
              <a:t>junctions) </a:t>
            </a:r>
            <a:r>
              <a:rPr sz="3200" dirty="0">
                <a:latin typeface="Calibri"/>
                <a:cs typeface="Calibri"/>
              </a:rPr>
              <a:t>into</a:t>
            </a:r>
            <a:r>
              <a:rPr sz="3200" spc="-85" dirty="0">
                <a:latin typeface="Calibri"/>
                <a:cs typeface="Calibri"/>
              </a:rPr>
              <a:t> </a:t>
            </a:r>
            <a:r>
              <a:rPr sz="3200" dirty="0">
                <a:latin typeface="Calibri"/>
                <a:cs typeface="Calibri"/>
              </a:rPr>
              <a:t>the</a:t>
            </a:r>
            <a:r>
              <a:rPr sz="3200" spc="-80" dirty="0">
                <a:latin typeface="Calibri"/>
                <a:cs typeface="Calibri"/>
              </a:rPr>
              <a:t> </a:t>
            </a:r>
            <a:r>
              <a:rPr sz="3200" spc="-10" dirty="0">
                <a:latin typeface="Calibri"/>
                <a:cs typeface="Calibri"/>
              </a:rPr>
              <a:t>superconducting</a:t>
            </a:r>
            <a:r>
              <a:rPr sz="3200" spc="-20" dirty="0">
                <a:latin typeface="Calibri"/>
                <a:cs typeface="Calibri"/>
              </a:rPr>
              <a:t> </a:t>
            </a:r>
            <a:r>
              <a:rPr sz="3200" dirty="0">
                <a:latin typeface="Calibri"/>
                <a:cs typeface="Calibri"/>
              </a:rPr>
              <a:t>loop</a:t>
            </a:r>
            <a:r>
              <a:rPr sz="3200" spc="-60" dirty="0">
                <a:latin typeface="Calibri"/>
                <a:cs typeface="Calibri"/>
              </a:rPr>
              <a:t> </a:t>
            </a:r>
            <a:r>
              <a:rPr sz="3200" dirty="0">
                <a:latin typeface="Calibri"/>
                <a:cs typeface="Calibri"/>
              </a:rPr>
              <a:t>to</a:t>
            </a:r>
            <a:r>
              <a:rPr sz="3200" spc="-80" dirty="0">
                <a:latin typeface="Calibri"/>
                <a:cs typeface="Calibri"/>
              </a:rPr>
              <a:t> </a:t>
            </a:r>
            <a:r>
              <a:rPr sz="3200" spc="-10" dirty="0">
                <a:latin typeface="Calibri"/>
                <a:cs typeface="Calibri"/>
              </a:rPr>
              <a:t>introduce tunneling</a:t>
            </a:r>
            <a:endParaRPr sz="320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00928"/>
            <a:ext cx="8183880" cy="1766894"/>
          </a:xfrm>
          <a:prstGeom prst="rect">
            <a:avLst/>
          </a:prstGeom>
        </p:spPr>
        <p:txBody>
          <a:bodyPr vert="horz" wrap="square" lIns="0" tIns="408686" rIns="0" bIns="0" rtlCol="0">
            <a:spAutoFit/>
          </a:bodyPr>
          <a:lstStyle/>
          <a:p>
            <a:pPr marL="234950">
              <a:lnSpc>
                <a:spcPct val="100000"/>
              </a:lnSpc>
              <a:spcBef>
                <a:spcPts val="95"/>
              </a:spcBef>
            </a:pPr>
            <a:r>
              <a:rPr sz="4400" dirty="0">
                <a:solidFill>
                  <a:srgbClr val="FF0000"/>
                </a:solidFill>
                <a:effectLst/>
              </a:rPr>
              <a:t>Measuring</a:t>
            </a:r>
            <a:r>
              <a:rPr sz="4400" spc="-120" dirty="0">
                <a:solidFill>
                  <a:srgbClr val="FF0000"/>
                </a:solidFill>
                <a:effectLst/>
              </a:rPr>
              <a:t> </a:t>
            </a:r>
            <a:r>
              <a:rPr sz="4400" dirty="0">
                <a:solidFill>
                  <a:srgbClr val="FF0000"/>
                </a:solidFill>
                <a:effectLst/>
              </a:rPr>
              <a:t>Small</a:t>
            </a:r>
            <a:r>
              <a:rPr sz="4400" spc="-145" dirty="0">
                <a:solidFill>
                  <a:srgbClr val="FF0000"/>
                </a:solidFill>
                <a:effectLst/>
              </a:rPr>
              <a:t> </a:t>
            </a:r>
            <a:r>
              <a:rPr sz="4400" dirty="0">
                <a:solidFill>
                  <a:srgbClr val="FF0000"/>
                </a:solidFill>
                <a:effectLst/>
              </a:rPr>
              <a:t>Magnetic</a:t>
            </a:r>
            <a:r>
              <a:rPr sz="4400" spc="-140" dirty="0">
                <a:solidFill>
                  <a:srgbClr val="FF0000"/>
                </a:solidFill>
                <a:effectLst/>
              </a:rPr>
              <a:t> </a:t>
            </a:r>
            <a:r>
              <a:rPr sz="4400" spc="-20" dirty="0">
                <a:solidFill>
                  <a:srgbClr val="FF0000"/>
                </a:solidFill>
                <a:effectLst/>
              </a:rPr>
              <a:t>Flux</a:t>
            </a:r>
            <a:endParaRPr sz="4400" dirty="0">
              <a:solidFill>
                <a:srgbClr val="FF0000"/>
              </a:solidFill>
              <a:effectLst/>
            </a:endParaRPr>
          </a:p>
        </p:txBody>
      </p:sp>
      <p:sp>
        <p:nvSpPr>
          <p:cNvPr id="3" name="object 3"/>
          <p:cNvSpPr txBox="1"/>
          <p:nvPr/>
        </p:nvSpPr>
        <p:spPr>
          <a:xfrm>
            <a:off x="456691" y="1838325"/>
            <a:ext cx="7853680" cy="3466465"/>
          </a:xfrm>
          <a:prstGeom prst="rect">
            <a:avLst/>
          </a:prstGeom>
        </p:spPr>
        <p:txBody>
          <a:bodyPr vert="horz" wrap="square" lIns="0" tIns="11430" rIns="0" bIns="0" rtlCol="0">
            <a:spAutoFit/>
          </a:bodyPr>
          <a:lstStyle/>
          <a:p>
            <a:pPr marL="356870" marR="5080" indent="-344805">
              <a:lnSpc>
                <a:spcPct val="100000"/>
              </a:lnSpc>
              <a:spcBef>
                <a:spcPts val="90"/>
              </a:spcBef>
              <a:buFont typeface="Arial"/>
              <a:buChar char="•"/>
              <a:tabLst>
                <a:tab pos="356870" algn="l"/>
              </a:tabLst>
            </a:pPr>
            <a:r>
              <a:rPr sz="3200" dirty="0">
                <a:latin typeface="Calibri"/>
                <a:cs typeface="Calibri"/>
              </a:rPr>
              <a:t>Josephson</a:t>
            </a:r>
            <a:r>
              <a:rPr sz="3200" spc="-85" dirty="0">
                <a:latin typeface="Calibri"/>
                <a:cs typeface="Calibri"/>
              </a:rPr>
              <a:t> </a:t>
            </a:r>
            <a:r>
              <a:rPr sz="3200" dirty="0">
                <a:latin typeface="Calibri"/>
                <a:cs typeface="Calibri"/>
              </a:rPr>
              <a:t>junction</a:t>
            </a:r>
            <a:r>
              <a:rPr sz="3200" spc="-125" dirty="0">
                <a:latin typeface="Calibri"/>
                <a:cs typeface="Calibri"/>
              </a:rPr>
              <a:t> </a:t>
            </a:r>
            <a:r>
              <a:rPr sz="3200" spc="-10" dirty="0">
                <a:latin typeface="Calibri"/>
                <a:cs typeface="Calibri"/>
              </a:rPr>
              <a:t>introduces</a:t>
            </a:r>
            <a:r>
              <a:rPr sz="3200" spc="-130" dirty="0">
                <a:latin typeface="Calibri"/>
                <a:cs typeface="Calibri"/>
              </a:rPr>
              <a:t> </a:t>
            </a:r>
            <a:r>
              <a:rPr sz="3200" spc="-10" dirty="0">
                <a:latin typeface="Calibri"/>
                <a:cs typeface="Calibri"/>
              </a:rPr>
              <a:t>tunneling effect</a:t>
            </a:r>
            <a:r>
              <a:rPr sz="3200" spc="-95" dirty="0">
                <a:latin typeface="Calibri"/>
                <a:cs typeface="Calibri"/>
              </a:rPr>
              <a:t> </a:t>
            </a:r>
            <a:r>
              <a:rPr sz="3200" dirty="0">
                <a:latin typeface="Calibri"/>
                <a:cs typeface="Calibri"/>
              </a:rPr>
              <a:t>in</a:t>
            </a:r>
            <a:r>
              <a:rPr sz="3200" spc="-65" dirty="0">
                <a:latin typeface="Calibri"/>
                <a:cs typeface="Calibri"/>
              </a:rPr>
              <a:t> </a:t>
            </a:r>
            <a:r>
              <a:rPr sz="3200" dirty="0">
                <a:latin typeface="Calibri"/>
                <a:cs typeface="Calibri"/>
              </a:rPr>
              <a:t>the</a:t>
            </a:r>
            <a:r>
              <a:rPr sz="3200" spc="-55" dirty="0">
                <a:latin typeface="Calibri"/>
                <a:cs typeface="Calibri"/>
              </a:rPr>
              <a:t> </a:t>
            </a:r>
            <a:r>
              <a:rPr sz="3200" dirty="0">
                <a:latin typeface="Calibri"/>
                <a:cs typeface="Calibri"/>
              </a:rPr>
              <a:t>loop</a:t>
            </a:r>
            <a:r>
              <a:rPr sz="3200" spc="-55" dirty="0">
                <a:latin typeface="Calibri"/>
                <a:cs typeface="Calibri"/>
              </a:rPr>
              <a:t> </a:t>
            </a:r>
            <a:r>
              <a:rPr sz="3200" dirty="0">
                <a:latin typeface="Calibri"/>
                <a:cs typeface="Calibri"/>
              </a:rPr>
              <a:t>to</a:t>
            </a:r>
            <a:r>
              <a:rPr sz="3200" spc="-70" dirty="0">
                <a:latin typeface="Calibri"/>
                <a:cs typeface="Calibri"/>
              </a:rPr>
              <a:t> </a:t>
            </a:r>
            <a:r>
              <a:rPr sz="3200" dirty="0">
                <a:latin typeface="Calibri"/>
                <a:cs typeface="Calibri"/>
              </a:rPr>
              <a:t>allows</a:t>
            </a:r>
            <a:r>
              <a:rPr sz="3200" spc="-75" dirty="0">
                <a:latin typeface="Calibri"/>
                <a:cs typeface="Calibri"/>
              </a:rPr>
              <a:t> </a:t>
            </a:r>
            <a:r>
              <a:rPr sz="3200" dirty="0">
                <a:latin typeface="Calibri"/>
                <a:cs typeface="Calibri"/>
              </a:rPr>
              <a:t>the</a:t>
            </a:r>
            <a:r>
              <a:rPr sz="3200" spc="-60" dirty="0">
                <a:latin typeface="Calibri"/>
                <a:cs typeface="Calibri"/>
              </a:rPr>
              <a:t> </a:t>
            </a:r>
            <a:r>
              <a:rPr sz="3200" dirty="0">
                <a:latin typeface="Calibri"/>
                <a:cs typeface="Calibri"/>
              </a:rPr>
              <a:t>phase</a:t>
            </a:r>
            <a:r>
              <a:rPr sz="3200" spc="-65" dirty="0">
                <a:latin typeface="Calibri"/>
                <a:cs typeface="Calibri"/>
              </a:rPr>
              <a:t> </a:t>
            </a:r>
            <a:r>
              <a:rPr sz="3200" dirty="0">
                <a:latin typeface="Calibri"/>
                <a:cs typeface="Calibri"/>
              </a:rPr>
              <a:t>of</a:t>
            </a:r>
            <a:r>
              <a:rPr sz="3200" spc="-70" dirty="0">
                <a:latin typeface="Calibri"/>
                <a:cs typeface="Calibri"/>
              </a:rPr>
              <a:t> </a:t>
            </a:r>
            <a:r>
              <a:rPr sz="3200" spc="-25" dirty="0">
                <a:latin typeface="Calibri"/>
                <a:cs typeface="Calibri"/>
              </a:rPr>
              <a:t>the </a:t>
            </a:r>
            <a:r>
              <a:rPr sz="3200" dirty="0">
                <a:latin typeface="Calibri"/>
                <a:cs typeface="Calibri"/>
              </a:rPr>
              <a:t>Cooper</a:t>
            </a:r>
            <a:r>
              <a:rPr sz="3200" spc="-80" dirty="0">
                <a:latin typeface="Calibri"/>
                <a:cs typeface="Calibri"/>
              </a:rPr>
              <a:t> </a:t>
            </a:r>
            <a:r>
              <a:rPr sz="3200" dirty="0">
                <a:latin typeface="Calibri"/>
                <a:cs typeface="Calibri"/>
              </a:rPr>
              <a:t>pair</a:t>
            </a:r>
            <a:r>
              <a:rPr sz="3200" spc="-85" dirty="0">
                <a:latin typeface="Calibri"/>
                <a:cs typeface="Calibri"/>
              </a:rPr>
              <a:t> </a:t>
            </a:r>
            <a:r>
              <a:rPr sz="3200" dirty="0">
                <a:latin typeface="Calibri"/>
                <a:cs typeface="Calibri"/>
              </a:rPr>
              <a:t>(cloud)</a:t>
            </a:r>
            <a:r>
              <a:rPr sz="3200" spc="-50" dirty="0">
                <a:latin typeface="Calibri"/>
                <a:cs typeface="Calibri"/>
              </a:rPr>
              <a:t> </a:t>
            </a:r>
            <a:r>
              <a:rPr sz="3200" dirty="0">
                <a:latin typeface="Calibri"/>
                <a:cs typeface="Calibri"/>
              </a:rPr>
              <a:t>to</a:t>
            </a:r>
            <a:r>
              <a:rPr sz="3200" spc="-95" dirty="0">
                <a:latin typeface="Calibri"/>
                <a:cs typeface="Calibri"/>
              </a:rPr>
              <a:t> </a:t>
            </a:r>
            <a:r>
              <a:rPr sz="3200" dirty="0">
                <a:latin typeface="Calibri"/>
                <a:cs typeface="Calibri"/>
              </a:rPr>
              <a:t>change</a:t>
            </a:r>
            <a:r>
              <a:rPr sz="3200" spc="-80" dirty="0">
                <a:latin typeface="Calibri"/>
                <a:cs typeface="Calibri"/>
              </a:rPr>
              <a:t> </a:t>
            </a:r>
            <a:r>
              <a:rPr sz="3200" dirty="0">
                <a:latin typeface="Calibri"/>
                <a:cs typeface="Calibri"/>
              </a:rPr>
              <a:t>with</a:t>
            </a:r>
            <a:r>
              <a:rPr sz="3200" spc="-75" dirty="0">
                <a:latin typeface="Calibri"/>
                <a:cs typeface="Calibri"/>
              </a:rPr>
              <a:t> </a:t>
            </a:r>
            <a:r>
              <a:rPr sz="3200" dirty="0">
                <a:latin typeface="Calibri"/>
                <a:cs typeface="Calibri"/>
              </a:rPr>
              <a:t>respect</a:t>
            </a:r>
            <a:r>
              <a:rPr sz="3200" spc="-75" dirty="0">
                <a:latin typeface="Calibri"/>
                <a:cs typeface="Calibri"/>
              </a:rPr>
              <a:t> </a:t>
            </a:r>
            <a:r>
              <a:rPr sz="3200" spc="-25" dirty="0">
                <a:latin typeface="Calibri"/>
                <a:cs typeface="Calibri"/>
              </a:rPr>
              <a:t>to </a:t>
            </a:r>
            <a:r>
              <a:rPr sz="3200" dirty="0">
                <a:latin typeface="Calibri"/>
                <a:cs typeface="Calibri"/>
              </a:rPr>
              <a:t>itself</a:t>
            </a:r>
            <a:r>
              <a:rPr sz="3200" spc="-100" dirty="0">
                <a:latin typeface="Calibri"/>
                <a:cs typeface="Calibri"/>
              </a:rPr>
              <a:t> </a:t>
            </a:r>
            <a:r>
              <a:rPr sz="3200" dirty="0">
                <a:latin typeface="Calibri"/>
                <a:cs typeface="Calibri"/>
              </a:rPr>
              <a:t>while</a:t>
            </a:r>
            <a:r>
              <a:rPr sz="3200" spc="-70" dirty="0">
                <a:latin typeface="Calibri"/>
                <a:cs typeface="Calibri"/>
              </a:rPr>
              <a:t> </a:t>
            </a:r>
            <a:r>
              <a:rPr sz="3200" dirty="0">
                <a:latin typeface="Calibri"/>
                <a:cs typeface="Calibri"/>
              </a:rPr>
              <a:t>going</a:t>
            </a:r>
            <a:r>
              <a:rPr sz="3200" spc="-80" dirty="0">
                <a:latin typeface="Calibri"/>
                <a:cs typeface="Calibri"/>
              </a:rPr>
              <a:t> </a:t>
            </a:r>
            <a:r>
              <a:rPr sz="3200" dirty="0">
                <a:latin typeface="Calibri"/>
                <a:cs typeface="Calibri"/>
              </a:rPr>
              <a:t>around</a:t>
            </a:r>
            <a:r>
              <a:rPr sz="3200" spc="-40" dirty="0">
                <a:latin typeface="Calibri"/>
                <a:cs typeface="Calibri"/>
              </a:rPr>
              <a:t> </a:t>
            </a:r>
            <a:r>
              <a:rPr sz="3200" dirty="0">
                <a:latin typeface="Calibri"/>
                <a:cs typeface="Calibri"/>
              </a:rPr>
              <a:t>the</a:t>
            </a:r>
            <a:r>
              <a:rPr sz="3200" spc="-15" dirty="0">
                <a:latin typeface="Calibri"/>
                <a:cs typeface="Calibri"/>
              </a:rPr>
              <a:t> </a:t>
            </a:r>
            <a:r>
              <a:rPr sz="3200" dirty="0">
                <a:latin typeface="Calibri"/>
                <a:cs typeface="Calibri"/>
              </a:rPr>
              <a:t>loop</a:t>
            </a:r>
            <a:r>
              <a:rPr sz="3200" spc="-65" dirty="0">
                <a:latin typeface="Calibri"/>
                <a:cs typeface="Calibri"/>
              </a:rPr>
              <a:t> </a:t>
            </a:r>
            <a:r>
              <a:rPr sz="3200" dirty="0">
                <a:latin typeface="Calibri"/>
                <a:cs typeface="Calibri"/>
              </a:rPr>
              <a:t>leading</a:t>
            </a:r>
            <a:r>
              <a:rPr sz="3200" spc="-70" dirty="0">
                <a:latin typeface="Calibri"/>
                <a:cs typeface="Calibri"/>
              </a:rPr>
              <a:t> </a:t>
            </a:r>
            <a:r>
              <a:rPr sz="3200" spc="-25" dirty="0">
                <a:latin typeface="Calibri"/>
                <a:cs typeface="Calibri"/>
              </a:rPr>
              <a:t>to </a:t>
            </a:r>
            <a:r>
              <a:rPr sz="3200" dirty="0">
                <a:latin typeface="Calibri"/>
                <a:cs typeface="Calibri"/>
              </a:rPr>
              <a:t>change</a:t>
            </a:r>
            <a:r>
              <a:rPr sz="3200" spc="-90" dirty="0">
                <a:latin typeface="Calibri"/>
                <a:cs typeface="Calibri"/>
              </a:rPr>
              <a:t> </a:t>
            </a:r>
            <a:r>
              <a:rPr sz="3200" dirty="0">
                <a:latin typeface="Calibri"/>
                <a:cs typeface="Calibri"/>
              </a:rPr>
              <a:t>in</a:t>
            </a:r>
            <a:r>
              <a:rPr sz="3200" spc="-95" dirty="0">
                <a:latin typeface="Calibri"/>
                <a:cs typeface="Calibri"/>
              </a:rPr>
              <a:t> </a:t>
            </a:r>
            <a:r>
              <a:rPr sz="3200" dirty="0">
                <a:latin typeface="Calibri"/>
                <a:cs typeface="Calibri"/>
              </a:rPr>
              <a:t>current</a:t>
            </a:r>
            <a:r>
              <a:rPr sz="3200" spc="-60" dirty="0">
                <a:latin typeface="Calibri"/>
                <a:cs typeface="Calibri"/>
              </a:rPr>
              <a:t> </a:t>
            </a:r>
            <a:r>
              <a:rPr sz="3200" dirty="0">
                <a:latin typeface="Calibri"/>
                <a:cs typeface="Calibri"/>
              </a:rPr>
              <a:t>amplitude</a:t>
            </a:r>
            <a:r>
              <a:rPr sz="3200" spc="-65" dirty="0">
                <a:latin typeface="Calibri"/>
                <a:cs typeface="Calibri"/>
              </a:rPr>
              <a:t> </a:t>
            </a:r>
            <a:r>
              <a:rPr sz="3200" dirty="0">
                <a:latin typeface="Calibri"/>
                <a:cs typeface="Calibri"/>
              </a:rPr>
              <a:t>due</a:t>
            </a:r>
            <a:r>
              <a:rPr sz="3200" spc="-85" dirty="0">
                <a:latin typeface="Calibri"/>
                <a:cs typeface="Calibri"/>
              </a:rPr>
              <a:t> </a:t>
            </a:r>
            <a:r>
              <a:rPr sz="3200" spc="-25" dirty="0">
                <a:latin typeface="Calibri"/>
                <a:cs typeface="Calibri"/>
              </a:rPr>
              <a:t>to </a:t>
            </a:r>
            <a:r>
              <a:rPr sz="3200" spc="-10" dirty="0">
                <a:latin typeface="Calibri"/>
                <a:cs typeface="Calibri"/>
              </a:rPr>
              <a:t>interference</a:t>
            </a:r>
            <a:endParaRPr sz="3200" dirty="0">
              <a:latin typeface="Calibri"/>
              <a:cs typeface="Calibri"/>
            </a:endParaRPr>
          </a:p>
          <a:p>
            <a:pPr marL="469265">
              <a:lnSpc>
                <a:spcPct val="100000"/>
              </a:lnSpc>
              <a:spcBef>
                <a:spcPts val="700"/>
              </a:spcBef>
              <a:tabLst>
                <a:tab pos="838835" algn="l"/>
              </a:tabLst>
            </a:pPr>
            <a:r>
              <a:rPr sz="2800" spc="-50" dirty="0">
                <a:latin typeface="Arial"/>
                <a:cs typeface="Arial"/>
              </a:rPr>
              <a:t>–</a:t>
            </a:r>
            <a:r>
              <a:rPr sz="2800" dirty="0">
                <a:latin typeface="Arial"/>
                <a:cs typeface="Arial"/>
              </a:rPr>
              <a:t>	</a:t>
            </a:r>
            <a:r>
              <a:rPr sz="2800" dirty="0">
                <a:solidFill>
                  <a:srgbClr val="006FC0"/>
                </a:solidFill>
                <a:latin typeface="Calibri"/>
                <a:cs typeface="Calibri"/>
              </a:rPr>
              <a:t>think</a:t>
            </a:r>
            <a:r>
              <a:rPr sz="2800" spc="-35" dirty="0">
                <a:solidFill>
                  <a:srgbClr val="006FC0"/>
                </a:solidFill>
                <a:latin typeface="Calibri"/>
                <a:cs typeface="Calibri"/>
              </a:rPr>
              <a:t> </a:t>
            </a:r>
            <a:r>
              <a:rPr sz="2800" dirty="0">
                <a:solidFill>
                  <a:srgbClr val="006FC0"/>
                </a:solidFill>
                <a:latin typeface="Calibri"/>
                <a:cs typeface="Calibri"/>
              </a:rPr>
              <a:t>of</a:t>
            </a:r>
            <a:r>
              <a:rPr sz="2800" spc="-45" dirty="0">
                <a:solidFill>
                  <a:srgbClr val="006FC0"/>
                </a:solidFill>
                <a:latin typeface="Calibri"/>
                <a:cs typeface="Calibri"/>
              </a:rPr>
              <a:t> </a:t>
            </a:r>
            <a:r>
              <a:rPr sz="2800" dirty="0">
                <a:solidFill>
                  <a:srgbClr val="006FC0"/>
                </a:solidFill>
                <a:latin typeface="Calibri"/>
                <a:cs typeface="Calibri"/>
              </a:rPr>
              <a:t>it</a:t>
            </a:r>
            <a:r>
              <a:rPr sz="2800" spc="-35" dirty="0">
                <a:solidFill>
                  <a:srgbClr val="006FC0"/>
                </a:solidFill>
                <a:latin typeface="Calibri"/>
                <a:cs typeface="Calibri"/>
              </a:rPr>
              <a:t> </a:t>
            </a:r>
            <a:r>
              <a:rPr sz="2800" dirty="0">
                <a:solidFill>
                  <a:srgbClr val="006FC0"/>
                </a:solidFill>
                <a:latin typeface="Calibri"/>
                <a:cs typeface="Calibri"/>
              </a:rPr>
              <a:t>as</a:t>
            </a:r>
            <a:r>
              <a:rPr sz="2800" spc="-10" dirty="0">
                <a:solidFill>
                  <a:srgbClr val="006FC0"/>
                </a:solidFill>
                <a:latin typeface="Calibri"/>
                <a:cs typeface="Calibri"/>
              </a:rPr>
              <a:t> </a:t>
            </a:r>
            <a:r>
              <a:rPr sz="2800" dirty="0">
                <a:solidFill>
                  <a:srgbClr val="006FC0"/>
                </a:solidFill>
                <a:latin typeface="Calibri"/>
                <a:cs typeface="Calibri"/>
              </a:rPr>
              <a:t>a</a:t>
            </a:r>
            <a:r>
              <a:rPr sz="2800" spc="-35" dirty="0">
                <a:solidFill>
                  <a:srgbClr val="006FC0"/>
                </a:solidFill>
                <a:latin typeface="Calibri"/>
                <a:cs typeface="Calibri"/>
              </a:rPr>
              <a:t> </a:t>
            </a:r>
            <a:r>
              <a:rPr sz="2800" dirty="0">
                <a:solidFill>
                  <a:srgbClr val="006FC0"/>
                </a:solidFill>
                <a:latin typeface="Calibri"/>
                <a:cs typeface="Calibri"/>
              </a:rPr>
              <a:t>snake</a:t>
            </a:r>
            <a:r>
              <a:rPr sz="2800" spc="-25" dirty="0">
                <a:solidFill>
                  <a:srgbClr val="006FC0"/>
                </a:solidFill>
                <a:latin typeface="Calibri"/>
                <a:cs typeface="Calibri"/>
              </a:rPr>
              <a:t> </a:t>
            </a:r>
            <a:r>
              <a:rPr sz="2800" dirty="0">
                <a:solidFill>
                  <a:srgbClr val="006FC0"/>
                </a:solidFill>
                <a:latin typeface="Calibri"/>
                <a:cs typeface="Calibri"/>
              </a:rPr>
              <a:t>eating</a:t>
            </a:r>
            <a:r>
              <a:rPr sz="2800" spc="-55" dirty="0">
                <a:solidFill>
                  <a:srgbClr val="006FC0"/>
                </a:solidFill>
                <a:latin typeface="Calibri"/>
                <a:cs typeface="Calibri"/>
              </a:rPr>
              <a:t> </a:t>
            </a:r>
            <a:r>
              <a:rPr sz="2800" dirty="0">
                <a:solidFill>
                  <a:srgbClr val="006FC0"/>
                </a:solidFill>
                <a:latin typeface="Calibri"/>
                <a:cs typeface="Calibri"/>
              </a:rPr>
              <a:t>its</a:t>
            </a:r>
            <a:r>
              <a:rPr sz="2800" spc="-25" dirty="0">
                <a:solidFill>
                  <a:srgbClr val="006FC0"/>
                </a:solidFill>
                <a:latin typeface="Calibri"/>
                <a:cs typeface="Calibri"/>
              </a:rPr>
              <a:t> </a:t>
            </a:r>
            <a:r>
              <a:rPr sz="2800" dirty="0">
                <a:solidFill>
                  <a:srgbClr val="006FC0"/>
                </a:solidFill>
                <a:latin typeface="Calibri"/>
                <a:cs typeface="Calibri"/>
              </a:rPr>
              <a:t>own</a:t>
            </a:r>
            <a:r>
              <a:rPr sz="2800" spc="-20" dirty="0">
                <a:solidFill>
                  <a:srgbClr val="006FC0"/>
                </a:solidFill>
                <a:latin typeface="Calibri"/>
                <a:cs typeface="Calibri"/>
              </a:rPr>
              <a:t> tail</a:t>
            </a:r>
            <a:endParaRPr sz="2800" dirty="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297" y="108209"/>
            <a:ext cx="8183880" cy="1766894"/>
          </a:xfrm>
          <a:prstGeom prst="rect">
            <a:avLst/>
          </a:prstGeom>
        </p:spPr>
        <p:txBody>
          <a:bodyPr vert="horz" wrap="square" lIns="0" tIns="408686" rIns="0" bIns="0" rtlCol="0">
            <a:spAutoFit/>
          </a:bodyPr>
          <a:lstStyle/>
          <a:p>
            <a:pPr marL="234950">
              <a:lnSpc>
                <a:spcPct val="100000"/>
              </a:lnSpc>
              <a:spcBef>
                <a:spcPts val="95"/>
              </a:spcBef>
            </a:pPr>
            <a:r>
              <a:rPr sz="4400" dirty="0">
                <a:solidFill>
                  <a:srgbClr val="FF0000"/>
                </a:solidFill>
                <a:effectLst/>
              </a:rPr>
              <a:t>Measuring</a:t>
            </a:r>
            <a:r>
              <a:rPr sz="4400" spc="-120" dirty="0">
                <a:solidFill>
                  <a:srgbClr val="FF0000"/>
                </a:solidFill>
                <a:effectLst/>
              </a:rPr>
              <a:t> </a:t>
            </a:r>
            <a:r>
              <a:rPr sz="4400" dirty="0">
                <a:solidFill>
                  <a:srgbClr val="FF0000"/>
                </a:solidFill>
                <a:effectLst/>
              </a:rPr>
              <a:t>Small</a:t>
            </a:r>
            <a:r>
              <a:rPr sz="4400" spc="-145" dirty="0">
                <a:solidFill>
                  <a:srgbClr val="FF0000"/>
                </a:solidFill>
                <a:effectLst/>
              </a:rPr>
              <a:t> </a:t>
            </a:r>
            <a:r>
              <a:rPr sz="4400" dirty="0">
                <a:solidFill>
                  <a:srgbClr val="FF0000"/>
                </a:solidFill>
                <a:effectLst/>
              </a:rPr>
              <a:t>Magnetic</a:t>
            </a:r>
            <a:r>
              <a:rPr sz="4400" spc="-140" dirty="0">
                <a:solidFill>
                  <a:srgbClr val="FF0000"/>
                </a:solidFill>
                <a:effectLst/>
              </a:rPr>
              <a:t> </a:t>
            </a:r>
            <a:r>
              <a:rPr sz="4400" spc="-20" dirty="0">
                <a:solidFill>
                  <a:srgbClr val="FF0000"/>
                </a:solidFill>
                <a:effectLst/>
              </a:rPr>
              <a:t>Flux</a:t>
            </a:r>
            <a:endParaRPr sz="4400" dirty="0">
              <a:solidFill>
                <a:srgbClr val="FF0000"/>
              </a:solidFill>
              <a:effectLst/>
            </a:endParaRPr>
          </a:p>
        </p:txBody>
      </p:sp>
      <p:grpSp>
        <p:nvGrpSpPr>
          <p:cNvPr id="3" name="object 3"/>
          <p:cNvGrpSpPr/>
          <p:nvPr/>
        </p:nvGrpSpPr>
        <p:grpSpPr>
          <a:xfrm>
            <a:off x="2304542" y="3147822"/>
            <a:ext cx="3261360" cy="1191260"/>
            <a:chOff x="2304542" y="3147822"/>
            <a:chExt cx="3261360" cy="1191260"/>
          </a:xfrm>
        </p:grpSpPr>
        <p:sp>
          <p:nvSpPr>
            <p:cNvPr id="4" name="object 4"/>
            <p:cNvSpPr/>
            <p:nvPr/>
          </p:nvSpPr>
          <p:spPr>
            <a:xfrm>
              <a:off x="2776728" y="3304921"/>
              <a:ext cx="2319020" cy="798830"/>
            </a:xfrm>
            <a:custGeom>
              <a:avLst/>
              <a:gdLst/>
              <a:ahLst/>
              <a:cxnLst/>
              <a:rect l="l" t="t" r="r" b="b"/>
              <a:pathLst>
                <a:path w="2319020" h="798829">
                  <a:moveTo>
                    <a:pt x="0" y="399287"/>
                  </a:moveTo>
                  <a:lnTo>
                    <a:pt x="7799" y="352731"/>
                  </a:lnTo>
                  <a:lnTo>
                    <a:pt x="30618" y="307750"/>
                  </a:lnTo>
                  <a:lnTo>
                    <a:pt x="67587" y="264643"/>
                  </a:lnTo>
                  <a:lnTo>
                    <a:pt x="117836" y="223712"/>
                  </a:lnTo>
                  <a:lnTo>
                    <a:pt x="180495" y="185255"/>
                  </a:lnTo>
                  <a:lnTo>
                    <a:pt x="216207" y="167049"/>
                  </a:lnTo>
                  <a:lnTo>
                    <a:pt x="254695" y="149574"/>
                  </a:lnTo>
                  <a:lnTo>
                    <a:pt x="295851" y="132867"/>
                  </a:lnTo>
                  <a:lnTo>
                    <a:pt x="339566" y="116966"/>
                  </a:lnTo>
                  <a:lnTo>
                    <a:pt x="385731" y="101910"/>
                  </a:lnTo>
                  <a:lnTo>
                    <a:pt x="434237" y="87734"/>
                  </a:lnTo>
                  <a:lnTo>
                    <a:pt x="484977" y="74477"/>
                  </a:lnTo>
                  <a:lnTo>
                    <a:pt x="537840" y="62176"/>
                  </a:lnTo>
                  <a:lnTo>
                    <a:pt x="592719" y="50868"/>
                  </a:lnTo>
                  <a:lnTo>
                    <a:pt x="649505" y="40592"/>
                  </a:lnTo>
                  <a:lnTo>
                    <a:pt x="708088" y="31384"/>
                  </a:lnTo>
                  <a:lnTo>
                    <a:pt x="768361" y="23283"/>
                  </a:lnTo>
                  <a:lnTo>
                    <a:pt x="830214" y="16325"/>
                  </a:lnTo>
                  <a:lnTo>
                    <a:pt x="893539" y="10548"/>
                  </a:lnTo>
                  <a:lnTo>
                    <a:pt x="958227" y="5989"/>
                  </a:lnTo>
                  <a:lnTo>
                    <a:pt x="1024169" y="2686"/>
                  </a:lnTo>
                  <a:lnTo>
                    <a:pt x="1091258" y="677"/>
                  </a:lnTo>
                  <a:lnTo>
                    <a:pt x="1159383" y="0"/>
                  </a:lnTo>
                  <a:lnTo>
                    <a:pt x="1227507" y="677"/>
                  </a:lnTo>
                  <a:lnTo>
                    <a:pt x="1294596" y="2686"/>
                  </a:lnTo>
                  <a:lnTo>
                    <a:pt x="1360538" y="5989"/>
                  </a:lnTo>
                  <a:lnTo>
                    <a:pt x="1425226" y="10548"/>
                  </a:lnTo>
                  <a:lnTo>
                    <a:pt x="1488551" y="16325"/>
                  </a:lnTo>
                  <a:lnTo>
                    <a:pt x="1550404" y="23283"/>
                  </a:lnTo>
                  <a:lnTo>
                    <a:pt x="1610677" y="31384"/>
                  </a:lnTo>
                  <a:lnTo>
                    <a:pt x="1669260" y="40592"/>
                  </a:lnTo>
                  <a:lnTo>
                    <a:pt x="1726046" y="50868"/>
                  </a:lnTo>
                  <a:lnTo>
                    <a:pt x="1780925" y="62176"/>
                  </a:lnTo>
                  <a:lnTo>
                    <a:pt x="1833788" y="74477"/>
                  </a:lnTo>
                  <a:lnTo>
                    <a:pt x="1884528" y="87734"/>
                  </a:lnTo>
                  <a:lnTo>
                    <a:pt x="1933034" y="101910"/>
                  </a:lnTo>
                  <a:lnTo>
                    <a:pt x="1979199" y="116966"/>
                  </a:lnTo>
                  <a:lnTo>
                    <a:pt x="2022914" y="132867"/>
                  </a:lnTo>
                  <a:lnTo>
                    <a:pt x="2064070" y="149574"/>
                  </a:lnTo>
                  <a:lnTo>
                    <a:pt x="2102558" y="167049"/>
                  </a:lnTo>
                  <a:lnTo>
                    <a:pt x="2138270" y="185255"/>
                  </a:lnTo>
                  <a:lnTo>
                    <a:pt x="2200929" y="223712"/>
                  </a:lnTo>
                  <a:lnTo>
                    <a:pt x="2251178" y="264643"/>
                  </a:lnTo>
                  <a:lnTo>
                    <a:pt x="2288147" y="307750"/>
                  </a:lnTo>
                  <a:lnTo>
                    <a:pt x="2310966" y="352731"/>
                  </a:lnTo>
                  <a:lnTo>
                    <a:pt x="2318766" y="399287"/>
                  </a:lnTo>
                  <a:lnTo>
                    <a:pt x="2316797" y="422743"/>
                  </a:lnTo>
                  <a:lnTo>
                    <a:pt x="2301379" y="468546"/>
                  </a:lnTo>
                  <a:lnTo>
                    <a:pt x="2271377" y="512621"/>
                  </a:lnTo>
                  <a:lnTo>
                    <a:pt x="2227659" y="554668"/>
                  </a:lnTo>
                  <a:lnTo>
                    <a:pt x="2171096" y="594388"/>
                  </a:lnTo>
                  <a:lnTo>
                    <a:pt x="2102558" y="631483"/>
                  </a:lnTo>
                  <a:lnTo>
                    <a:pt x="2064070" y="648951"/>
                  </a:lnTo>
                  <a:lnTo>
                    <a:pt x="2022914" y="665651"/>
                  </a:lnTo>
                  <a:lnTo>
                    <a:pt x="1979199" y="681545"/>
                  </a:lnTo>
                  <a:lnTo>
                    <a:pt x="1933034" y="696595"/>
                  </a:lnTo>
                  <a:lnTo>
                    <a:pt x="1884528" y="710764"/>
                  </a:lnTo>
                  <a:lnTo>
                    <a:pt x="1833788" y="724015"/>
                  </a:lnTo>
                  <a:lnTo>
                    <a:pt x="1780925" y="736309"/>
                  </a:lnTo>
                  <a:lnTo>
                    <a:pt x="1726046" y="747611"/>
                  </a:lnTo>
                  <a:lnTo>
                    <a:pt x="1669260" y="757881"/>
                  </a:lnTo>
                  <a:lnTo>
                    <a:pt x="1610677" y="767083"/>
                  </a:lnTo>
                  <a:lnTo>
                    <a:pt x="1550404" y="775180"/>
                  </a:lnTo>
                  <a:lnTo>
                    <a:pt x="1488551" y="782134"/>
                  </a:lnTo>
                  <a:lnTo>
                    <a:pt x="1425226" y="787907"/>
                  </a:lnTo>
                  <a:lnTo>
                    <a:pt x="1360538" y="792463"/>
                  </a:lnTo>
                  <a:lnTo>
                    <a:pt x="1294596" y="795763"/>
                  </a:lnTo>
                  <a:lnTo>
                    <a:pt x="1227507" y="797771"/>
                  </a:lnTo>
                  <a:lnTo>
                    <a:pt x="1159383" y="798448"/>
                  </a:lnTo>
                  <a:lnTo>
                    <a:pt x="1091258" y="797771"/>
                  </a:lnTo>
                  <a:lnTo>
                    <a:pt x="1024169" y="795763"/>
                  </a:lnTo>
                  <a:lnTo>
                    <a:pt x="958227" y="792463"/>
                  </a:lnTo>
                  <a:lnTo>
                    <a:pt x="893539" y="787907"/>
                  </a:lnTo>
                  <a:lnTo>
                    <a:pt x="830214" y="782134"/>
                  </a:lnTo>
                  <a:lnTo>
                    <a:pt x="768361" y="775180"/>
                  </a:lnTo>
                  <a:lnTo>
                    <a:pt x="708088" y="767083"/>
                  </a:lnTo>
                  <a:lnTo>
                    <a:pt x="649505" y="757881"/>
                  </a:lnTo>
                  <a:lnTo>
                    <a:pt x="592719" y="747611"/>
                  </a:lnTo>
                  <a:lnTo>
                    <a:pt x="537840" y="736309"/>
                  </a:lnTo>
                  <a:lnTo>
                    <a:pt x="484977" y="724015"/>
                  </a:lnTo>
                  <a:lnTo>
                    <a:pt x="434237" y="710764"/>
                  </a:lnTo>
                  <a:lnTo>
                    <a:pt x="385731" y="696595"/>
                  </a:lnTo>
                  <a:lnTo>
                    <a:pt x="339566" y="681545"/>
                  </a:lnTo>
                  <a:lnTo>
                    <a:pt x="295851" y="665651"/>
                  </a:lnTo>
                  <a:lnTo>
                    <a:pt x="254695" y="648951"/>
                  </a:lnTo>
                  <a:lnTo>
                    <a:pt x="216207" y="631483"/>
                  </a:lnTo>
                  <a:lnTo>
                    <a:pt x="180495" y="613282"/>
                  </a:lnTo>
                  <a:lnTo>
                    <a:pt x="117836" y="574838"/>
                  </a:lnTo>
                  <a:lnTo>
                    <a:pt x="67587" y="533917"/>
                  </a:lnTo>
                  <a:lnTo>
                    <a:pt x="30618" y="490818"/>
                  </a:lnTo>
                  <a:lnTo>
                    <a:pt x="7799" y="445842"/>
                  </a:lnTo>
                  <a:lnTo>
                    <a:pt x="0" y="399287"/>
                  </a:lnTo>
                  <a:close/>
                </a:path>
              </a:pathLst>
            </a:custGeom>
            <a:ln w="25400">
              <a:solidFill>
                <a:srgbClr val="000000"/>
              </a:solidFill>
            </a:ln>
          </p:spPr>
          <p:txBody>
            <a:bodyPr wrap="square" lIns="0" tIns="0" rIns="0" bIns="0" rtlCol="0"/>
            <a:lstStyle/>
            <a:p>
              <a:endParaRPr/>
            </a:p>
          </p:txBody>
        </p:sp>
        <p:sp>
          <p:nvSpPr>
            <p:cNvPr id="5" name="object 5"/>
            <p:cNvSpPr/>
            <p:nvPr/>
          </p:nvSpPr>
          <p:spPr>
            <a:xfrm>
              <a:off x="3922522" y="3972813"/>
              <a:ext cx="81280" cy="353695"/>
            </a:xfrm>
            <a:custGeom>
              <a:avLst/>
              <a:gdLst/>
              <a:ahLst/>
              <a:cxnLst/>
              <a:rect l="l" t="t" r="r" b="b"/>
              <a:pathLst>
                <a:path w="81279" h="353695">
                  <a:moveTo>
                    <a:pt x="80896" y="0"/>
                  </a:moveTo>
                  <a:lnTo>
                    <a:pt x="0" y="0"/>
                  </a:lnTo>
                  <a:lnTo>
                    <a:pt x="0" y="353568"/>
                  </a:lnTo>
                  <a:lnTo>
                    <a:pt x="80896" y="353568"/>
                  </a:lnTo>
                  <a:lnTo>
                    <a:pt x="80896" y="0"/>
                  </a:lnTo>
                  <a:close/>
                </a:path>
              </a:pathLst>
            </a:custGeom>
            <a:solidFill>
              <a:srgbClr val="4F81BC"/>
            </a:solidFill>
          </p:spPr>
          <p:txBody>
            <a:bodyPr wrap="square" lIns="0" tIns="0" rIns="0" bIns="0" rtlCol="0"/>
            <a:lstStyle/>
            <a:p>
              <a:endParaRPr/>
            </a:p>
          </p:txBody>
        </p:sp>
        <p:sp>
          <p:nvSpPr>
            <p:cNvPr id="6" name="object 6"/>
            <p:cNvSpPr/>
            <p:nvPr/>
          </p:nvSpPr>
          <p:spPr>
            <a:xfrm>
              <a:off x="3922522" y="3972813"/>
              <a:ext cx="81280" cy="353695"/>
            </a:xfrm>
            <a:custGeom>
              <a:avLst/>
              <a:gdLst/>
              <a:ahLst/>
              <a:cxnLst/>
              <a:rect l="l" t="t" r="r" b="b"/>
              <a:pathLst>
                <a:path w="81279" h="353695">
                  <a:moveTo>
                    <a:pt x="0" y="353568"/>
                  </a:moveTo>
                  <a:lnTo>
                    <a:pt x="80896" y="353568"/>
                  </a:lnTo>
                  <a:lnTo>
                    <a:pt x="80896" y="0"/>
                  </a:lnTo>
                  <a:lnTo>
                    <a:pt x="0" y="0"/>
                  </a:lnTo>
                  <a:lnTo>
                    <a:pt x="0" y="353568"/>
                  </a:lnTo>
                  <a:close/>
                </a:path>
              </a:pathLst>
            </a:custGeom>
            <a:ln w="25400">
              <a:solidFill>
                <a:srgbClr val="385D89"/>
              </a:solidFill>
            </a:ln>
          </p:spPr>
          <p:txBody>
            <a:bodyPr wrap="square" lIns="0" tIns="0" rIns="0" bIns="0" rtlCol="0"/>
            <a:lstStyle/>
            <a:p>
              <a:endParaRPr/>
            </a:p>
          </p:txBody>
        </p:sp>
        <p:sp>
          <p:nvSpPr>
            <p:cNvPr id="7" name="object 7"/>
            <p:cNvSpPr/>
            <p:nvPr/>
          </p:nvSpPr>
          <p:spPr>
            <a:xfrm>
              <a:off x="3908298" y="3160522"/>
              <a:ext cx="81280" cy="353695"/>
            </a:xfrm>
            <a:custGeom>
              <a:avLst/>
              <a:gdLst/>
              <a:ahLst/>
              <a:cxnLst/>
              <a:rect l="l" t="t" r="r" b="b"/>
              <a:pathLst>
                <a:path w="81279" h="353695">
                  <a:moveTo>
                    <a:pt x="80896" y="0"/>
                  </a:moveTo>
                  <a:lnTo>
                    <a:pt x="0" y="0"/>
                  </a:lnTo>
                  <a:lnTo>
                    <a:pt x="0" y="353567"/>
                  </a:lnTo>
                  <a:lnTo>
                    <a:pt x="80896" y="353567"/>
                  </a:lnTo>
                  <a:lnTo>
                    <a:pt x="80896" y="0"/>
                  </a:lnTo>
                  <a:close/>
                </a:path>
              </a:pathLst>
            </a:custGeom>
            <a:solidFill>
              <a:srgbClr val="4F81BC"/>
            </a:solidFill>
          </p:spPr>
          <p:txBody>
            <a:bodyPr wrap="square" lIns="0" tIns="0" rIns="0" bIns="0" rtlCol="0"/>
            <a:lstStyle/>
            <a:p>
              <a:endParaRPr/>
            </a:p>
          </p:txBody>
        </p:sp>
        <p:sp>
          <p:nvSpPr>
            <p:cNvPr id="8" name="object 8"/>
            <p:cNvSpPr/>
            <p:nvPr/>
          </p:nvSpPr>
          <p:spPr>
            <a:xfrm>
              <a:off x="3908298" y="3160522"/>
              <a:ext cx="81280" cy="353695"/>
            </a:xfrm>
            <a:custGeom>
              <a:avLst/>
              <a:gdLst/>
              <a:ahLst/>
              <a:cxnLst/>
              <a:rect l="l" t="t" r="r" b="b"/>
              <a:pathLst>
                <a:path w="81279" h="353695">
                  <a:moveTo>
                    <a:pt x="0" y="353567"/>
                  </a:moveTo>
                  <a:lnTo>
                    <a:pt x="80896" y="353567"/>
                  </a:lnTo>
                  <a:lnTo>
                    <a:pt x="80896" y="0"/>
                  </a:lnTo>
                  <a:lnTo>
                    <a:pt x="0" y="0"/>
                  </a:lnTo>
                  <a:lnTo>
                    <a:pt x="0" y="353567"/>
                  </a:lnTo>
                  <a:close/>
                </a:path>
              </a:pathLst>
            </a:custGeom>
            <a:ln w="25400">
              <a:solidFill>
                <a:srgbClr val="385D89"/>
              </a:solidFill>
            </a:ln>
          </p:spPr>
          <p:txBody>
            <a:bodyPr wrap="square" lIns="0" tIns="0" rIns="0" bIns="0" rtlCol="0"/>
            <a:lstStyle/>
            <a:p>
              <a:endParaRPr/>
            </a:p>
          </p:txBody>
        </p:sp>
        <p:sp>
          <p:nvSpPr>
            <p:cNvPr id="9" name="object 9"/>
            <p:cNvSpPr/>
            <p:nvPr/>
          </p:nvSpPr>
          <p:spPr>
            <a:xfrm>
              <a:off x="2304542" y="3678173"/>
              <a:ext cx="3261360" cy="118110"/>
            </a:xfrm>
            <a:custGeom>
              <a:avLst/>
              <a:gdLst/>
              <a:ahLst/>
              <a:cxnLst/>
              <a:rect l="l" t="t" r="r" b="b"/>
              <a:pathLst>
                <a:path w="3261360" h="118110">
                  <a:moveTo>
                    <a:pt x="471297" y="58928"/>
                  </a:moveTo>
                  <a:lnTo>
                    <a:pt x="449554" y="46228"/>
                  </a:lnTo>
                  <a:lnTo>
                    <a:pt x="376301" y="3429"/>
                  </a:lnTo>
                  <a:lnTo>
                    <a:pt x="370205" y="0"/>
                  </a:lnTo>
                  <a:lnTo>
                    <a:pt x="362458" y="2032"/>
                  </a:lnTo>
                  <a:lnTo>
                    <a:pt x="358902" y="8001"/>
                  </a:lnTo>
                  <a:lnTo>
                    <a:pt x="355346" y="14097"/>
                  </a:lnTo>
                  <a:lnTo>
                    <a:pt x="357378" y="21844"/>
                  </a:lnTo>
                  <a:lnTo>
                    <a:pt x="399173" y="46228"/>
                  </a:lnTo>
                  <a:lnTo>
                    <a:pt x="0" y="46228"/>
                  </a:lnTo>
                  <a:lnTo>
                    <a:pt x="0" y="71628"/>
                  </a:lnTo>
                  <a:lnTo>
                    <a:pt x="398957" y="71628"/>
                  </a:lnTo>
                  <a:lnTo>
                    <a:pt x="357378" y="95885"/>
                  </a:lnTo>
                  <a:lnTo>
                    <a:pt x="355346" y="103632"/>
                  </a:lnTo>
                  <a:lnTo>
                    <a:pt x="362458" y="115824"/>
                  </a:lnTo>
                  <a:lnTo>
                    <a:pt x="370205" y="117856"/>
                  </a:lnTo>
                  <a:lnTo>
                    <a:pt x="449503" y="71628"/>
                  </a:lnTo>
                  <a:lnTo>
                    <a:pt x="471297" y="58928"/>
                  </a:lnTo>
                  <a:close/>
                </a:path>
                <a:path w="3261360" h="118110">
                  <a:moveTo>
                    <a:pt x="3261233" y="58928"/>
                  </a:moveTo>
                  <a:lnTo>
                    <a:pt x="3239490" y="46228"/>
                  </a:lnTo>
                  <a:lnTo>
                    <a:pt x="3166237" y="3429"/>
                  </a:lnTo>
                  <a:lnTo>
                    <a:pt x="3160141" y="0"/>
                  </a:lnTo>
                  <a:lnTo>
                    <a:pt x="3152394" y="2032"/>
                  </a:lnTo>
                  <a:lnTo>
                    <a:pt x="3148838" y="8001"/>
                  </a:lnTo>
                  <a:lnTo>
                    <a:pt x="3145282" y="14097"/>
                  </a:lnTo>
                  <a:lnTo>
                    <a:pt x="3147314" y="21844"/>
                  </a:lnTo>
                  <a:lnTo>
                    <a:pt x="3189109" y="46228"/>
                  </a:lnTo>
                  <a:lnTo>
                    <a:pt x="2789936" y="46228"/>
                  </a:lnTo>
                  <a:lnTo>
                    <a:pt x="2789936" y="71628"/>
                  </a:lnTo>
                  <a:lnTo>
                    <a:pt x="3188893" y="71628"/>
                  </a:lnTo>
                  <a:lnTo>
                    <a:pt x="3147314" y="95885"/>
                  </a:lnTo>
                  <a:lnTo>
                    <a:pt x="3145282" y="103632"/>
                  </a:lnTo>
                  <a:lnTo>
                    <a:pt x="3152394" y="115824"/>
                  </a:lnTo>
                  <a:lnTo>
                    <a:pt x="3160141" y="117856"/>
                  </a:lnTo>
                  <a:lnTo>
                    <a:pt x="3239439" y="71628"/>
                  </a:lnTo>
                  <a:lnTo>
                    <a:pt x="3261233" y="58928"/>
                  </a:lnTo>
                  <a:close/>
                </a:path>
              </a:pathLst>
            </a:custGeom>
            <a:solidFill>
              <a:srgbClr val="000000"/>
            </a:solidFill>
          </p:spPr>
          <p:txBody>
            <a:bodyPr wrap="square" lIns="0" tIns="0" rIns="0" bIns="0" rtlCol="0"/>
            <a:lstStyle/>
            <a:p>
              <a:endParaRPr/>
            </a:p>
          </p:txBody>
        </p:sp>
      </p:grpSp>
      <p:sp>
        <p:nvSpPr>
          <p:cNvPr id="10" name="object 10"/>
          <p:cNvSpPr txBox="1"/>
          <p:nvPr/>
        </p:nvSpPr>
        <p:spPr>
          <a:xfrm>
            <a:off x="2390394" y="3389452"/>
            <a:ext cx="105410" cy="271145"/>
          </a:xfrm>
          <a:prstGeom prst="rect">
            <a:avLst/>
          </a:prstGeom>
        </p:spPr>
        <p:txBody>
          <a:bodyPr vert="horz" wrap="square" lIns="0" tIns="13970" rIns="0" bIns="0" rtlCol="0">
            <a:spAutoFit/>
          </a:bodyPr>
          <a:lstStyle/>
          <a:p>
            <a:pPr marL="12700">
              <a:lnSpc>
                <a:spcPct val="100000"/>
              </a:lnSpc>
              <a:spcBef>
                <a:spcPts val="110"/>
              </a:spcBef>
            </a:pPr>
            <a:r>
              <a:rPr sz="1600" b="1" dirty="0">
                <a:latin typeface="Times New Roman"/>
                <a:cs typeface="Times New Roman"/>
              </a:rPr>
              <a:t>I</a:t>
            </a:r>
            <a:endParaRPr sz="1600">
              <a:latin typeface="Times New Roman"/>
              <a:cs typeface="Times New Roman"/>
            </a:endParaRPr>
          </a:p>
        </p:txBody>
      </p:sp>
      <p:sp>
        <p:nvSpPr>
          <p:cNvPr id="11" name="object 11"/>
          <p:cNvSpPr txBox="1"/>
          <p:nvPr/>
        </p:nvSpPr>
        <p:spPr>
          <a:xfrm>
            <a:off x="5286883" y="3389452"/>
            <a:ext cx="105410" cy="271145"/>
          </a:xfrm>
          <a:prstGeom prst="rect">
            <a:avLst/>
          </a:prstGeom>
        </p:spPr>
        <p:txBody>
          <a:bodyPr vert="horz" wrap="square" lIns="0" tIns="13970" rIns="0" bIns="0" rtlCol="0">
            <a:spAutoFit/>
          </a:bodyPr>
          <a:lstStyle/>
          <a:p>
            <a:pPr marL="12700">
              <a:lnSpc>
                <a:spcPct val="100000"/>
              </a:lnSpc>
              <a:spcBef>
                <a:spcPts val="110"/>
              </a:spcBef>
            </a:pPr>
            <a:r>
              <a:rPr sz="1600" b="1" dirty="0">
                <a:latin typeface="Times New Roman"/>
                <a:cs typeface="Times New Roman"/>
              </a:rPr>
              <a:t>I</a:t>
            </a:r>
            <a:endParaRPr sz="1600">
              <a:latin typeface="Times New Roman"/>
              <a:cs typeface="Times New Roman"/>
            </a:endParaRPr>
          </a:p>
        </p:txBody>
      </p:sp>
      <p:sp>
        <p:nvSpPr>
          <p:cNvPr id="12" name="object 12"/>
          <p:cNvSpPr txBox="1"/>
          <p:nvPr/>
        </p:nvSpPr>
        <p:spPr>
          <a:xfrm>
            <a:off x="2483611" y="4010609"/>
            <a:ext cx="264795" cy="271145"/>
          </a:xfrm>
          <a:prstGeom prst="rect">
            <a:avLst/>
          </a:prstGeom>
        </p:spPr>
        <p:txBody>
          <a:bodyPr vert="horz" wrap="square" lIns="0" tIns="13970" rIns="0" bIns="0" rtlCol="0">
            <a:spAutoFit/>
          </a:bodyPr>
          <a:lstStyle/>
          <a:p>
            <a:pPr marL="12700">
              <a:lnSpc>
                <a:spcPct val="100000"/>
              </a:lnSpc>
              <a:spcBef>
                <a:spcPts val="110"/>
              </a:spcBef>
            </a:pPr>
            <a:r>
              <a:rPr sz="1600" b="1" spc="-25" dirty="0">
                <a:latin typeface="Times New Roman"/>
                <a:cs typeface="Times New Roman"/>
              </a:rPr>
              <a:t>I/2</a:t>
            </a:r>
            <a:endParaRPr sz="1600">
              <a:latin typeface="Times New Roman"/>
              <a:cs typeface="Times New Roman"/>
            </a:endParaRPr>
          </a:p>
        </p:txBody>
      </p:sp>
      <p:sp>
        <p:nvSpPr>
          <p:cNvPr id="13" name="object 13"/>
          <p:cNvSpPr txBox="1"/>
          <p:nvPr/>
        </p:nvSpPr>
        <p:spPr>
          <a:xfrm>
            <a:off x="2664967" y="3229482"/>
            <a:ext cx="264795" cy="270510"/>
          </a:xfrm>
          <a:prstGeom prst="rect">
            <a:avLst/>
          </a:prstGeom>
        </p:spPr>
        <p:txBody>
          <a:bodyPr vert="horz" wrap="square" lIns="0" tIns="13335" rIns="0" bIns="0" rtlCol="0">
            <a:spAutoFit/>
          </a:bodyPr>
          <a:lstStyle/>
          <a:p>
            <a:pPr marL="12700">
              <a:lnSpc>
                <a:spcPct val="100000"/>
              </a:lnSpc>
              <a:spcBef>
                <a:spcPts val="105"/>
              </a:spcBef>
            </a:pPr>
            <a:r>
              <a:rPr sz="1600" b="1" spc="-25" dirty="0">
                <a:latin typeface="Times New Roman"/>
                <a:cs typeface="Times New Roman"/>
              </a:rPr>
              <a:t>I/2</a:t>
            </a:r>
            <a:endParaRPr sz="1600">
              <a:latin typeface="Times New Roman"/>
              <a:cs typeface="Times New Roman"/>
            </a:endParaRPr>
          </a:p>
        </p:txBody>
      </p:sp>
      <p:grpSp>
        <p:nvGrpSpPr>
          <p:cNvPr id="14" name="object 14"/>
          <p:cNvGrpSpPr/>
          <p:nvPr/>
        </p:nvGrpSpPr>
        <p:grpSpPr>
          <a:xfrm>
            <a:off x="3030982" y="3038855"/>
            <a:ext cx="1786255" cy="1495425"/>
            <a:chOff x="3030982" y="3038855"/>
            <a:chExt cx="1786255" cy="1495425"/>
          </a:xfrm>
        </p:grpSpPr>
        <p:sp>
          <p:nvSpPr>
            <p:cNvPr id="15" name="object 15"/>
            <p:cNvSpPr/>
            <p:nvPr/>
          </p:nvSpPr>
          <p:spPr>
            <a:xfrm>
              <a:off x="3148838" y="3216909"/>
              <a:ext cx="490220" cy="1285875"/>
            </a:xfrm>
            <a:custGeom>
              <a:avLst/>
              <a:gdLst/>
              <a:ahLst/>
              <a:cxnLst/>
              <a:rect l="l" t="t" r="r" b="b"/>
              <a:pathLst>
                <a:path w="490220" h="1285875">
                  <a:moveTo>
                    <a:pt x="0" y="0"/>
                  </a:moveTo>
                  <a:lnTo>
                    <a:pt x="40114" y="17762"/>
                  </a:lnTo>
                  <a:lnTo>
                    <a:pt x="78692" y="37778"/>
                  </a:lnTo>
                  <a:lnTo>
                    <a:pt x="115708" y="59965"/>
                  </a:lnTo>
                  <a:lnTo>
                    <a:pt x="151139" y="84244"/>
                  </a:lnTo>
                  <a:lnTo>
                    <a:pt x="184958" y="110534"/>
                  </a:lnTo>
                  <a:lnTo>
                    <a:pt x="217140" y="138753"/>
                  </a:lnTo>
                  <a:lnTo>
                    <a:pt x="247661" y="168822"/>
                  </a:lnTo>
                  <a:lnTo>
                    <a:pt x="276496" y="200659"/>
                  </a:lnTo>
                  <a:lnTo>
                    <a:pt x="303620" y="234184"/>
                  </a:lnTo>
                  <a:lnTo>
                    <a:pt x="329007" y="269316"/>
                  </a:lnTo>
                  <a:lnTo>
                    <a:pt x="352633" y="305975"/>
                  </a:lnTo>
                  <a:lnTo>
                    <a:pt x="374473" y="344078"/>
                  </a:lnTo>
                  <a:lnTo>
                    <a:pt x="394501" y="383547"/>
                  </a:lnTo>
                  <a:lnTo>
                    <a:pt x="412693" y="424299"/>
                  </a:lnTo>
                  <a:lnTo>
                    <a:pt x="429023" y="466255"/>
                  </a:lnTo>
                  <a:lnTo>
                    <a:pt x="443468" y="509333"/>
                  </a:lnTo>
                  <a:lnTo>
                    <a:pt x="456001" y="553453"/>
                  </a:lnTo>
                  <a:lnTo>
                    <a:pt x="466597" y="598534"/>
                  </a:lnTo>
                  <a:lnTo>
                    <a:pt x="475232" y="644496"/>
                  </a:lnTo>
                  <a:lnTo>
                    <a:pt x="481881" y="691257"/>
                  </a:lnTo>
                  <a:lnTo>
                    <a:pt x="486519" y="738736"/>
                  </a:lnTo>
                  <a:lnTo>
                    <a:pt x="489120" y="786854"/>
                  </a:lnTo>
                  <a:lnTo>
                    <a:pt x="489660" y="835530"/>
                  </a:lnTo>
                  <a:lnTo>
                    <a:pt x="488114" y="884681"/>
                  </a:lnTo>
                  <a:lnTo>
                    <a:pt x="484456" y="934229"/>
                  </a:lnTo>
                  <a:lnTo>
                    <a:pt x="478663" y="984092"/>
                  </a:lnTo>
                  <a:lnTo>
                    <a:pt x="470707" y="1034190"/>
                  </a:lnTo>
                  <a:lnTo>
                    <a:pt x="460566" y="1084441"/>
                  </a:lnTo>
                  <a:lnTo>
                    <a:pt x="448213" y="1134765"/>
                  </a:lnTo>
                  <a:lnTo>
                    <a:pt x="433624" y="1185081"/>
                  </a:lnTo>
                  <a:lnTo>
                    <a:pt x="416773" y="1235308"/>
                  </a:lnTo>
                  <a:lnTo>
                    <a:pt x="397637" y="1285366"/>
                  </a:lnTo>
                </a:path>
              </a:pathLst>
            </a:custGeom>
            <a:ln w="9524">
              <a:solidFill>
                <a:srgbClr val="497DBA"/>
              </a:solidFill>
            </a:ln>
          </p:spPr>
          <p:txBody>
            <a:bodyPr wrap="square" lIns="0" tIns="0" rIns="0" bIns="0" rtlCol="0"/>
            <a:lstStyle/>
            <a:p>
              <a:endParaRPr/>
            </a:p>
          </p:txBody>
        </p:sp>
        <p:sp>
          <p:nvSpPr>
            <p:cNvPr id="16" name="object 16"/>
            <p:cNvSpPr/>
            <p:nvPr/>
          </p:nvSpPr>
          <p:spPr>
            <a:xfrm>
              <a:off x="4284402" y="3126231"/>
              <a:ext cx="417830" cy="1402715"/>
            </a:xfrm>
            <a:custGeom>
              <a:avLst/>
              <a:gdLst/>
              <a:ahLst/>
              <a:cxnLst/>
              <a:rect l="l" t="t" r="r" b="b"/>
              <a:pathLst>
                <a:path w="417829" h="1402714">
                  <a:moveTo>
                    <a:pt x="193363" y="1402714"/>
                  </a:moveTo>
                  <a:lnTo>
                    <a:pt x="165452" y="1370872"/>
                  </a:lnTo>
                  <a:lnTo>
                    <a:pt x="139757" y="1337675"/>
                  </a:lnTo>
                  <a:lnTo>
                    <a:pt x="116267" y="1303197"/>
                  </a:lnTo>
                  <a:lnTo>
                    <a:pt x="94969" y="1267512"/>
                  </a:lnTo>
                  <a:lnTo>
                    <a:pt x="75852" y="1230693"/>
                  </a:lnTo>
                  <a:lnTo>
                    <a:pt x="58904" y="1192813"/>
                  </a:lnTo>
                  <a:lnTo>
                    <a:pt x="44114" y="1153947"/>
                  </a:lnTo>
                  <a:lnTo>
                    <a:pt x="31469" y="1114167"/>
                  </a:lnTo>
                  <a:lnTo>
                    <a:pt x="20958" y="1073547"/>
                  </a:lnTo>
                  <a:lnTo>
                    <a:pt x="12569" y="1032161"/>
                  </a:lnTo>
                  <a:lnTo>
                    <a:pt x="6291" y="990082"/>
                  </a:lnTo>
                  <a:lnTo>
                    <a:pt x="2111" y="947384"/>
                  </a:lnTo>
                  <a:lnTo>
                    <a:pt x="18" y="904139"/>
                  </a:lnTo>
                  <a:lnTo>
                    <a:pt x="0" y="860422"/>
                  </a:lnTo>
                  <a:lnTo>
                    <a:pt x="2045" y="816306"/>
                  </a:lnTo>
                  <a:lnTo>
                    <a:pt x="6141" y="771864"/>
                  </a:lnTo>
                  <a:lnTo>
                    <a:pt x="12277" y="727170"/>
                  </a:lnTo>
                  <a:lnTo>
                    <a:pt x="20441" y="682297"/>
                  </a:lnTo>
                  <a:lnTo>
                    <a:pt x="30622" y="637319"/>
                  </a:lnTo>
                  <a:lnTo>
                    <a:pt x="42807" y="592310"/>
                  </a:lnTo>
                  <a:lnTo>
                    <a:pt x="56984" y="547342"/>
                  </a:lnTo>
                  <a:lnTo>
                    <a:pt x="73142" y="502490"/>
                  </a:lnTo>
                  <a:lnTo>
                    <a:pt x="91269" y="457826"/>
                  </a:lnTo>
                  <a:lnTo>
                    <a:pt x="111354" y="413425"/>
                  </a:lnTo>
                  <a:lnTo>
                    <a:pt x="133384" y="369359"/>
                  </a:lnTo>
                  <a:lnTo>
                    <a:pt x="157348" y="325703"/>
                  </a:lnTo>
                  <a:lnTo>
                    <a:pt x="183234" y="282529"/>
                  </a:lnTo>
                  <a:lnTo>
                    <a:pt x="211031" y="239912"/>
                  </a:lnTo>
                  <a:lnTo>
                    <a:pt x="240725" y="197924"/>
                  </a:lnTo>
                  <a:lnTo>
                    <a:pt x="272307" y="156639"/>
                  </a:lnTo>
                  <a:lnTo>
                    <a:pt x="305763" y="116130"/>
                  </a:lnTo>
                  <a:lnTo>
                    <a:pt x="341083" y="76472"/>
                  </a:lnTo>
                  <a:lnTo>
                    <a:pt x="378254" y="37737"/>
                  </a:lnTo>
                  <a:lnTo>
                    <a:pt x="417264" y="0"/>
                  </a:lnTo>
                </a:path>
              </a:pathLst>
            </a:custGeom>
            <a:ln w="9525">
              <a:solidFill>
                <a:srgbClr val="497DBA"/>
              </a:solidFill>
            </a:ln>
          </p:spPr>
          <p:txBody>
            <a:bodyPr wrap="square" lIns="0" tIns="0" rIns="0" bIns="0" rtlCol="0"/>
            <a:lstStyle/>
            <a:p>
              <a:endParaRPr/>
            </a:p>
          </p:txBody>
        </p:sp>
        <p:sp>
          <p:nvSpPr>
            <p:cNvPr id="17" name="object 17"/>
            <p:cNvSpPr/>
            <p:nvPr/>
          </p:nvSpPr>
          <p:spPr>
            <a:xfrm>
              <a:off x="3030982" y="3038855"/>
              <a:ext cx="1786255" cy="254635"/>
            </a:xfrm>
            <a:custGeom>
              <a:avLst/>
              <a:gdLst/>
              <a:ahLst/>
              <a:cxnLst/>
              <a:rect l="l" t="t" r="r" b="b"/>
              <a:pathLst>
                <a:path w="1786254" h="254635">
                  <a:moveTo>
                    <a:pt x="193802" y="108839"/>
                  </a:moveTo>
                  <a:lnTo>
                    <a:pt x="0" y="84582"/>
                  </a:lnTo>
                  <a:lnTo>
                    <a:pt x="96901" y="254127"/>
                  </a:lnTo>
                  <a:lnTo>
                    <a:pt x="193802" y="108839"/>
                  </a:lnTo>
                  <a:close/>
                </a:path>
                <a:path w="1786254" h="254635">
                  <a:moveTo>
                    <a:pt x="1786255" y="0"/>
                  </a:moveTo>
                  <a:lnTo>
                    <a:pt x="1596644" y="46482"/>
                  </a:lnTo>
                  <a:lnTo>
                    <a:pt x="1709674" y="179578"/>
                  </a:lnTo>
                  <a:lnTo>
                    <a:pt x="1786255" y="0"/>
                  </a:lnTo>
                  <a:close/>
                </a:path>
              </a:pathLst>
            </a:custGeom>
            <a:solidFill>
              <a:srgbClr val="497DBA"/>
            </a:solidFill>
          </p:spPr>
          <p:txBody>
            <a:bodyPr wrap="square" lIns="0" tIns="0" rIns="0" bIns="0" rtlCol="0"/>
            <a:lstStyle/>
            <a:p>
              <a:endParaRPr/>
            </a:p>
          </p:txBody>
        </p:sp>
      </p:grpSp>
      <p:sp>
        <p:nvSpPr>
          <p:cNvPr id="18" name="object 18"/>
          <p:cNvSpPr txBox="1"/>
          <p:nvPr/>
        </p:nvSpPr>
        <p:spPr>
          <a:xfrm>
            <a:off x="3953573" y="4292295"/>
            <a:ext cx="3275329" cy="300355"/>
          </a:xfrm>
          <a:prstGeom prst="rect">
            <a:avLst/>
          </a:prstGeom>
        </p:spPr>
        <p:txBody>
          <a:bodyPr vert="horz" wrap="square" lIns="0" tIns="12700" rIns="0" bIns="0" rtlCol="0">
            <a:spAutoFit/>
          </a:bodyPr>
          <a:lstStyle/>
          <a:p>
            <a:pPr marL="238125">
              <a:lnSpc>
                <a:spcPct val="100000"/>
              </a:lnSpc>
              <a:spcBef>
                <a:spcPts val="100"/>
              </a:spcBef>
            </a:pPr>
            <a:r>
              <a:rPr sz="1800" b="1" dirty="0">
                <a:latin typeface="Calibri"/>
                <a:cs typeface="Calibri"/>
              </a:rPr>
              <a:t>B</a:t>
            </a:r>
            <a:endParaRPr sz="1800">
              <a:latin typeface="Calibri"/>
              <a:cs typeface="Calibri"/>
            </a:endParaRPr>
          </a:p>
        </p:txBody>
      </p:sp>
      <p:grpSp>
        <p:nvGrpSpPr>
          <p:cNvPr id="19" name="object 19"/>
          <p:cNvGrpSpPr/>
          <p:nvPr/>
        </p:nvGrpSpPr>
        <p:grpSpPr>
          <a:xfrm>
            <a:off x="3408807" y="3071876"/>
            <a:ext cx="465455" cy="118110"/>
            <a:chOff x="3408807" y="3071876"/>
            <a:chExt cx="465455" cy="118110"/>
          </a:xfrm>
        </p:grpSpPr>
        <p:sp>
          <p:nvSpPr>
            <p:cNvPr id="20" name="object 20"/>
            <p:cNvSpPr/>
            <p:nvPr/>
          </p:nvSpPr>
          <p:spPr>
            <a:xfrm>
              <a:off x="3531108" y="3077591"/>
              <a:ext cx="338455" cy="56515"/>
            </a:xfrm>
            <a:custGeom>
              <a:avLst/>
              <a:gdLst/>
              <a:ahLst/>
              <a:cxnLst/>
              <a:rect l="l" t="t" r="r" b="b"/>
              <a:pathLst>
                <a:path w="338454" h="56514">
                  <a:moveTo>
                    <a:pt x="0" y="56260"/>
                  </a:moveTo>
                  <a:lnTo>
                    <a:pt x="55953" y="31740"/>
                  </a:lnTo>
                  <a:lnTo>
                    <a:pt x="110704" y="14188"/>
                  </a:lnTo>
                  <a:lnTo>
                    <a:pt x="162895" y="3607"/>
                  </a:lnTo>
                  <a:lnTo>
                    <a:pt x="211169" y="0"/>
                  </a:lnTo>
                  <a:lnTo>
                    <a:pt x="254168" y="3369"/>
                  </a:lnTo>
                  <a:lnTo>
                    <a:pt x="290536" y="13719"/>
                  </a:lnTo>
                  <a:lnTo>
                    <a:pt x="318914" y="31052"/>
                  </a:lnTo>
                  <a:lnTo>
                    <a:pt x="337946" y="55371"/>
                  </a:lnTo>
                </a:path>
              </a:pathLst>
            </a:custGeom>
            <a:ln w="9525">
              <a:solidFill>
                <a:srgbClr val="FF0000"/>
              </a:solidFill>
            </a:ln>
          </p:spPr>
          <p:txBody>
            <a:bodyPr wrap="square" lIns="0" tIns="0" rIns="0" bIns="0" rtlCol="0"/>
            <a:lstStyle/>
            <a:p>
              <a:endParaRPr/>
            </a:p>
          </p:txBody>
        </p:sp>
        <p:sp>
          <p:nvSpPr>
            <p:cNvPr id="21" name="object 21"/>
            <p:cNvSpPr/>
            <p:nvPr/>
          </p:nvSpPr>
          <p:spPr>
            <a:xfrm>
              <a:off x="3408807" y="3071876"/>
              <a:ext cx="141605" cy="118110"/>
            </a:xfrm>
            <a:custGeom>
              <a:avLst/>
              <a:gdLst/>
              <a:ahLst/>
              <a:cxnLst/>
              <a:rect l="l" t="t" r="r" b="b"/>
              <a:pathLst>
                <a:path w="141604" h="118110">
                  <a:moveTo>
                    <a:pt x="94233" y="0"/>
                  </a:moveTo>
                  <a:lnTo>
                    <a:pt x="0" y="106299"/>
                  </a:lnTo>
                  <a:lnTo>
                    <a:pt x="141604" y="117856"/>
                  </a:lnTo>
                  <a:lnTo>
                    <a:pt x="94233" y="0"/>
                  </a:lnTo>
                  <a:close/>
                </a:path>
              </a:pathLst>
            </a:custGeom>
            <a:solidFill>
              <a:srgbClr val="FF0000"/>
            </a:solidFill>
          </p:spPr>
          <p:txBody>
            <a:bodyPr wrap="square" lIns="0" tIns="0" rIns="0" bIns="0" rtlCol="0"/>
            <a:lstStyle/>
            <a:p>
              <a:endParaRPr/>
            </a:p>
          </p:txBody>
        </p:sp>
      </p:grpSp>
      <p:sp>
        <p:nvSpPr>
          <p:cNvPr id="22" name="object 22"/>
          <p:cNvSpPr txBox="1"/>
          <p:nvPr/>
        </p:nvSpPr>
        <p:spPr>
          <a:xfrm>
            <a:off x="3619246" y="2772282"/>
            <a:ext cx="245110" cy="270510"/>
          </a:xfrm>
          <a:prstGeom prst="rect">
            <a:avLst/>
          </a:prstGeom>
        </p:spPr>
        <p:txBody>
          <a:bodyPr vert="horz" wrap="square" lIns="0" tIns="13335" rIns="0" bIns="0" rtlCol="0">
            <a:spAutoFit/>
          </a:bodyPr>
          <a:lstStyle/>
          <a:p>
            <a:pPr marL="38100">
              <a:lnSpc>
                <a:spcPct val="100000"/>
              </a:lnSpc>
              <a:spcBef>
                <a:spcPts val="105"/>
              </a:spcBef>
            </a:pPr>
            <a:r>
              <a:rPr sz="1600" b="1" spc="-25" dirty="0">
                <a:solidFill>
                  <a:srgbClr val="FF0000"/>
                </a:solidFill>
                <a:latin typeface="Times New Roman"/>
                <a:cs typeface="Times New Roman"/>
              </a:rPr>
              <a:t>I</a:t>
            </a:r>
            <a:r>
              <a:rPr sz="1575" b="1" spc="-37" baseline="-21164" dirty="0">
                <a:solidFill>
                  <a:srgbClr val="FF0000"/>
                </a:solidFill>
                <a:latin typeface="Times New Roman"/>
                <a:cs typeface="Times New Roman"/>
              </a:rPr>
              <a:t>B</a:t>
            </a:r>
            <a:endParaRPr sz="1575" baseline="-21164">
              <a:latin typeface="Times New Roman"/>
              <a:cs typeface="Times New Roman"/>
            </a:endParaRPr>
          </a:p>
        </p:txBody>
      </p:sp>
      <p:grpSp>
        <p:nvGrpSpPr>
          <p:cNvPr id="23" name="object 23"/>
          <p:cNvGrpSpPr/>
          <p:nvPr/>
        </p:nvGrpSpPr>
        <p:grpSpPr>
          <a:xfrm>
            <a:off x="3072955" y="4060634"/>
            <a:ext cx="383540" cy="207645"/>
            <a:chOff x="3072955" y="4060634"/>
            <a:chExt cx="383540" cy="207645"/>
          </a:xfrm>
        </p:grpSpPr>
        <p:sp>
          <p:nvSpPr>
            <p:cNvPr id="24" name="object 24"/>
            <p:cNvSpPr/>
            <p:nvPr/>
          </p:nvSpPr>
          <p:spPr>
            <a:xfrm>
              <a:off x="3319652" y="4143247"/>
              <a:ext cx="137160" cy="125095"/>
            </a:xfrm>
            <a:custGeom>
              <a:avLst/>
              <a:gdLst/>
              <a:ahLst/>
              <a:cxnLst/>
              <a:rect l="l" t="t" r="r" b="b"/>
              <a:pathLst>
                <a:path w="137160" h="125095">
                  <a:moveTo>
                    <a:pt x="0" y="0"/>
                  </a:moveTo>
                  <a:lnTo>
                    <a:pt x="24002" y="124713"/>
                  </a:lnTo>
                  <a:lnTo>
                    <a:pt x="136651" y="38353"/>
                  </a:lnTo>
                  <a:lnTo>
                    <a:pt x="0" y="0"/>
                  </a:lnTo>
                  <a:close/>
                </a:path>
              </a:pathLst>
            </a:custGeom>
            <a:solidFill>
              <a:srgbClr val="FF0000"/>
            </a:solidFill>
          </p:spPr>
          <p:txBody>
            <a:bodyPr wrap="square" lIns="0" tIns="0" rIns="0" bIns="0" rtlCol="0"/>
            <a:lstStyle/>
            <a:p>
              <a:endParaRPr/>
            </a:p>
          </p:txBody>
        </p:sp>
        <p:sp>
          <p:nvSpPr>
            <p:cNvPr id="25" name="object 25"/>
            <p:cNvSpPr/>
            <p:nvPr/>
          </p:nvSpPr>
          <p:spPr>
            <a:xfrm>
              <a:off x="3077717" y="4065396"/>
              <a:ext cx="321310" cy="152400"/>
            </a:xfrm>
            <a:custGeom>
              <a:avLst/>
              <a:gdLst/>
              <a:ahLst/>
              <a:cxnLst/>
              <a:rect l="l" t="t" r="r" b="b"/>
              <a:pathLst>
                <a:path w="321310" h="152400">
                  <a:moveTo>
                    <a:pt x="320802" y="149225"/>
                  </a:moveTo>
                  <a:lnTo>
                    <a:pt x="259902" y="152319"/>
                  </a:lnTo>
                  <a:lnTo>
                    <a:pt x="202364" y="148000"/>
                  </a:lnTo>
                  <a:lnTo>
                    <a:pt x="149479" y="136868"/>
                  </a:lnTo>
                  <a:lnTo>
                    <a:pt x="102536" y="119522"/>
                  </a:lnTo>
                  <a:lnTo>
                    <a:pt x="62827" y="96563"/>
                  </a:lnTo>
                  <a:lnTo>
                    <a:pt x="31640" y="68589"/>
                  </a:lnTo>
                  <a:lnTo>
                    <a:pt x="10268" y="36202"/>
                  </a:lnTo>
                  <a:lnTo>
                    <a:pt x="0" y="0"/>
                  </a:lnTo>
                </a:path>
              </a:pathLst>
            </a:custGeom>
            <a:ln w="9525">
              <a:solidFill>
                <a:srgbClr val="FF0000"/>
              </a:solidFill>
            </a:ln>
          </p:spPr>
          <p:txBody>
            <a:bodyPr wrap="square" lIns="0" tIns="0" rIns="0" bIns="0" rtlCol="0"/>
            <a:lstStyle/>
            <a:p>
              <a:endParaRPr/>
            </a:p>
          </p:txBody>
        </p:sp>
      </p:grpSp>
      <p:sp>
        <p:nvSpPr>
          <p:cNvPr id="26" name="object 26"/>
          <p:cNvSpPr txBox="1"/>
          <p:nvPr/>
        </p:nvSpPr>
        <p:spPr>
          <a:xfrm>
            <a:off x="3020822" y="4151833"/>
            <a:ext cx="245110" cy="271145"/>
          </a:xfrm>
          <a:prstGeom prst="rect">
            <a:avLst/>
          </a:prstGeom>
        </p:spPr>
        <p:txBody>
          <a:bodyPr vert="horz" wrap="square" lIns="0" tIns="13970" rIns="0" bIns="0" rtlCol="0">
            <a:spAutoFit/>
          </a:bodyPr>
          <a:lstStyle/>
          <a:p>
            <a:pPr marL="38100">
              <a:lnSpc>
                <a:spcPct val="100000"/>
              </a:lnSpc>
              <a:spcBef>
                <a:spcPts val="110"/>
              </a:spcBef>
            </a:pPr>
            <a:r>
              <a:rPr sz="1600" b="1" spc="-25" dirty="0">
                <a:solidFill>
                  <a:srgbClr val="FF0000"/>
                </a:solidFill>
                <a:latin typeface="Times New Roman"/>
                <a:cs typeface="Times New Roman"/>
              </a:rPr>
              <a:t>I</a:t>
            </a:r>
            <a:r>
              <a:rPr sz="1575" b="1" spc="-37" baseline="-21164" dirty="0">
                <a:solidFill>
                  <a:srgbClr val="FF0000"/>
                </a:solidFill>
                <a:latin typeface="Times New Roman"/>
                <a:cs typeface="Times New Roman"/>
              </a:rPr>
              <a:t>B</a:t>
            </a:r>
            <a:endParaRPr sz="1575" baseline="-21164">
              <a:latin typeface="Times New Roman"/>
              <a:cs typeface="Times New Roman"/>
            </a:endParaRPr>
          </a:p>
        </p:txBody>
      </p:sp>
      <p:sp>
        <p:nvSpPr>
          <p:cNvPr id="27" name="object 27"/>
          <p:cNvSpPr txBox="1"/>
          <p:nvPr/>
        </p:nvSpPr>
        <p:spPr>
          <a:xfrm>
            <a:off x="2334767" y="2695778"/>
            <a:ext cx="1111250" cy="271145"/>
          </a:xfrm>
          <a:prstGeom prst="rect">
            <a:avLst/>
          </a:prstGeom>
        </p:spPr>
        <p:txBody>
          <a:bodyPr vert="horz" wrap="square" lIns="0" tIns="13970" rIns="0" bIns="0" rtlCol="0">
            <a:spAutoFit/>
          </a:bodyPr>
          <a:lstStyle/>
          <a:p>
            <a:pPr marL="38100">
              <a:lnSpc>
                <a:spcPct val="100000"/>
              </a:lnSpc>
              <a:spcBef>
                <a:spcPts val="110"/>
              </a:spcBef>
            </a:pPr>
            <a:r>
              <a:rPr sz="1600" b="1" dirty="0">
                <a:solidFill>
                  <a:srgbClr val="6F2F9F"/>
                </a:solidFill>
                <a:latin typeface="Times New Roman"/>
                <a:cs typeface="Times New Roman"/>
              </a:rPr>
              <a:t>I</a:t>
            </a:r>
            <a:r>
              <a:rPr sz="1575" b="1" baseline="-21164" dirty="0">
                <a:solidFill>
                  <a:srgbClr val="6F2F9F"/>
                </a:solidFill>
                <a:latin typeface="Times New Roman"/>
                <a:cs typeface="Times New Roman"/>
              </a:rPr>
              <a:t>net</a:t>
            </a:r>
            <a:r>
              <a:rPr sz="1575" b="1" spc="30" baseline="-21164" dirty="0">
                <a:solidFill>
                  <a:srgbClr val="6F2F9F"/>
                </a:solidFill>
                <a:latin typeface="Times New Roman"/>
                <a:cs typeface="Times New Roman"/>
              </a:rPr>
              <a:t> </a:t>
            </a:r>
            <a:r>
              <a:rPr sz="1600" b="1" dirty="0">
                <a:solidFill>
                  <a:srgbClr val="6F2F9F"/>
                </a:solidFill>
                <a:latin typeface="Times New Roman"/>
                <a:cs typeface="Times New Roman"/>
              </a:rPr>
              <a:t>=</a:t>
            </a:r>
            <a:r>
              <a:rPr sz="1600" b="1" spc="-10" dirty="0">
                <a:solidFill>
                  <a:srgbClr val="6F2F9F"/>
                </a:solidFill>
                <a:latin typeface="Times New Roman"/>
                <a:cs typeface="Times New Roman"/>
              </a:rPr>
              <a:t> </a:t>
            </a:r>
            <a:r>
              <a:rPr sz="1600" b="1" dirty="0">
                <a:solidFill>
                  <a:srgbClr val="6F2F9F"/>
                </a:solidFill>
                <a:latin typeface="Times New Roman"/>
                <a:cs typeface="Times New Roman"/>
              </a:rPr>
              <a:t>I/2</a:t>
            </a:r>
            <a:r>
              <a:rPr sz="1600" b="1" spc="-40" dirty="0">
                <a:solidFill>
                  <a:srgbClr val="6F2F9F"/>
                </a:solidFill>
                <a:latin typeface="Times New Roman"/>
                <a:cs typeface="Times New Roman"/>
              </a:rPr>
              <a:t> </a:t>
            </a:r>
            <a:r>
              <a:rPr sz="1600" b="1" dirty="0">
                <a:solidFill>
                  <a:srgbClr val="6F2F9F"/>
                </a:solidFill>
                <a:latin typeface="Times New Roman"/>
                <a:cs typeface="Times New Roman"/>
              </a:rPr>
              <a:t>-</a:t>
            </a:r>
            <a:r>
              <a:rPr sz="1600" b="1" spc="-15" dirty="0">
                <a:solidFill>
                  <a:srgbClr val="6F2F9F"/>
                </a:solidFill>
                <a:latin typeface="Times New Roman"/>
                <a:cs typeface="Times New Roman"/>
              </a:rPr>
              <a:t> </a:t>
            </a:r>
            <a:r>
              <a:rPr sz="1600" b="1" spc="-25" dirty="0">
                <a:solidFill>
                  <a:srgbClr val="6F2F9F"/>
                </a:solidFill>
                <a:latin typeface="Times New Roman"/>
                <a:cs typeface="Times New Roman"/>
              </a:rPr>
              <a:t>I</a:t>
            </a:r>
            <a:r>
              <a:rPr sz="1575" b="1" spc="-37" baseline="-21164" dirty="0">
                <a:solidFill>
                  <a:srgbClr val="6F2F9F"/>
                </a:solidFill>
                <a:latin typeface="Times New Roman"/>
                <a:cs typeface="Times New Roman"/>
              </a:rPr>
              <a:t>B</a:t>
            </a:r>
            <a:endParaRPr sz="1575" baseline="-21164">
              <a:latin typeface="Times New Roman"/>
              <a:cs typeface="Times New Roman"/>
            </a:endParaRPr>
          </a:p>
        </p:txBody>
      </p:sp>
      <p:sp>
        <p:nvSpPr>
          <p:cNvPr id="28" name="object 28"/>
          <p:cNvSpPr txBox="1"/>
          <p:nvPr/>
        </p:nvSpPr>
        <p:spPr>
          <a:xfrm>
            <a:off x="2542920" y="4616958"/>
            <a:ext cx="1126490" cy="270510"/>
          </a:xfrm>
          <a:prstGeom prst="rect">
            <a:avLst/>
          </a:prstGeom>
        </p:spPr>
        <p:txBody>
          <a:bodyPr vert="horz" wrap="square" lIns="0" tIns="13335" rIns="0" bIns="0" rtlCol="0">
            <a:spAutoFit/>
          </a:bodyPr>
          <a:lstStyle/>
          <a:p>
            <a:pPr marL="38100">
              <a:lnSpc>
                <a:spcPct val="100000"/>
              </a:lnSpc>
              <a:spcBef>
                <a:spcPts val="105"/>
              </a:spcBef>
            </a:pPr>
            <a:r>
              <a:rPr sz="1600" b="1" dirty="0">
                <a:solidFill>
                  <a:srgbClr val="6F2F9F"/>
                </a:solidFill>
                <a:latin typeface="Times New Roman"/>
                <a:cs typeface="Times New Roman"/>
              </a:rPr>
              <a:t>I</a:t>
            </a:r>
            <a:r>
              <a:rPr sz="1575" b="1" baseline="-21164" dirty="0">
                <a:solidFill>
                  <a:srgbClr val="6F2F9F"/>
                </a:solidFill>
                <a:latin typeface="Times New Roman"/>
                <a:cs typeface="Times New Roman"/>
              </a:rPr>
              <a:t>net</a:t>
            </a:r>
            <a:r>
              <a:rPr sz="1600" b="1" dirty="0">
                <a:solidFill>
                  <a:srgbClr val="6F2F9F"/>
                </a:solidFill>
                <a:latin typeface="Times New Roman"/>
                <a:cs typeface="Times New Roman"/>
              </a:rPr>
              <a:t>=</a:t>
            </a:r>
            <a:r>
              <a:rPr sz="1600" b="1" spc="5" dirty="0">
                <a:solidFill>
                  <a:srgbClr val="6F2F9F"/>
                </a:solidFill>
                <a:latin typeface="Times New Roman"/>
                <a:cs typeface="Times New Roman"/>
              </a:rPr>
              <a:t> </a:t>
            </a:r>
            <a:r>
              <a:rPr sz="1600" b="1" dirty="0">
                <a:solidFill>
                  <a:srgbClr val="6F2F9F"/>
                </a:solidFill>
                <a:latin typeface="Times New Roman"/>
                <a:cs typeface="Times New Roman"/>
              </a:rPr>
              <a:t>I/2</a:t>
            </a:r>
            <a:r>
              <a:rPr sz="1600" b="1" spc="-40" dirty="0">
                <a:solidFill>
                  <a:srgbClr val="6F2F9F"/>
                </a:solidFill>
                <a:latin typeface="Times New Roman"/>
                <a:cs typeface="Times New Roman"/>
              </a:rPr>
              <a:t> </a:t>
            </a:r>
            <a:r>
              <a:rPr sz="1600" b="1" dirty="0">
                <a:solidFill>
                  <a:srgbClr val="6F2F9F"/>
                </a:solidFill>
                <a:latin typeface="Times New Roman"/>
                <a:cs typeface="Times New Roman"/>
              </a:rPr>
              <a:t>+</a:t>
            </a:r>
            <a:r>
              <a:rPr sz="1600" b="1" spc="-5" dirty="0">
                <a:solidFill>
                  <a:srgbClr val="6F2F9F"/>
                </a:solidFill>
                <a:latin typeface="Times New Roman"/>
                <a:cs typeface="Times New Roman"/>
              </a:rPr>
              <a:t> </a:t>
            </a:r>
            <a:r>
              <a:rPr sz="1600" b="1" spc="-25" dirty="0">
                <a:solidFill>
                  <a:srgbClr val="6F2F9F"/>
                </a:solidFill>
                <a:latin typeface="Times New Roman"/>
                <a:cs typeface="Times New Roman"/>
              </a:rPr>
              <a:t>I</a:t>
            </a:r>
            <a:r>
              <a:rPr sz="1575" b="1" spc="-37" baseline="-21164" dirty="0">
                <a:solidFill>
                  <a:srgbClr val="6F2F9F"/>
                </a:solidFill>
                <a:latin typeface="Times New Roman"/>
                <a:cs typeface="Times New Roman"/>
              </a:rPr>
              <a:t>B</a:t>
            </a:r>
            <a:endParaRPr sz="1575" baseline="-21164">
              <a:latin typeface="Times New Roman"/>
              <a:cs typeface="Times New Roman"/>
            </a:endParaRPr>
          </a:p>
        </p:txBody>
      </p:sp>
      <p:grpSp>
        <p:nvGrpSpPr>
          <p:cNvPr id="29" name="object 29"/>
          <p:cNvGrpSpPr/>
          <p:nvPr/>
        </p:nvGrpSpPr>
        <p:grpSpPr>
          <a:xfrm>
            <a:off x="3941064" y="2357437"/>
            <a:ext cx="3686175" cy="2605405"/>
            <a:chOff x="3941064" y="2357437"/>
            <a:chExt cx="3686175" cy="2605405"/>
          </a:xfrm>
        </p:grpSpPr>
        <p:sp>
          <p:nvSpPr>
            <p:cNvPr id="30" name="object 30"/>
            <p:cNvSpPr/>
            <p:nvPr/>
          </p:nvSpPr>
          <p:spPr>
            <a:xfrm>
              <a:off x="3941064" y="2362200"/>
              <a:ext cx="3292475" cy="2595880"/>
            </a:xfrm>
            <a:custGeom>
              <a:avLst/>
              <a:gdLst/>
              <a:ahLst/>
              <a:cxnLst/>
              <a:rect l="l" t="t" r="r" b="b"/>
              <a:pathLst>
                <a:path w="3292475" h="2595879">
                  <a:moveTo>
                    <a:pt x="7747" y="2583942"/>
                  </a:moveTo>
                  <a:lnTo>
                    <a:pt x="7747" y="2050161"/>
                  </a:lnTo>
                </a:path>
                <a:path w="3292475" h="2595879">
                  <a:moveTo>
                    <a:pt x="0" y="2595880"/>
                  </a:moveTo>
                  <a:lnTo>
                    <a:pt x="3292475" y="2595880"/>
                  </a:lnTo>
                </a:path>
                <a:path w="3292475" h="2595879">
                  <a:moveTo>
                    <a:pt x="3292475" y="2595880"/>
                  </a:moveTo>
                  <a:lnTo>
                    <a:pt x="3292475" y="1517014"/>
                  </a:lnTo>
                </a:path>
                <a:path w="3292475" h="2595879">
                  <a:moveTo>
                    <a:pt x="24002" y="534035"/>
                  </a:moveTo>
                  <a:lnTo>
                    <a:pt x="24002" y="380"/>
                  </a:lnTo>
                </a:path>
                <a:path w="3292475" h="2595879">
                  <a:moveTo>
                    <a:pt x="27305" y="0"/>
                  </a:moveTo>
                  <a:lnTo>
                    <a:pt x="3292475" y="380"/>
                  </a:lnTo>
                </a:path>
                <a:path w="3292475" h="2595879">
                  <a:moveTo>
                    <a:pt x="3292475" y="910589"/>
                  </a:moveTo>
                  <a:lnTo>
                    <a:pt x="3292475" y="380"/>
                  </a:lnTo>
                </a:path>
              </a:pathLst>
            </a:custGeom>
            <a:ln w="9525">
              <a:solidFill>
                <a:srgbClr val="497DBA"/>
              </a:solidFill>
            </a:ln>
          </p:spPr>
          <p:txBody>
            <a:bodyPr wrap="square" lIns="0" tIns="0" rIns="0" bIns="0" rtlCol="0"/>
            <a:lstStyle/>
            <a:p>
              <a:endParaRPr/>
            </a:p>
          </p:txBody>
        </p:sp>
        <p:sp>
          <p:nvSpPr>
            <p:cNvPr id="31" name="object 31"/>
            <p:cNvSpPr/>
            <p:nvPr/>
          </p:nvSpPr>
          <p:spPr>
            <a:xfrm>
              <a:off x="6852539" y="3272789"/>
              <a:ext cx="762000" cy="606425"/>
            </a:xfrm>
            <a:custGeom>
              <a:avLst/>
              <a:gdLst/>
              <a:ahLst/>
              <a:cxnLst/>
              <a:rect l="l" t="t" r="r" b="b"/>
              <a:pathLst>
                <a:path w="762000" h="606425">
                  <a:moveTo>
                    <a:pt x="0" y="303149"/>
                  </a:moveTo>
                  <a:lnTo>
                    <a:pt x="3477" y="262021"/>
                  </a:lnTo>
                  <a:lnTo>
                    <a:pt x="13608" y="222573"/>
                  </a:lnTo>
                  <a:lnTo>
                    <a:pt x="29938" y="185166"/>
                  </a:lnTo>
                  <a:lnTo>
                    <a:pt x="52013" y="150161"/>
                  </a:lnTo>
                  <a:lnTo>
                    <a:pt x="79380" y="117920"/>
                  </a:lnTo>
                  <a:lnTo>
                    <a:pt x="111585" y="88804"/>
                  </a:lnTo>
                  <a:lnTo>
                    <a:pt x="148174" y="63176"/>
                  </a:lnTo>
                  <a:lnTo>
                    <a:pt x="188693" y="41397"/>
                  </a:lnTo>
                  <a:lnTo>
                    <a:pt x="232689" y="23828"/>
                  </a:lnTo>
                  <a:lnTo>
                    <a:pt x="279708" y="10831"/>
                  </a:lnTo>
                  <a:lnTo>
                    <a:pt x="329296" y="2768"/>
                  </a:lnTo>
                  <a:lnTo>
                    <a:pt x="381000" y="0"/>
                  </a:lnTo>
                  <a:lnTo>
                    <a:pt x="432703" y="2768"/>
                  </a:lnTo>
                  <a:lnTo>
                    <a:pt x="482291" y="10831"/>
                  </a:lnTo>
                  <a:lnTo>
                    <a:pt x="529310" y="23828"/>
                  </a:lnTo>
                  <a:lnTo>
                    <a:pt x="573306" y="41397"/>
                  </a:lnTo>
                  <a:lnTo>
                    <a:pt x="613825" y="63176"/>
                  </a:lnTo>
                  <a:lnTo>
                    <a:pt x="650414" y="88804"/>
                  </a:lnTo>
                  <a:lnTo>
                    <a:pt x="682619" y="117920"/>
                  </a:lnTo>
                  <a:lnTo>
                    <a:pt x="709986" y="150161"/>
                  </a:lnTo>
                  <a:lnTo>
                    <a:pt x="732061" y="185165"/>
                  </a:lnTo>
                  <a:lnTo>
                    <a:pt x="748391" y="222573"/>
                  </a:lnTo>
                  <a:lnTo>
                    <a:pt x="758522" y="262021"/>
                  </a:lnTo>
                  <a:lnTo>
                    <a:pt x="762000" y="303149"/>
                  </a:lnTo>
                  <a:lnTo>
                    <a:pt x="758522" y="344305"/>
                  </a:lnTo>
                  <a:lnTo>
                    <a:pt x="748391" y="383778"/>
                  </a:lnTo>
                  <a:lnTo>
                    <a:pt x="732061" y="421205"/>
                  </a:lnTo>
                  <a:lnTo>
                    <a:pt x="709986" y="456226"/>
                  </a:lnTo>
                  <a:lnTo>
                    <a:pt x="682619" y="488479"/>
                  </a:lnTo>
                  <a:lnTo>
                    <a:pt x="650414" y="517604"/>
                  </a:lnTo>
                  <a:lnTo>
                    <a:pt x="613825" y="543239"/>
                  </a:lnTo>
                  <a:lnTo>
                    <a:pt x="573306" y="565023"/>
                  </a:lnTo>
                  <a:lnTo>
                    <a:pt x="529310" y="582594"/>
                  </a:lnTo>
                  <a:lnTo>
                    <a:pt x="482291" y="595592"/>
                  </a:lnTo>
                  <a:lnTo>
                    <a:pt x="432703" y="603656"/>
                  </a:lnTo>
                  <a:lnTo>
                    <a:pt x="381000" y="606425"/>
                  </a:lnTo>
                  <a:lnTo>
                    <a:pt x="329296" y="603656"/>
                  </a:lnTo>
                  <a:lnTo>
                    <a:pt x="279708" y="595592"/>
                  </a:lnTo>
                  <a:lnTo>
                    <a:pt x="232689" y="582594"/>
                  </a:lnTo>
                  <a:lnTo>
                    <a:pt x="188693" y="565022"/>
                  </a:lnTo>
                  <a:lnTo>
                    <a:pt x="148174" y="543239"/>
                  </a:lnTo>
                  <a:lnTo>
                    <a:pt x="111585" y="517604"/>
                  </a:lnTo>
                  <a:lnTo>
                    <a:pt x="79380" y="488479"/>
                  </a:lnTo>
                  <a:lnTo>
                    <a:pt x="52013" y="456226"/>
                  </a:lnTo>
                  <a:lnTo>
                    <a:pt x="29938" y="421205"/>
                  </a:lnTo>
                  <a:lnTo>
                    <a:pt x="13608" y="383778"/>
                  </a:lnTo>
                  <a:lnTo>
                    <a:pt x="3477" y="344305"/>
                  </a:lnTo>
                  <a:lnTo>
                    <a:pt x="0" y="303149"/>
                  </a:lnTo>
                  <a:close/>
                </a:path>
              </a:pathLst>
            </a:custGeom>
            <a:ln w="25400">
              <a:solidFill>
                <a:srgbClr val="385D89"/>
              </a:solidFill>
            </a:ln>
          </p:spPr>
          <p:txBody>
            <a:bodyPr wrap="square" lIns="0" tIns="0" rIns="0" bIns="0" rtlCol="0"/>
            <a:lstStyle/>
            <a:p>
              <a:endParaRPr/>
            </a:p>
          </p:txBody>
        </p:sp>
      </p:grpSp>
      <p:sp>
        <p:nvSpPr>
          <p:cNvPr id="32" name="object 32"/>
          <p:cNvSpPr txBox="1"/>
          <p:nvPr/>
        </p:nvSpPr>
        <p:spPr>
          <a:xfrm>
            <a:off x="7162292" y="3444316"/>
            <a:ext cx="1555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V</a:t>
            </a:r>
            <a:endParaRPr sz="18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6883"/>
            <a:ext cx="8183880" cy="1766894"/>
          </a:xfrm>
          <a:prstGeom prst="rect">
            <a:avLst/>
          </a:prstGeom>
        </p:spPr>
        <p:txBody>
          <a:bodyPr vert="horz" wrap="square" lIns="0" tIns="408686" rIns="0" bIns="0" rtlCol="0">
            <a:spAutoFit/>
          </a:bodyPr>
          <a:lstStyle/>
          <a:p>
            <a:pPr marL="234950">
              <a:lnSpc>
                <a:spcPct val="100000"/>
              </a:lnSpc>
              <a:spcBef>
                <a:spcPts val="95"/>
              </a:spcBef>
            </a:pPr>
            <a:r>
              <a:rPr sz="4400" dirty="0">
                <a:solidFill>
                  <a:srgbClr val="FF0000"/>
                </a:solidFill>
                <a:effectLst/>
              </a:rPr>
              <a:t>Measuring</a:t>
            </a:r>
            <a:r>
              <a:rPr sz="4400" spc="-120" dirty="0">
                <a:solidFill>
                  <a:srgbClr val="FF0000"/>
                </a:solidFill>
                <a:effectLst/>
              </a:rPr>
              <a:t> </a:t>
            </a:r>
            <a:r>
              <a:rPr sz="4400" dirty="0">
                <a:solidFill>
                  <a:srgbClr val="FF0000"/>
                </a:solidFill>
                <a:effectLst/>
              </a:rPr>
              <a:t>Small</a:t>
            </a:r>
            <a:r>
              <a:rPr sz="4400" spc="-145" dirty="0">
                <a:solidFill>
                  <a:srgbClr val="FF0000"/>
                </a:solidFill>
                <a:effectLst/>
              </a:rPr>
              <a:t> </a:t>
            </a:r>
            <a:r>
              <a:rPr sz="4400" dirty="0">
                <a:solidFill>
                  <a:srgbClr val="FF0000"/>
                </a:solidFill>
                <a:effectLst/>
              </a:rPr>
              <a:t>Magnetic</a:t>
            </a:r>
            <a:r>
              <a:rPr sz="4400" spc="-140" dirty="0">
                <a:solidFill>
                  <a:srgbClr val="FF0000"/>
                </a:solidFill>
                <a:effectLst/>
              </a:rPr>
              <a:t> </a:t>
            </a:r>
            <a:r>
              <a:rPr sz="4400" spc="-20" dirty="0">
                <a:solidFill>
                  <a:srgbClr val="FF0000"/>
                </a:solidFill>
                <a:effectLst/>
              </a:rPr>
              <a:t>Flux</a:t>
            </a:r>
            <a:endParaRPr sz="4400" dirty="0">
              <a:solidFill>
                <a:srgbClr val="FF0000"/>
              </a:solidFill>
              <a:effectLst/>
            </a:endParaRPr>
          </a:p>
        </p:txBody>
      </p:sp>
      <p:sp>
        <p:nvSpPr>
          <p:cNvPr id="3" name="object 3"/>
          <p:cNvSpPr txBox="1"/>
          <p:nvPr/>
        </p:nvSpPr>
        <p:spPr>
          <a:xfrm>
            <a:off x="536244" y="2137105"/>
            <a:ext cx="6904355" cy="483234"/>
          </a:xfrm>
          <a:prstGeom prst="rect">
            <a:avLst/>
          </a:prstGeom>
        </p:spPr>
        <p:txBody>
          <a:bodyPr vert="horz" wrap="square" lIns="0" tIns="12700" rIns="0" bIns="0" rtlCol="0">
            <a:spAutoFit/>
          </a:bodyPr>
          <a:lstStyle/>
          <a:p>
            <a:pPr marL="356870" indent="-344170">
              <a:lnSpc>
                <a:spcPct val="100000"/>
              </a:lnSpc>
              <a:spcBef>
                <a:spcPts val="100"/>
              </a:spcBef>
              <a:buFont typeface="Arial"/>
              <a:buChar char="•"/>
              <a:tabLst>
                <a:tab pos="356870" algn="l"/>
              </a:tabLst>
            </a:pPr>
            <a:r>
              <a:rPr sz="3000" dirty="0">
                <a:latin typeface="Calibri"/>
                <a:cs typeface="Calibri"/>
              </a:rPr>
              <a:t>The</a:t>
            </a:r>
            <a:r>
              <a:rPr sz="3000" spc="-70" dirty="0">
                <a:latin typeface="Calibri"/>
                <a:cs typeface="Calibri"/>
              </a:rPr>
              <a:t> </a:t>
            </a:r>
            <a:r>
              <a:rPr sz="3000" dirty="0">
                <a:latin typeface="Calibri"/>
                <a:cs typeface="Calibri"/>
              </a:rPr>
              <a:t>new</a:t>
            </a:r>
            <a:r>
              <a:rPr sz="3000" spc="-55" dirty="0">
                <a:latin typeface="Calibri"/>
                <a:cs typeface="Calibri"/>
              </a:rPr>
              <a:t> </a:t>
            </a:r>
            <a:r>
              <a:rPr sz="3000" dirty="0">
                <a:latin typeface="Calibri"/>
                <a:cs typeface="Calibri"/>
              </a:rPr>
              <a:t>total</a:t>
            </a:r>
            <a:r>
              <a:rPr sz="3000" spc="-40" dirty="0">
                <a:latin typeface="Calibri"/>
                <a:cs typeface="Calibri"/>
              </a:rPr>
              <a:t> </a:t>
            </a:r>
            <a:r>
              <a:rPr sz="3000" dirty="0">
                <a:latin typeface="Calibri"/>
                <a:cs typeface="Calibri"/>
              </a:rPr>
              <a:t>current</a:t>
            </a:r>
            <a:r>
              <a:rPr sz="3000" spc="-95" dirty="0">
                <a:latin typeface="Calibri"/>
                <a:cs typeface="Calibri"/>
              </a:rPr>
              <a:t> </a:t>
            </a:r>
            <a:r>
              <a:rPr sz="3000" dirty="0">
                <a:latin typeface="Calibri"/>
                <a:cs typeface="Calibri"/>
              </a:rPr>
              <a:t>due</a:t>
            </a:r>
            <a:r>
              <a:rPr sz="3000" spc="-80" dirty="0">
                <a:latin typeface="Calibri"/>
                <a:cs typeface="Calibri"/>
              </a:rPr>
              <a:t> </a:t>
            </a:r>
            <a:r>
              <a:rPr sz="3000" dirty="0">
                <a:latin typeface="Calibri"/>
                <a:cs typeface="Calibri"/>
              </a:rPr>
              <a:t>to</a:t>
            </a:r>
            <a:r>
              <a:rPr sz="3000" spc="-45" dirty="0">
                <a:latin typeface="Calibri"/>
                <a:cs typeface="Calibri"/>
              </a:rPr>
              <a:t> </a:t>
            </a:r>
            <a:r>
              <a:rPr sz="3000" dirty="0">
                <a:latin typeface="Calibri"/>
                <a:cs typeface="Calibri"/>
              </a:rPr>
              <a:t>external</a:t>
            </a:r>
            <a:r>
              <a:rPr sz="3000" spc="-65" dirty="0">
                <a:latin typeface="Calibri"/>
                <a:cs typeface="Calibri"/>
              </a:rPr>
              <a:t> </a:t>
            </a:r>
            <a:r>
              <a:rPr sz="3000" spc="-10" dirty="0">
                <a:latin typeface="Calibri"/>
                <a:cs typeface="Calibri"/>
              </a:rPr>
              <a:t>flux:</a:t>
            </a:r>
            <a:endParaRPr sz="3000">
              <a:latin typeface="Calibri"/>
              <a:cs typeface="Calibri"/>
            </a:endParaRPr>
          </a:p>
        </p:txBody>
      </p:sp>
      <p:sp>
        <p:nvSpPr>
          <p:cNvPr id="4" name="object 4"/>
          <p:cNvSpPr txBox="1"/>
          <p:nvPr/>
        </p:nvSpPr>
        <p:spPr>
          <a:xfrm>
            <a:off x="3057525" y="3411423"/>
            <a:ext cx="165735" cy="358775"/>
          </a:xfrm>
          <a:prstGeom prst="rect">
            <a:avLst/>
          </a:prstGeom>
        </p:spPr>
        <p:txBody>
          <a:bodyPr vert="horz" wrap="square" lIns="0" tIns="17145" rIns="0" bIns="0" rtlCol="0">
            <a:spAutoFit/>
          </a:bodyPr>
          <a:lstStyle/>
          <a:p>
            <a:pPr marL="12700">
              <a:lnSpc>
                <a:spcPct val="100000"/>
              </a:lnSpc>
              <a:spcBef>
                <a:spcPts val="135"/>
              </a:spcBef>
            </a:pPr>
            <a:r>
              <a:rPr sz="2150" spc="55" dirty="0">
                <a:latin typeface="Cambria Math"/>
                <a:cs typeface="Cambria Math"/>
              </a:rPr>
              <a:t>𝑐</a:t>
            </a:r>
            <a:endParaRPr sz="2150">
              <a:latin typeface="Cambria Math"/>
              <a:cs typeface="Cambria Math"/>
            </a:endParaRPr>
          </a:p>
        </p:txBody>
      </p:sp>
      <p:sp>
        <p:nvSpPr>
          <p:cNvPr id="5" name="object 5"/>
          <p:cNvSpPr txBox="1"/>
          <p:nvPr/>
        </p:nvSpPr>
        <p:spPr>
          <a:xfrm>
            <a:off x="2283332" y="3228543"/>
            <a:ext cx="1482090" cy="483234"/>
          </a:xfrm>
          <a:prstGeom prst="rect">
            <a:avLst/>
          </a:prstGeom>
        </p:spPr>
        <p:txBody>
          <a:bodyPr vert="horz" wrap="square" lIns="0" tIns="12700" rIns="0" bIns="0" rtlCol="0">
            <a:spAutoFit/>
          </a:bodyPr>
          <a:lstStyle/>
          <a:p>
            <a:pPr marL="12700">
              <a:lnSpc>
                <a:spcPct val="100000"/>
              </a:lnSpc>
              <a:spcBef>
                <a:spcPts val="100"/>
              </a:spcBef>
              <a:tabLst>
                <a:tab pos="951230" algn="l"/>
              </a:tabLst>
            </a:pPr>
            <a:r>
              <a:rPr sz="3000" dirty="0">
                <a:latin typeface="Cambria Math"/>
                <a:cs typeface="Cambria Math"/>
              </a:rPr>
              <a:t>𝐼</a:t>
            </a:r>
            <a:r>
              <a:rPr sz="3000" spc="265" dirty="0">
                <a:latin typeface="Cambria Math"/>
                <a:cs typeface="Cambria Math"/>
              </a:rPr>
              <a:t> </a:t>
            </a:r>
            <a:r>
              <a:rPr sz="3000" dirty="0">
                <a:latin typeface="Cambria Math"/>
                <a:cs typeface="Cambria Math"/>
              </a:rPr>
              <a:t>=</a:t>
            </a:r>
            <a:r>
              <a:rPr sz="3000" spc="165" dirty="0">
                <a:latin typeface="Cambria Math"/>
                <a:cs typeface="Cambria Math"/>
              </a:rPr>
              <a:t> </a:t>
            </a:r>
            <a:r>
              <a:rPr sz="3000" spc="-50" dirty="0">
                <a:latin typeface="Cambria Math"/>
                <a:cs typeface="Cambria Math"/>
              </a:rPr>
              <a:t>𝐼</a:t>
            </a:r>
            <a:r>
              <a:rPr sz="3000" dirty="0">
                <a:latin typeface="Cambria Math"/>
                <a:cs typeface="Cambria Math"/>
              </a:rPr>
              <a:t>	</a:t>
            </a:r>
            <a:r>
              <a:rPr sz="3000" spc="-25" dirty="0">
                <a:latin typeface="Cambria Math"/>
                <a:cs typeface="Cambria Math"/>
              </a:rPr>
              <a:t>𝑠𝑖𝑛</a:t>
            </a:r>
            <a:endParaRPr sz="3000">
              <a:latin typeface="Cambria Math"/>
              <a:cs typeface="Cambria Math"/>
            </a:endParaRPr>
          </a:p>
        </p:txBody>
      </p:sp>
      <p:sp>
        <p:nvSpPr>
          <p:cNvPr id="6" name="object 6"/>
          <p:cNvSpPr txBox="1"/>
          <p:nvPr/>
        </p:nvSpPr>
        <p:spPr>
          <a:xfrm>
            <a:off x="3782314" y="2938983"/>
            <a:ext cx="1257935" cy="483234"/>
          </a:xfrm>
          <a:prstGeom prst="rect">
            <a:avLst/>
          </a:prstGeom>
        </p:spPr>
        <p:txBody>
          <a:bodyPr vert="horz" wrap="square" lIns="0" tIns="12700" rIns="0" bIns="0" rtlCol="0">
            <a:spAutoFit/>
          </a:bodyPr>
          <a:lstStyle/>
          <a:p>
            <a:pPr marL="38100">
              <a:lnSpc>
                <a:spcPct val="100000"/>
              </a:lnSpc>
              <a:spcBef>
                <a:spcPts val="100"/>
              </a:spcBef>
            </a:pPr>
            <a:r>
              <a:rPr sz="3000" dirty="0">
                <a:latin typeface="Cambria Math"/>
                <a:cs typeface="Cambria Math"/>
              </a:rPr>
              <a:t>𝜈</a:t>
            </a:r>
            <a:r>
              <a:rPr sz="3225" baseline="-15503" dirty="0">
                <a:latin typeface="Cambria Math"/>
                <a:cs typeface="Cambria Math"/>
              </a:rPr>
              <a:t>𝑎</a:t>
            </a:r>
            <a:r>
              <a:rPr sz="3225" spc="547" baseline="-15503" dirty="0">
                <a:latin typeface="Cambria Math"/>
                <a:cs typeface="Cambria Math"/>
              </a:rPr>
              <a:t> </a:t>
            </a:r>
            <a:r>
              <a:rPr sz="3000" dirty="0">
                <a:latin typeface="Cambria Math"/>
                <a:cs typeface="Cambria Math"/>
              </a:rPr>
              <a:t>−</a:t>
            </a:r>
            <a:r>
              <a:rPr sz="3000" spc="15" dirty="0">
                <a:latin typeface="Cambria Math"/>
                <a:cs typeface="Cambria Math"/>
              </a:rPr>
              <a:t> </a:t>
            </a:r>
            <a:r>
              <a:rPr sz="3000" spc="-25" dirty="0">
                <a:latin typeface="Cambria Math"/>
                <a:cs typeface="Cambria Math"/>
              </a:rPr>
              <a:t>𝜈</a:t>
            </a:r>
            <a:r>
              <a:rPr sz="3225" spc="-37" baseline="-15503" dirty="0">
                <a:latin typeface="Cambria Math"/>
                <a:cs typeface="Cambria Math"/>
              </a:rPr>
              <a:t>𝑏</a:t>
            </a:r>
            <a:endParaRPr sz="3225" baseline="-15503">
              <a:latin typeface="Cambria Math"/>
              <a:cs typeface="Cambria Math"/>
            </a:endParaRPr>
          </a:p>
        </p:txBody>
      </p:sp>
      <p:sp>
        <p:nvSpPr>
          <p:cNvPr id="7" name="object 7"/>
          <p:cNvSpPr txBox="1"/>
          <p:nvPr/>
        </p:nvSpPr>
        <p:spPr>
          <a:xfrm>
            <a:off x="4304791" y="3484829"/>
            <a:ext cx="236854" cy="483234"/>
          </a:xfrm>
          <a:prstGeom prst="rect">
            <a:avLst/>
          </a:prstGeom>
        </p:spPr>
        <p:txBody>
          <a:bodyPr vert="horz" wrap="square" lIns="0" tIns="12700" rIns="0" bIns="0" rtlCol="0">
            <a:spAutoFit/>
          </a:bodyPr>
          <a:lstStyle/>
          <a:p>
            <a:pPr marL="12700">
              <a:lnSpc>
                <a:spcPct val="100000"/>
              </a:lnSpc>
              <a:spcBef>
                <a:spcPts val="100"/>
              </a:spcBef>
            </a:pPr>
            <a:r>
              <a:rPr sz="3000" dirty="0">
                <a:latin typeface="Cambria Math"/>
                <a:cs typeface="Cambria Math"/>
              </a:rPr>
              <a:t>2</a:t>
            </a:r>
            <a:endParaRPr sz="3000">
              <a:latin typeface="Cambria Math"/>
              <a:cs typeface="Cambria Math"/>
            </a:endParaRPr>
          </a:p>
        </p:txBody>
      </p:sp>
      <p:sp>
        <p:nvSpPr>
          <p:cNvPr id="8" name="object 8"/>
          <p:cNvSpPr/>
          <p:nvPr/>
        </p:nvSpPr>
        <p:spPr>
          <a:xfrm>
            <a:off x="3819144" y="3499103"/>
            <a:ext cx="1203960" cy="24765"/>
          </a:xfrm>
          <a:custGeom>
            <a:avLst/>
            <a:gdLst/>
            <a:ahLst/>
            <a:cxnLst/>
            <a:rect l="l" t="t" r="r" b="b"/>
            <a:pathLst>
              <a:path w="1203960" h="24764">
                <a:moveTo>
                  <a:pt x="1203960" y="0"/>
                </a:moveTo>
                <a:lnTo>
                  <a:pt x="0" y="0"/>
                </a:lnTo>
                <a:lnTo>
                  <a:pt x="0" y="24384"/>
                </a:lnTo>
                <a:lnTo>
                  <a:pt x="1203960" y="24384"/>
                </a:lnTo>
                <a:lnTo>
                  <a:pt x="1203960" y="0"/>
                </a:lnTo>
                <a:close/>
              </a:path>
            </a:pathLst>
          </a:custGeom>
          <a:solidFill>
            <a:srgbClr val="000000"/>
          </a:solidFill>
        </p:spPr>
        <p:txBody>
          <a:bodyPr wrap="square" lIns="0" tIns="0" rIns="0" bIns="0" rtlCol="0"/>
          <a:lstStyle/>
          <a:p>
            <a:endParaRPr/>
          </a:p>
        </p:txBody>
      </p:sp>
      <p:sp>
        <p:nvSpPr>
          <p:cNvPr id="9" name="object 9"/>
          <p:cNvSpPr txBox="1"/>
          <p:nvPr/>
        </p:nvSpPr>
        <p:spPr>
          <a:xfrm>
            <a:off x="5076190" y="3228543"/>
            <a:ext cx="692785" cy="483234"/>
          </a:xfrm>
          <a:prstGeom prst="rect">
            <a:avLst/>
          </a:prstGeom>
        </p:spPr>
        <p:txBody>
          <a:bodyPr vert="horz" wrap="square" lIns="0" tIns="12700" rIns="0" bIns="0" rtlCol="0">
            <a:spAutoFit/>
          </a:bodyPr>
          <a:lstStyle/>
          <a:p>
            <a:pPr marL="12700">
              <a:lnSpc>
                <a:spcPct val="100000"/>
              </a:lnSpc>
              <a:spcBef>
                <a:spcPts val="100"/>
              </a:spcBef>
            </a:pPr>
            <a:r>
              <a:rPr sz="3000" spc="-20" dirty="0">
                <a:latin typeface="Cambria Math"/>
                <a:cs typeface="Cambria Math"/>
              </a:rPr>
              <a:t>cos[</a:t>
            </a:r>
            <a:endParaRPr sz="3000">
              <a:latin typeface="Cambria Math"/>
              <a:cs typeface="Cambria Math"/>
            </a:endParaRPr>
          </a:p>
        </p:txBody>
      </p:sp>
      <p:sp>
        <p:nvSpPr>
          <p:cNvPr id="10" name="object 10"/>
          <p:cNvSpPr/>
          <p:nvPr/>
        </p:nvSpPr>
        <p:spPr>
          <a:xfrm>
            <a:off x="5786250" y="3135883"/>
            <a:ext cx="539750" cy="753110"/>
          </a:xfrm>
          <a:custGeom>
            <a:avLst/>
            <a:gdLst/>
            <a:ahLst/>
            <a:cxnLst/>
            <a:rect l="l" t="t" r="r" b="b"/>
            <a:pathLst>
              <a:path w="539750" h="753110">
                <a:moveTo>
                  <a:pt x="405761" y="0"/>
                </a:moveTo>
                <a:lnTo>
                  <a:pt x="394966" y="12445"/>
                </a:lnTo>
                <a:lnTo>
                  <a:pt x="417471" y="37207"/>
                </a:lnTo>
                <a:lnTo>
                  <a:pt x="437939" y="68040"/>
                </a:lnTo>
                <a:lnTo>
                  <a:pt x="456384" y="104921"/>
                </a:lnTo>
                <a:lnTo>
                  <a:pt x="472817" y="147827"/>
                </a:lnTo>
                <a:lnTo>
                  <a:pt x="483852" y="186402"/>
                </a:lnTo>
                <a:lnTo>
                  <a:pt x="492424" y="228524"/>
                </a:lnTo>
                <a:lnTo>
                  <a:pt x="498539" y="274207"/>
                </a:lnTo>
                <a:lnTo>
                  <a:pt x="502204" y="323461"/>
                </a:lnTo>
                <a:lnTo>
                  <a:pt x="503424" y="376300"/>
                </a:lnTo>
                <a:lnTo>
                  <a:pt x="502204" y="429140"/>
                </a:lnTo>
                <a:lnTo>
                  <a:pt x="498539" y="478394"/>
                </a:lnTo>
                <a:lnTo>
                  <a:pt x="492424" y="524077"/>
                </a:lnTo>
                <a:lnTo>
                  <a:pt x="483852" y="566199"/>
                </a:lnTo>
                <a:lnTo>
                  <a:pt x="472817" y="604773"/>
                </a:lnTo>
                <a:lnTo>
                  <a:pt x="456384" y="647680"/>
                </a:lnTo>
                <a:lnTo>
                  <a:pt x="437939" y="684561"/>
                </a:lnTo>
                <a:lnTo>
                  <a:pt x="394966" y="740155"/>
                </a:lnTo>
                <a:lnTo>
                  <a:pt x="405761" y="752601"/>
                </a:lnTo>
                <a:lnTo>
                  <a:pt x="456053" y="697261"/>
                </a:lnTo>
                <a:lnTo>
                  <a:pt x="478627" y="659518"/>
                </a:lnTo>
                <a:lnTo>
                  <a:pt x="499487" y="615060"/>
                </a:lnTo>
                <a:lnTo>
                  <a:pt x="513889" y="574964"/>
                </a:lnTo>
                <a:lnTo>
                  <a:pt x="525090" y="531027"/>
                </a:lnTo>
                <a:lnTo>
                  <a:pt x="533091" y="483250"/>
                </a:lnTo>
                <a:lnTo>
                  <a:pt x="537892" y="431632"/>
                </a:lnTo>
                <a:lnTo>
                  <a:pt x="539492" y="376174"/>
                </a:lnTo>
                <a:lnTo>
                  <a:pt x="537892" y="320839"/>
                </a:lnTo>
                <a:lnTo>
                  <a:pt x="533091" y="269296"/>
                </a:lnTo>
                <a:lnTo>
                  <a:pt x="525090" y="221558"/>
                </a:lnTo>
                <a:lnTo>
                  <a:pt x="513889" y="177635"/>
                </a:lnTo>
                <a:lnTo>
                  <a:pt x="499487" y="137540"/>
                </a:lnTo>
                <a:lnTo>
                  <a:pt x="478627" y="93083"/>
                </a:lnTo>
                <a:lnTo>
                  <a:pt x="456053" y="55340"/>
                </a:lnTo>
                <a:lnTo>
                  <a:pt x="431764" y="24312"/>
                </a:lnTo>
                <a:lnTo>
                  <a:pt x="405761" y="0"/>
                </a:lnTo>
                <a:close/>
              </a:path>
              <a:path w="539750" h="753110">
                <a:moveTo>
                  <a:pt x="133727" y="0"/>
                </a:moveTo>
                <a:lnTo>
                  <a:pt x="83435" y="55340"/>
                </a:lnTo>
                <a:lnTo>
                  <a:pt x="60861" y="93083"/>
                </a:lnTo>
                <a:lnTo>
                  <a:pt x="40001" y="137540"/>
                </a:lnTo>
                <a:lnTo>
                  <a:pt x="25599" y="177635"/>
                </a:lnTo>
                <a:lnTo>
                  <a:pt x="14398" y="221558"/>
                </a:lnTo>
                <a:lnTo>
                  <a:pt x="6397" y="269296"/>
                </a:lnTo>
                <a:lnTo>
                  <a:pt x="1596" y="320839"/>
                </a:lnTo>
                <a:lnTo>
                  <a:pt x="0" y="376300"/>
                </a:lnTo>
                <a:lnTo>
                  <a:pt x="1596" y="431632"/>
                </a:lnTo>
                <a:lnTo>
                  <a:pt x="6397" y="483250"/>
                </a:lnTo>
                <a:lnTo>
                  <a:pt x="14398" y="531027"/>
                </a:lnTo>
                <a:lnTo>
                  <a:pt x="25599" y="574964"/>
                </a:lnTo>
                <a:lnTo>
                  <a:pt x="40001" y="615060"/>
                </a:lnTo>
                <a:lnTo>
                  <a:pt x="60861" y="659518"/>
                </a:lnTo>
                <a:lnTo>
                  <a:pt x="83435" y="697261"/>
                </a:lnTo>
                <a:lnTo>
                  <a:pt x="107724" y="728289"/>
                </a:lnTo>
                <a:lnTo>
                  <a:pt x="133727" y="752601"/>
                </a:lnTo>
                <a:lnTo>
                  <a:pt x="144522" y="740155"/>
                </a:lnTo>
                <a:lnTo>
                  <a:pt x="122019" y="715394"/>
                </a:lnTo>
                <a:lnTo>
                  <a:pt x="101564" y="684561"/>
                </a:lnTo>
                <a:lnTo>
                  <a:pt x="83157" y="647680"/>
                </a:lnTo>
                <a:lnTo>
                  <a:pt x="66798" y="604773"/>
                </a:lnTo>
                <a:lnTo>
                  <a:pt x="55750" y="566199"/>
                </a:lnTo>
                <a:lnTo>
                  <a:pt x="47146" y="524077"/>
                </a:lnTo>
                <a:lnTo>
                  <a:pt x="40993" y="478394"/>
                </a:lnTo>
                <a:lnTo>
                  <a:pt x="37297" y="429140"/>
                </a:lnTo>
                <a:lnTo>
                  <a:pt x="36067" y="376174"/>
                </a:lnTo>
                <a:lnTo>
                  <a:pt x="37297" y="323461"/>
                </a:lnTo>
                <a:lnTo>
                  <a:pt x="40993" y="274207"/>
                </a:lnTo>
                <a:lnTo>
                  <a:pt x="47146" y="228524"/>
                </a:lnTo>
                <a:lnTo>
                  <a:pt x="55750" y="186402"/>
                </a:lnTo>
                <a:lnTo>
                  <a:pt x="66798" y="147827"/>
                </a:lnTo>
                <a:lnTo>
                  <a:pt x="83157" y="104921"/>
                </a:lnTo>
                <a:lnTo>
                  <a:pt x="101564" y="68040"/>
                </a:lnTo>
                <a:lnTo>
                  <a:pt x="144522" y="12445"/>
                </a:lnTo>
                <a:lnTo>
                  <a:pt x="133727" y="0"/>
                </a:lnTo>
                <a:close/>
              </a:path>
            </a:pathLst>
          </a:custGeom>
          <a:solidFill>
            <a:srgbClr val="000000"/>
          </a:solidFill>
        </p:spPr>
        <p:txBody>
          <a:bodyPr wrap="square" lIns="0" tIns="0" rIns="0" bIns="0" rtlCol="0"/>
          <a:lstStyle/>
          <a:p>
            <a:endParaRPr/>
          </a:p>
        </p:txBody>
      </p:sp>
      <p:sp>
        <p:nvSpPr>
          <p:cNvPr id="11" name="object 11"/>
          <p:cNvSpPr txBox="1"/>
          <p:nvPr/>
        </p:nvSpPr>
        <p:spPr>
          <a:xfrm>
            <a:off x="5933059" y="2850703"/>
            <a:ext cx="250190" cy="1117600"/>
          </a:xfrm>
          <a:prstGeom prst="rect">
            <a:avLst/>
          </a:prstGeom>
        </p:spPr>
        <p:txBody>
          <a:bodyPr vert="horz" wrap="square" lIns="0" tIns="12700" rIns="0" bIns="0" rtlCol="0">
            <a:spAutoFit/>
          </a:bodyPr>
          <a:lstStyle/>
          <a:p>
            <a:pPr marL="12700" marR="5080" indent="12065">
              <a:lnSpc>
                <a:spcPct val="119400"/>
              </a:lnSpc>
              <a:spcBef>
                <a:spcPts val="100"/>
              </a:spcBef>
            </a:pPr>
            <a:r>
              <a:rPr sz="3000" spc="-50" dirty="0">
                <a:latin typeface="Cambria Math"/>
                <a:cs typeface="Cambria Math"/>
              </a:rPr>
              <a:t>𝑒 ℏ</a:t>
            </a:r>
            <a:endParaRPr sz="3000">
              <a:latin typeface="Cambria Math"/>
              <a:cs typeface="Cambria Math"/>
            </a:endParaRPr>
          </a:p>
        </p:txBody>
      </p:sp>
      <p:sp>
        <p:nvSpPr>
          <p:cNvPr id="12" name="object 12"/>
          <p:cNvSpPr/>
          <p:nvPr/>
        </p:nvSpPr>
        <p:spPr>
          <a:xfrm>
            <a:off x="5943600" y="3499103"/>
            <a:ext cx="222885" cy="24765"/>
          </a:xfrm>
          <a:custGeom>
            <a:avLst/>
            <a:gdLst/>
            <a:ahLst/>
            <a:cxnLst/>
            <a:rect l="l" t="t" r="r" b="b"/>
            <a:pathLst>
              <a:path w="222885" h="24764">
                <a:moveTo>
                  <a:pt x="222503" y="0"/>
                </a:moveTo>
                <a:lnTo>
                  <a:pt x="0" y="0"/>
                </a:lnTo>
                <a:lnTo>
                  <a:pt x="0" y="24384"/>
                </a:lnTo>
                <a:lnTo>
                  <a:pt x="222503" y="24384"/>
                </a:lnTo>
                <a:lnTo>
                  <a:pt x="222503" y="0"/>
                </a:lnTo>
                <a:close/>
              </a:path>
            </a:pathLst>
          </a:custGeom>
          <a:solidFill>
            <a:srgbClr val="000000"/>
          </a:solidFill>
        </p:spPr>
        <p:txBody>
          <a:bodyPr wrap="square" lIns="0" tIns="0" rIns="0" bIns="0" rtlCol="0"/>
          <a:lstStyle/>
          <a:p>
            <a:endParaRPr/>
          </a:p>
        </p:txBody>
      </p:sp>
      <p:sp>
        <p:nvSpPr>
          <p:cNvPr id="13" name="object 13"/>
          <p:cNvSpPr txBox="1"/>
          <p:nvPr/>
        </p:nvSpPr>
        <p:spPr>
          <a:xfrm>
            <a:off x="6405498" y="3228543"/>
            <a:ext cx="457834" cy="483234"/>
          </a:xfrm>
          <a:prstGeom prst="rect">
            <a:avLst/>
          </a:prstGeom>
        </p:spPr>
        <p:txBody>
          <a:bodyPr vert="horz" wrap="square" lIns="0" tIns="12700" rIns="0" bIns="0" rtlCol="0">
            <a:spAutoFit/>
          </a:bodyPr>
          <a:lstStyle/>
          <a:p>
            <a:pPr marL="12700">
              <a:lnSpc>
                <a:spcPct val="100000"/>
              </a:lnSpc>
              <a:spcBef>
                <a:spcPts val="100"/>
              </a:spcBef>
            </a:pPr>
            <a:r>
              <a:rPr sz="3000" spc="-25" dirty="0">
                <a:latin typeface="Cambria Math"/>
                <a:cs typeface="Cambria Math"/>
              </a:rPr>
              <a:t>Φ]</a:t>
            </a:r>
            <a:endParaRPr sz="3000">
              <a:latin typeface="Cambria Math"/>
              <a:cs typeface="Cambria Math"/>
            </a:endParaRPr>
          </a:p>
        </p:txBody>
      </p:sp>
      <p:sp>
        <p:nvSpPr>
          <p:cNvPr id="14" name="object 14"/>
          <p:cNvSpPr txBox="1"/>
          <p:nvPr/>
        </p:nvSpPr>
        <p:spPr>
          <a:xfrm>
            <a:off x="536244" y="3860038"/>
            <a:ext cx="1880870" cy="482600"/>
          </a:xfrm>
          <a:prstGeom prst="rect">
            <a:avLst/>
          </a:prstGeom>
        </p:spPr>
        <p:txBody>
          <a:bodyPr vert="horz" wrap="square" lIns="0" tIns="12700" rIns="0" bIns="0" rtlCol="0">
            <a:spAutoFit/>
          </a:bodyPr>
          <a:lstStyle/>
          <a:p>
            <a:pPr marL="356870" indent="-344170">
              <a:lnSpc>
                <a:spcPct val="100000"/>
              </a:lnSpc>
              <a:spcBef>
                <a:spcPts val="100"/>
              </a:spcBef>
              <a:buFont typeface="Arial"/>
              <a:buChar char="•"/>
              <a:tabLst>
                <a:tab pos="356870" algn="l"/>
              </a:tabLst>
            </a:pPr>
            <a:r>
              <a:rPr sz="3000" dirty="0">
                <a:latin typeface="Calibri"/>
                <a:cs typeface="Calibri"/>
              </a:rPr>
              <a:t>AC</a:t>
            </a:r>
            <a:r>
              <a:rPr sz="3000" spc="-40" dirty="0">
                <a:latin typeface="Calibri"/>
                <a:cs typeface="Calibri"/>
              </a:rPr>
              <a:t> </a:t>
            </a:r>
            <a:r>
              <a:rPr sz="3000" spc="-10" dirty="0">
                <a:latin typeface="Calibri"/>
                <a:cs typeface="Calibri"/>
              </a:rPr>
              <a:t>SQUID</a:t>
            </a:r>
            <a:endParaRPr sz="3000">
              <a:latin typeface="Calibri"/>
              <a:cs typeface="Calibri"/>
            </a:endParaRPr>
          </a:p>
        </p:txBody>
      </p:sp>
      <p:sp>
        <p:nvSpPr>
          <p:cNvPr id="15" name="object 15"/>
          <p:cNvSpPr/>
          <p:nvPr/>
        </p:nvSpPr>
        <p:spPr>
          <a:xfrm>
            <a:off x="2718816" y="5025516"/>
            <a:ext cx="408305" cy="353060"/>
          </a:xfrm>
          <a:custGeom>
            <a:avLst/>
            <a:gdLst/>
            <a:ahLst/>
            <a:cxnLst/>
            <a:rect l="l" t="t" r="r" b="b"/>
            <a:pathLst>
              <a:path w="408305" h="353060">
                <a:moveTo>
                  <a:pt x="295528" y="0"/>
                </a:moveTo>
                <a:lnTo>
                  <a:pt x="290575" y="14350"/>
                </a:lnTo>
                <a:lnTo>
                  <a:pt x="310979" y="23207"/>
                </a:lnTo>
                <a:lnTo>
                  <a:pt x="328548" y="35480"/>
                </a:lnTo>
                <a:lnTo>
                  <a:pt x="355091" y="70230"/>
                </a:lnTo>
                <a:lnTo>
                  <a:pt x="370697" y="117205"/>
                </a:lnTo>
                <a:lnTo>
                  <a:pt x="375919" y="174751"/>
                </a:lnTo>
                <a:lnTo>
                  <a:pt x="374610" y="205878"/>
                </a:lnTo>
                <a:lnTo>
                  <a:pt x="364132" y="259512"/>
                </a:lnTo>
                <a:lnTo>
                  <a:pt x="343126" y="301452"/>
                </a:lnTo>
                <a:lnTo>
                  <a:pt x="311209" y="329697"/>
                </a:lnTo>
                <a:lnTo>
                  <a:pt x="291083" y="338581"/>
                </a:lnTo>
                <a:lnTo>
                  <a:pt x="295528" y="352932"/>
                </a:lnTo>
                <a:lnTo>
                  <a:pt x="343693" y="330374"/>
                </a:lnTo>
                <a:lnTo>
                  <a:pt x="379094" y="291337"/>
                </a:lnTo>
                <a:lnTo>
                  <a:pt x="400811" y="238934"/>
                </a:lnTo>
                <a:lnTo>
                  <a:pt x="408050" y="176529"/>
                </a:lnTo>
                <a:lnTo>
                  <a:pt x="406239" y="144216"/>
                </a:lnTo>
                <a:lnTo>
                  <a:pt x="391709" y="86875"/>
                </a:lnTo>
                <a:lnTo>
                  <a:pt x="362823" y="40183"/>
                </a:lnTo>
                <a:lnTo>
                  <a:pt x="321103" y="9235"/>
                </a:lnTo>
                <a:lnTo>
                  <a:pt x="295528" y="0"/>
                </a:lnTo>
                <a:close/>
              </a:path>
              <a:path w="408305" h="353060">
                <a:moveTo>
                  <a:pt x="112521" y="0"/>
                </a:moveTo>
                <a:lnTo>
                  <a:pt x="64516" y="22637"/>
                </a:lnTo>
                <a:lnTo>
                  <a:pt x="29082" y="61848"/>
                </a:lnTo>
                <a:lnTo>
                  <a:pt x="7254" y="114331"/>
                </a:lnTo>
                <a:lnTo>
                  <a:pt x="0" y="176529"/>
                </a:lnTo>
                <a:lnTo>
                  <a:pt x="1809" y="208988"/>
                </a:lnTo>
                <a:lnTo>
                  <a:pt x="16287" y="266380"/>
                </a:lnTo>
                <a:lnTo>
                  <a:pt x="45102" y="312910"/>
                </a:lnTo>
                <a:lnTo>
                  <a:pt x="86873" y="343719"/>
                </a:lnTo>
                <a:lnTo>
                  <a:pt x="112521" y="352932"/>
                </a:lnTo>
                <a:lnTo>
                  <a:pt x="116966" y="338581"/>
                </a:lnTo>
                <a:lnTo>
                  <a:pt x="96841" y="329697"/>
                </a:lnTo>
                <a:lnTo>
                  <a:pt x="79501" y="317325"/>
                </a:lnTo>
                <a:lnTo>
                  <a:pt x="53085" y="282066"/>
                </a:lnTo>
                <a:lnTo>
                  <a:pt x="37369" y="234124"/>
                </a:lnTo>
                <a:lnTo>
                  <a:pt x="32131" y="174751"/>
                </a:lnTo>
                <a:lnTo>
                  <a:pt x="33440" y="144651"/>
                </a:lnTo>
                <a:lnTo>
                  <a:pt x="43918" y="92402"/>
                </a:lnTo>
                <a:lnTo>
                  <a:pt x="64968" y="51159"/>
                </a:lnTo>
                <a:lnTo>
                  <a:pt x="97162" y="23207"/>
                </a:lnTo>
                <a:lnTo>
                  <a:pt x="117475" y="14350"/>
                </a:lnTo>
                <a:lnTo>
                  <a:pt x="112521" y="0"/>
                </a:lnTo>
                <a:close/>
              </a:path>
            </a:pathLst>
          </a:custGeom>
          <a:solidFill>
            <a:srgbClr val="000000"/>
          </a:solidFill>
        </p:spPr>
        <p:txBody>
          <a:bodyPr wrap="square" lIns="0" tIns="0" rIns="0" bIns="0" rtlCol="0"/>
          <a:lstStyle/>
          <a:p>
            <a:endParaRPr/>
          </a:p>
        </p:txBody>
      </p:sp>
      <p:sp>
        <p:nvSpPr>
          <p:cNvPr id="16" name="object 16"/>
          <p:cNvSpPr txBox="1"/>
          <p:nvPr/>
        </p:nvSpPr>
        <p:spPr>
          <a:xfrm>
            <a:off x="2423541" y="4921377"/>
            <a:ext cx="1143000" cy="482600"/>
          </a:xfrm>
          <a:prstGeom prst="rect">
            <a:avLst/>
          </a:prstGeom>
        </p:spPr>
        <p:txBody>
          <a:bodyPr vert="horz" wrap="square" lIns="0" tIns="12700" rIns="0" bIns="0" rtlCol="0">
            <a:spAutoFit/>
          </a:bodyPr>
          <a:lstStyle/>
          <a:p>
            <a:pPr marL="12700">
              <a:lnSpc>
                <a:spcPct val="100000"/>
              </a:lnSpc>
              <a:spcBef>
                <a:spcPts val="100"/>
              </a:spcBef>
              <a:tabLst>
                <a:tab pos="421005" algn="l"/>
                <a:tab pos="844550" algn="l"/>
              </a:tabLst>
            </a:pPr>
            <a:r>
              <a:rPr sz="3000" spc="-50" dirty="0">
                <a:latin typeface="Cambria Math"/>
                <a:cs typeface="Cambria Math"/>
              </a:rPr>
              <a:t>𝑉</a:t>
            </a:r>
            <a:r>
              <a:rPr sz="3000" dirty="0">
                <a:latin typeface="Cambria Math"/>
                <a:cs typeface="Cambria Math"/>
              </a:rPr>
              <a:t>	</a:t>
            </a:r>
            <a:r>
              <a:rPr sz="3000" spc="-50" dirty="0">
                <a:latin typeface="Cambria Math"/>
                <a:cs typeface="Cambria Math"/>
              </a:rPr>
              <a:t>𝑡</a:t>
            </a:r>
            <a:r>
              <a:rPr sz="3000" dirty="0">
                <a:latin typeface="Cambria Math"/>
                <a:cs typeface="Cambria Math"/>
              </a:rPr>
              <a:t>	</a:t>
            </a:r>
            <a:r>
              <a:rPr sz="3000" spc="-50" dirty="0">
                <a:latin typeface="Cambria Math"/>
                <a:cs typeface="Cambria Math"/>
              </a:rPr>
              <a:t>=</a:t>
            </a:r>
            <a:endParaRPr sz="3000" dirty="0">
              <a:latin typeface="Cambria Math"/>
              <a:cs typeface="Cambria Math"/>
            </a:endParaRPr>
          </a:p>
        </p:txBody>
      </p:sp>
      <p:sp>
        <p:nvSpPr>
          <p:cNvPr id="17" name="object 17"/>
          <p:cNvSpPr txBox="1"/>
          <p:nvPr/>
        </p:nvSpPr>
        <p:spPr>
          <a:xfrm>
            <a:off x="3722370" y="4802251"/>
            <a:ext cx="660400" cy="358775"/>
          </a:xfrm>
          <a:prstGeom prst="rect">
            <a:avLst/>
          </a:prstGeom>
        </p:spPr>
        <p:txBody>
          <a:bodyPr vert="horz" wrap="square" lIns="0" tIns="17145" rIns="0" bIns="0" rtlCol="0">
            <a:spAutoFit/>
          </a:bodyPr>
          <a:lstStyle/>
          <a:p>
            <a:pPr marL="12700">
              <a:lnSpc>
                <a:spcPct val="100000"/>
              </a:lnSpc>
              <a:spcBef>
                <a:spcPts val="135"/>
              </a:spcBef>
              <a:tabLst>
                <a:tab pos="316865" algn="l"/>
              </a:tabLst>
            </a:pPr>
            <a:r>
              <a:rPr sz="2150" spc="-50" dirty="0">
                <a:latin typeface="Cambria Math"/>
                <a:cs typeface="Cambria Math"/>
              </a:rPr>
              <a:t>ℏ</a:t>
            </a:r>
            <a:r>
              <a:rPr sz="2150" dirty="0">
                <a:latin typeface="Cambria Math"/>
                <a:cs typeface="Cambria Math"/>
              </a:rPr>
              <a:t>	</a:t>
            </a:r>
            <a:r>
              <a:rPr sz="2150" spc="55" dirty="0">
                <a:latin typeface="Cambria Math"/>
                <a:cs typeface="Cambria Math"/>
              </a:rPr>
              <a:t>𝛛𝑣</a:t>
            </a:r>
            <a:endParaRPr sz="2150">
              <a:latin typeface="Cambria Math"/>
              <a:cs typeface="Cambria Math"/>
            </a:endParaRPr>
          </a:p>
        </p:txBody>
      </p:sp>
      <p:sp>
        <p:nvSpPr>
          <p:cNvPr id="18" name="object 18"/>
          <p:cNvSpPr txBox="1"/>
          <p:nvPr/>
        </p:nvSpPr>
        <p:spPr>
          <a:xfrm>
            <a:off x="3646170" y="5217033"/>
            <a:ext cx="716915" cy="358775"/>
          </a:xfrm>
          <a:prstGeom prst="rect">
            <a:avLst/>
          </a:prstGeom>
        </p:spPr>
        <p:txBody>
          <a:bodyPr vert="horz" wrap="square" lIns="0" tIns="17145" rIns="0" bIns="0" rtlCol="0">
            <a:spAutoFit/>
          </a:bodyPr>
          <a:lstStyle/>
          <a:p>
            <a:pPr marL="12700">
              <a:lnSpc>
                <a:spcPct val="100000"/>
              </a:lnSpc>
              <a:spcBef>
                <a:spcPts val="135"/>
              </a:spcBef>
            </a:pPr>
            <a:r>
              <a:rPr sz="2150" spc="95" dirty="0">
                <a:latin typeface="Cambria Math"/>
                <a:cs typeface="Cambria Math"/>
              </a:rPr>
              <a:t>2𝑒</a:t>
            </a:r>
            <a:r>
              <a:rPr sz="2150" spc="204" dirty="0">
                <a:latin typeface="Cambria Math"/>
                <a:cs typeface="Cambria Math"/>
              </a:rPr>
              <a:t> </a:t>
            </a:r>
            <a:r>
              <a:rPr sz="2150" spc="65" dirty="0">
                <a:latin typeface="Cambria Math"/>
                <a:cs typeface="Cambria Math"/>
              </a:rPr>
              <a:t>𝛛𝑡</a:t>
            </a:r>
            <a:endParaRPr sz="2150">
              <a:latin typeface="Cambria Math"/>
              <a:cs typeface="Cambria Math"/>
            </a:endParaRPr>
          </a:p>
        </p:txBody>
      </p:sp>
      <p:sp>
        <p:nvSpPr>
          <p:cNvPr id="19" name="object 19"/>
          <p:cNvSpPr/>
          <p:nvPr/>
        </p:nvSpPr>
        <p:spPr>
          <a:xfrm>
            <a:off x="3657600" y="5190744"/>
            <a:ext cx="320040" cy="24765"/>
          </a:xfrm>
          <a:custGeom>
            <a:avLst/>
            <a:gdLst/>
            <a:ahLst/>
            <a:cxnLst/>
            <a:rect l="l" t="t" r="r" b="b"/>
            <a:pathLst>
              <a:path w="320039" h="24764">
                <a:moveTo>
                  <a:pt x="320039" y="0"/>
                </a:moveTo>
                <a:lnTo>
                  <a:pt x="0" y="0"/>
                </a:lnTo>
                <a:lnTo>
                  <a:pt x="0" y="24383"/>
                </a:lnTo>
                <a:lnTo>
                  <a:pt x="320039" y="24383"/>
                </a:lnTo>
                <a:lnTo>
                  <a:pt x="320039" y="0"/>
                </a:lnTo>
                <a:close/>
              </a:path>
            </a:pathLst>
          </a:custGeom>
          <a:solidFill>
            <a:srgbClr val="000000"/>
          </a:solidFill>
        </p:spPr>
        <p:txBody>
          <a:bodyPr wrap="square" lIns="0" tIns="0" rIns="0" bIns="0" rtlCol="0"/>
          <a:lstStyle/>
          <a:p>
            <a:endParaRPr/>
          </a:p>
        </p:txBody>
      </p:sp>
      <p:sp>
        <p:nvSpPr>
          <p:cNvPr id="20" name="object 20"/>
          <p:cNvSpPr/>
          <p:nvPr/>
        </p:nvSpPr>
        <p:spPr>
          <a:xfrm>
            <a:off x="4038600" y="5190744"/>
            <a:ext cx="341630" cy="24765"/>
          </a:xfrm>
          <a:custGeom>
            <a:avLst/>
            <a:gdLst/>
            <a:ahLst/>
            <a:cxnLst/>
            <a:rect l="l" t="t" r="r" b="b"/>
            <a:pathLst>
              <a:path w="341629" h="24764">
                <a:moveTo>
                  <a:pt x="341375" y="0"/>
                </a:moveTo>
                <a:lnTo>
                  <a:pt x="0" y="0"/>
                </a:lnTo>
                <a:lnTo>
                  <a:pt x="0" y="24383"/>
                </a:lnTo>
                <a:lnTo>
                  <a:pt x="341375" y="24383"/>
                </a:lnTo>
                <a:lnTo>
                  <a:pt x="341375" y="0"/>
                </a:lnTo>
                <a:close/>
              </a:path>
            </a:pathLst>
          </a:custGeom>
          <a:solidFill>
            <a:srgbClr val="000000"/>
          </a:solid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99671"/>
            <a:ext cx="8183880" cy="1089786"/>
          </a:xfrm>
          <a:prstGeom prst="rect">
            <a:avLst/>
          </a:prstGeom>
        </p:spPr>
        <p:txBody>
          <a:bodyPr vert="horz" wrap="square" lIns="0" tIns="408686" rIns="0" bIns="0" rtlCol="0">
            <a:spAutoFit/>
          </a:bodyPr>
          <a:lstStyle/>
          <a:p>
            <a:pPr marL="1524635">
              <a:lnSpc>
                <a:spcPct val="100000"/>
              </a:lnSpc>
              <a:spcBef>
                <a:spcPts val="95"/>
              </a:spcBef>
            </a:pPr>
            <a:r>
              <a:rPr sz="4400" dirty="0">
                <a:solidFill>
                  <a:srgbClr val="FF0000"/>
                </a:solidFill>
                <a:effectLst/>
              </a:rPr>
              <a:t>SQUID</a:t>
            </a:r>
            <a:r>
              <a:rPr sz="4400" spc="-85" dirty="0">
                <a:solidFill>
                  <a:srgbClr val="FF0000"/>
                </a:solidFill>
                <a:effectLst/>
              </a:rPr>
              <a:t> </a:t>
            </a:r>
            <a:r>
              <a:rPr sz="4400" spc="-10" dirty="0">
                <a:solidFill>
                  <a:srgbClr val="FF0000"/>
                </a:solidFill>
                <a:effectLst/>
              </a:rPr>
              <a:t>Gradiometer</a:t>
            </a:r>
            <a:endParaRPr sz="4400" dirty="0">
              <a:solidFill>
                <a:srgbClr val="FF0000"/>
              </a:solidFill>
              <a:effectLst/>
            </a:endParaRPr>
          </a:p>
        </p:txBody>
      </p:sp>
      <p:pic>
        <p:nvPicPr>
          <p:cNvPr id="3" name="object 3"/>
          <p:cNvPicPr/>
          <p:nvPr/>
        </p:nvPicPr>
        <p:blipFill>
          <a:blip r:embed="rId2" cstate="print"/>
          <a:stretch>
            <a:fillRect/>
          </a:stretch>
        </p:blipFill>
        <p:spPr>
          <a:xfrm>
            <a:off x="4698284" y="1853122"/>
            <a:ext cx="753199" cy="4044795"/>
          </a:xfrm>
          <a:prstGeom prst="rect">
            <a:avLst/>
          </a:prstGeom>
        </p:spPr>
      </p:pic>
      <p:pic>
        <p:nvPicPr>
          <p:cNvPr id="4" name="object 4"/>
          <p:cNvPicPr/>
          <p:nvPr/>
        </p:nvPicPr>
        <p:blipFill>
          <a:blip r:embed="rId3" cstate="print"/>
          <a:stretch>
            <a:fillRect/>
          </a:stretch>
        </p:blipFill>
        <p:spPr>
          <a:xfrm>
            <a:off x="6717782" y="1286253"/>
            <a:ext cx="1580401" cy="5411727"/>
          </a:xfrm>
          <a:prstGeom prst="rect">
            <a:avLst/>
          </a:prstGeom>
        </p:spPr>
      </p:pic>
      <p:pic>
        <p:nvPicPr>
          <p:cNvPr id="5" name="object 5"/>
          <p:cNvPicPr/>
          <p:nvPr/>
        </p:nvPicPr>
        <p:blipFill>
          <a:blip r:embed="rId4" cstate="print"/>
          <a:stretch>
            <a:fillRect/>
          </a:stretch>
        </p:blipFill>
        <p:spPr>
          <a:xfrm>
            <a:off x="609600" y="2325242"/>
            <a:ext cx="3292475" cy="2454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2B0D8A-F293-4E87-801C-3AF4F92F4A0A}" type="slidenum">
              <a:rPr lang="en-US" smtClean="0"/>
              <a:pPr>
                <a:defRPr/>
              </a:pPr>
              <a:t>8</a:t>
            </a:fld>
            <a:endParaRPr lang="en-US"/>
          </a:p>
        </p:txBody>
      </p:sp>
      <p:sp>
        <p:nvSpPr>
          <p:cNvPr id="3" name="Rectangle 2"/>
          <p:cNvSpPr/>
          <p:nvPr/>
        </p:nvSpPr>
        <p:spPr>
          <a:xfrm>
            <a:off x="533400" y="304800"/>
            <a:ext cx="8001000" cy="3785652"/>
          </a:xfrm>
          <a:prstGeom prst="rect">
            <a:avLst/>
          </a:prstGeom>
        </p:spPr>
        <p:txBody>
          <a:bodyPr wrap="square">
            <a:spAutoFit/>
          </a:bodyPr>
          <a:lstStyle/>
          <a:p>
            <a:pPr algn="just">
              <a:buFont typeface="Arial" pitchFamily="34" charset="0"/>
              <a:buChar char="•"/>
            </a:pPr>
            <a:r>
              <a:rPr lang="en-IN" sz="1600" dirty="0"/>
              <a:t> An incremental encoder employs a </a:t>
            </a:r>
            <a:r>
              <a:rPr lang="en-IN" sz="1600" b="1" dirty="0" err="1"/>
              <a:t>quadrature</a:t>
            </a:r>
            <a:r>
              <a:rPr lang="en-IN" sz="1600" b="1" dirty="0"/>
              <a:t> encoder</a:t>
            </a:r>
            <a:r>
              <a:rPr lang="en-IN" sz="1600" dirty="0"/>
              <a:t> to generate its </a:t>
            </a:r>
            <a:r>
              <a:rPr lang="en-IN" sz="1600" i="1" dirty="0"/>
              <a:t>A</a:t>
            </a:r>
            <a:r>
              <a:rPr lang="en-IN" sz="1600" dirty="0"/>
              <a:t> and </a:t>
            </a:r>
            <a:r>
              <a:rPr lang="en-IN" sz="1600" i="1" dirty="0"/>
              <a:t>B</a:t>
            </a:r>
            <a:r>
              <a:rPr lang="en-IN" sz="1600" dirty="0"/>
              <a:t> output signals. </a:t>
            </a:r>
          </a:p>
          <a:p>
            <a:pPr algn="just">
              <a:buFont typeface="Arial" pitchFamily="34" charset="0"/>
              <a:buChar char="•"/>
            </a:pPr>
            <a:r>
              <a:rPr lang="en-IN" sz="1600" dirty="0"/>
              <a:t> </a:t>
            </a:r>
            <a:r>
              <a:rPr lang="en-IN" sz="1600" b="1" dirty="0">
                <a:solidFill>
                  <a:srgbClr val="FF0000"/>
                </a:solidFill>
              </a:rPr>
              <a:t>The pulses emitted from the </a:t>
            </a:r>
            <a:r>
              <a:rPr lang="en-IN" sz="1600" b="1" i="1" dirty="0">
                <a:solidFill>
                  <a:srgbClr val="FF0000"/>
                </a:solidFill>
              </a:rPr>
              <a:t>A</a:t>
            </a:r>
            <a:r>
              <a:rPr lang="en-IN" sz="1600" b="1" dirty="0">
                <a:solidFill>
                  <a:srgbClr val="FF0000"/>
                </a:solidFill>
              </a:rPr>
              <a:t> and </a:t>
            </a:r>
            <a:r>
              <a:rPr lang="en-IN" sz="1600" b="1" i="1" dirty="0">
                <a:solidFill>
                  <a:srgbClr val="FF0000"/>
                </a:solidFill>
              </a:rPr>
              <a:t>B</a:t>
            </a:r>
            <a:r>
              <a:rPr lang="en-IN" sz="1600" b="1" dirty="0">
                <a:solidFill>
                  <a:srgbClr val="FF0000"/>
                </a:solidFill>
              </a:rPr>
              <a:t> outputs are </a:t>
            </a:r>
            <a:r>
              <a:rPr lang="en-IN" sz="1600" b="1" dirty="0" err="1">
                <a:solidFill>
                  <a:srgbClr val="FF0000"/>
                </a:solidFill>
              </a:rPr>
              <a:t>quadrature</a:t>
            </a:r>
            <a:r>
              <a:rPr lang="en-IN" sz="1600" b="1" dirty="0">
                <a:solidFill>
                  <a:srgbClr val="FF0000"/>
                </a:solidFill>
              </a:rPr>
              <a:t>-encoded, meaning that when the incremental encoder is moving at a constant velocity, the </a:t>
            </a:r>
            <a:r>
              <a:rPr lang="en-IN" sz="1600" b="1" i="1" dirty="0">
                <a:solidFill>
                  <a:srgbClr val="FF0000"/>
                </a:solidFill>
              </a:rPr>
              <a:t>A</a:t>
            </a:r>
            <a:r>
              <a:rPr lang="en-IN" sz="1600" b="1" dirty="0">
                <a:solidFill>
                  <a:srgbClr val="FF0000"/>
                </a:solidFill>
              </a:rPr>
              <a:t> and </a:t>
            </a:r>
            <a:r>
              <a:rPr lang="en-IN" sz="1600" b="1" i="1" dirty="0">
                <a:solidFill>
                  <a:srgbClr val="FF0000"/>
                </a:solidFill>
              </a:rPr>
              <a:t>B</a:t>
            </a:r>
            <a:r>
              <a:rPr lang="en-IN" sz="1600" b="1" dirty="0">
                <a:solidFill>
                  <a:srgbClr val="FF0000"/>
                </a:solidFill>
              </a:rPr>
              <a:t> waveforms are </a:t>
            </a:r>
            <a:r>
              <a:rPr lang="en-IN" sz="1600" b="1" dirty="0">
                <a:solidFill>
                  <a:srgbClr val="FF0000"/>
                </a:solidFill>
                <a:hlinkClick r:id="rId2" tooltip="Square wave">
                  <a:extLst>
                    <a:ext uri="{A12FA001-AC4F-418D-AE19-62706E023703}">
                      <ahyp:hlinkClr xmlns:ahyp="http://schemas.microsoft.com/office/drawing/2018/hyperlinkcolor" val="tx"/>
                    </a:ext>
                  </a:extLst>
                </a:hlinkClick>
              </a:rPr>
              <a:t>square waves</a:t>
            </a:r>
            <a:r>
              <a:rPr lang="en-IN" sz="1600" b="1" dirty="0">
                <a:solidFill>
                  <a:srgbClr val="FF0000"/>
                </a:solidFill>
              </a:rPr>
              <a:t> and there is a 90 degree </a:t>
            </a:r>
            <a:r>
              <a:rPr lang="en-IN" sz="1600" b="1" dirty="0">
                <a:solidFill>
                  <a:srgbClr val="FF0000"/>
                </a:solidFill>
                <a:hlinkClick r:id="rId3" tooltip="Phase difference">
                  <a:extLst>
                    <a:ext uri="{A12FA001-AC4F-418D-AE19-62706E023703}">
                      <ahyp:hlinkClr xmlns:ahyp="http://schemas.microsoft.com/office/drawing/2018/hyperlinkcolor" val="tx"/>
                    </a:ext>
                  </a:extLst>
                </a:hlinkClick>
              </a:rPr>
              <a:t>phase difference</a:t>
            </a:r>
            <a:r>
              <a:rPr lang="en-IN" sz="1600" b="1" dirty="0">
                <a:solidFill>
                  <a:srgbClr val="FF0000"/>
                </a:solidFill>
              </a:rPr>
              <a:t> between </a:t>
            </a:r>
            <a:r>
              <a:rPr lang="en-IN" sz="1600" b="1" i="1" dirty="0">
                <a:solidFill>
                  <a:srgbClr val="FF0000"/>
                </a:solidFill>
              </a:rPr>
              <a:t>A</a:t>
            </a:r>
            <a:r>
              <a:rPr lang="en-IN" sz="1600" b="1" dirty="0">
                <a:solidFill>
                  <a:srgbClr val="FF0000"/>
                </a:solidFill>
              </a:rPr>
              <a:t> and </a:t>
            </a:r>
            <a:r>
              <a:rPr lang="en-IN" sz="1600" b="1" i="1" dirty="0">
                <a:solidFill>
                  <a:srgbClr val="FF0000"/>
                </a:solidFill>
              </a:rPr>
              <a:t>B</a:t>
            </a:r>
            <a:r>
              <a:rPr lang="en-IN" sz="1600" b="1" dirty="0">
                <a:solidFill>
                  <a:srgbClr val="FF0000"/>
                </a:solidFill>
              </a:rPr>
              <a:t>.</a:t>
            </a:r>
          </a:p>
          <a:p>
            <a:pPr algn="just">
              <a:buFont typeface="Arial" pitchFamily="34" charset="0"/>
              <a:buChar char="•"/>
            </a:pPr>
            <a:r>
              <a:rPr lang="en-IN" sz="1600" dirty="0"/>
              <a:t> At any particular time, the phase difference between the </a:t>
            </a:r>
            <a:r>
              <a:rPr lang="en-IN" sz="1600" i="1" dirty="0"/>
              <a:t>A</a:t>
            </a:r>
            <a:r>
              <a:rPr lang="en-IN" sz="1600" dirty="0"/>
              <a:t> and </a:t>
            </a:r>
            <a:r>
              <a:rPr lang="en-IN" sz="1600" i="1" dirty="0"/>
              <a:t>B</a:t>
            </a:r>
            <a:r>
              <a:rPr lang="en-IN" sz="1600" dirty="0"/>
              <a:t> signals will be positive or negative depending on the encoder's direction of movement. </a:t>
            </a:r>
          </a:p>
          <a:p>
            <a:pPr algn="just">
              <a:buFont typeface="Arial" pitchFamily="34" charset="0"/>
              <a:buChar char="•"/>
            </a:pPr>
            <a:r>
              <a:rPr lang="en-IN" sz="1600" dirty="0"/>
              <a:t> In the case of a rotary encoder, the phase difference is +90° for clockwise rotation and −90° for counter-clockwise rotation, or vice versa, depending on the device design.</a:t>
            </a:r>
          </a:p>
          <a:p>
            <a:pPr algn="just">
              <a:buFont typeface="Arial" pitchFamily="34" charset="0"/>
              <a:buChar char="•"/>
            </a:pPr>
            <a:r>
              <a:rPr lang="en-IN" sz="1600" b="1" dirty="0"/>
              <a:t> The frequency of the pulses on the </a:t>
            </a:r>
            <a:r>
              <a:rPr lang="en-IN" sz="1600" b="1" i="1" dirty="0"/>
              <a:t>A</a:t>
            </a:r>
            <a:r>
              <a:rPr lang="en-IN" sz="1600" b="1" dirty="0"/>
              <a:t> or </a:t>
            </a:r>
            <a:r>
              <a:rPr lang="en-IN" sz="1600" b="1" i="1" dirty="0"/>
              <a:t>B</a:t>
            </a:r>
            <a:r>
              <a:rPr lang="en-IN" sz="1600" b="1" dirty="0"/>
              <a:t> output is directly proportional to the encoder's velocity (rate of position change); higher frequencies indicate rapid movement, whereas lower frequencies indicate slower speeds.</a:t>
            </a:r>
            <a:endParaRPr lang="en-IN" sz="1600" b="1" baseline="30000" dirty="0"/>
          </a:p>
          <a:p>
            <a:pPr algn="just">
              <a:buFont typeface="Arial" pitchFamily="34" charset="0"/>
              <a:buChar char="•"/>
            </a:pPr>
            <a:r>
              <a:rPr lang="en-IN" sz="1600" baseline="30000" dirty="0"/>
              <a:t> </a:t>
            </a:r>
            <a:r>
              <a:rPr lang="en-IN" sz="1600" dirty="0"/>
              <a:t>Static, unchanging signals are output on </a:t>
            </a:r>
            <a:r>
              <a:rPr lang="en-IN" sz="1600" i="1" dirty="0"/>
              <a:t>A</a:t>
            </a:r>
            <a:r>
              <a:rPr lang="en-IN" sz="1600" dirty="0"/>
              <a:t> and </a:t>
            </a:r>
            <a:r>
              <a:rPr lang="en-IN" sz="1600" i="1" dirty="0"/>
              <a:t>B</a:t>
            </a:r>
            <a:r>
              <a:rPr lang="en-IN" sz="1600" dirty="0"/>
              <a:t> when the encoder is motionless. </a:t>
            </a:r>
          </a:p>
          <a:p>
            <a:pPr algn="just">
              <a:buFont typeface="Arial" pitchFamily="34" charset="0"/>
              <a:buChar char="•"/>
            </a:pPr>
            <a:r>
              <a:rPr lang="en-IN" sz="1600" dirty="0"/>
              <a:t> In the case of a </a:t>
            </a:r>
            <a:r>
              <a:rPr lang="en-IN" sz="1600" dirty="0">
                <a:hlinkClick r:id="rId4" tooltip="Rotary encoder"/>
              </a:rPr>
              <a:t>rotary encoder</a:t>
            </a:r>
            <a:r>
              <a:rPr lang="en-IN" sz="1600" dirty="0"/>
              <a:t>, the frequency indicates the speed of the encoder's shaft rotation, and in </a:t>
            </a:r>
            <a:r>
              <a:rPr lang="en-IN" sz="1600" dirty="0">
                <a:hlinkClick r:id="rId5" tooltip="Linear encoder"/>
              </a:rPr>
              <a:t>linear encoders</a:t>
            </a:r>
            <a:r>
              <a:rPr lang="en-IN" sz="1600" dirty="0"/>
              <a:t> the frequency indicates the speed of linear traversal.</a:t>
            </a:r>
          </a:p>
        </p:txBody>
      </p:sp>
      <p:grpSp>
        <p:nvGrpSpPr>
          <p:cNvPr id="10" name="Group 9"/>
          <p:cNvGrpSpPr/>
          <p:nvPr/>
        </p:nvGrpSpPr>
        <p:grpSpPr>
          <a:xfrm>
            <a:off x="990600" y="4114800"/>
            <a:ext cx="3849414" cy="1835888"/>
            <a:chOff x="990600" y="4343400"/>
            <a:chExt cx="3849414" cy="1835888"/>
          </a:xfrm>
        </p:grpSpPr>
        <p:pic>
          <p:nvPicPr>
            <p:cNvPr id="5122" name="Picture 2" descr="E:\6. VIT Vellore\3. Academic\14. Fall Semester 2023-24\1. Sensor Technology (BECE409E)\Incremental_directional_encoder.gif"/>
            <p:cNvPicPr>
              <a:picLocks noChangeAspect="1" noChangeArrowheads="1" noCrop="1"/>
            </p:cNvPicPr>
            <p:nvPr/>
          </p:nvPicPr>
          <p:blipFill>
            <a:blip r:embed="rId6"/>
            <a:srcRect/>
            <a:stretch>
              <a:fillRect/>
            </a:stretch>
          </p:blipFill>
          <p:spPr bwMode="auto">
            <a:xfrm>
              <a:off x="990600" y="4495800"/>
              <a:ext cx="2895600" cy="1683488"/>
            </a:xfrm>
            <a:prstGeom prst="rect">
              <a:avLst/>
            </a:prstGeom>
            <a:noFill/>
          </p:spPr>
        </p:pic>
        <p:pic>
          <p:nvPicPr>
            <p:cNvPr id="5123" name="Picture 3"/>
            <p:cNvPicPr>
              <a:picLocks noChangeAspect="1" noChangeArrowheads="1"/>
            </p:cNvPicPr>
            <p:nvPr/>
          </p:nvPicPr>
          <p:blipFill>
            <a:blip r:embed="rId7"/>
            <a:srcRect/>
            <a:stretch>
              <a:fillRect/>
            </a:stretch>
          </p:blipFill>
          <p:spPr bwMode="auto">
            <a:xfrm>
              <a:off x="2743200" y="4343400"/>
              <a:ext cx="2096814" cy="764875"/>
            </a:xfrm>
            <a:prstGeom prst="rect">
              <a:avLst/>
            </a:prstGeom>
            <a:noFill/>
            <a:ln w="9525">
              <a:noFill/>
              <a:miter lim="800000"/>
              <a:headEnd/>
              <a:tailEnd/>
            </a:ln>
            <a:effectLst/>
          </p:spPr>
        </p:pic>
        <p:sp>
          <p:nvSpPr>
            <p:cNvPr id="6" name="TextBox 5"/>
            <p:cNvSpPr txBox="1"/>
            <p:nvPr/>
          </p:nvSpPr>
          <p:spPr>
            <a:xfrm>
              <a:off x="3048000" y="5562600"/>
              <a:ext cx="314510" cy="307777"/>
            </a:xfrm>
            <a:prstGeom prst="rect">
              <a:avLst/>
            </a:prstGeom>
            <a:noFill/>
          </p:spPr>
          <p:txBody>
            <a:bodyPr wrap="none" rtlCol="0">
              <a:spAutoFit/>
            </a:bodyPr>
            <a:lstStyle/>
            <a:p>
              <a:r>
                <a:rPr lang="en-IN" sz="1400" dirty="0"/>
                <a:t>A</a:t>
              </a:r>
            </a:p>
          </p:txBody>
        </p:sp>
        <p:sp>
          <p:nvSpPr>
            <p:cNvPr id="7" name="TextBox 6"/>
            <p:cNvSpPr txBox="1"/>
            <p:nvPr/>
          </p:nvSpPr>
          <p:spPr>
            <a:xfrm>
              <a:off x="3343090" y="5562600"/>
              <a:ext cx="314510" cy="307777"/>
            </a:xfrm>
            <a:prstGeom prst="rect">
              <a:avLst/>
            </a:prstGeom>
            <a:noFill/>
          </p:spPr>
          <p:txBody>
            <a:bodyPr wrap="none" rtlCol="0">
              <a:spAutoFit/>
            </a:bodyPr>
            <a:lstStyle/>
            <a:p>
              <a:r>
                <a:rPr lang="en-IN" sz="1400" dirty="0"/>
                <a:t>B</a:t>
              </a:r>
            </a:p>
          </p:txBody>
        </p:sp>
      </p:grpSp>
      <p:pic>
        <p:nvPicPr>
          <p:cNvPr id="5124" name="Picture 4" descr="E:\6. VIT Vellore\3. Academic\14. Fall Semester 2023-24\1. Sensor Technology (BECE409E)\410px-Linear_Scale_Scheme.svg.png"/>
          <p:cNvPicPr>
            <a:picLocks noChangeAspect="1" noChangeArrowheads="1"/>
          </p:cNvPicPr>
          <p:nvPr/>
        </p:nvPicPr>
        <p:blipFill>
          <a:blip r:embed="rId8"/>
          <a:srcRect/>
          <a:stretch>
            <a:fillRect/>
          </a:stretch>
        </p:blipFill>
        <p:spPr bwMode="auto">
          <a:xfrm>
            <a:off x="5257800" y="4114800"/>
            <a:ext cx="2785745" cy="2038350"/>
          </a:xfrm>
          <a:prstGeom prst="rect">
            <a:avLst/>
          </a:prstGeom>
          <a:noFill/>
        </p:spPr>
      </p:pic>
      <p:sp>
        <p:nvSpPr>
          <p:cNvPr id="9" name="Rectangle 8"/>
          <p:cNvSpPr/>
          <p:nvPr/>
        </p:nvSpPr>
        <p:spPr>
          <a:xfrm>
            <a:off x="533400" y="5943600"/>
            <a:ext cx="4572000" cy="584775"/>
          </a:xfrm>
          <a:prstGeom prst="rect">
            <a:avLst/>
          </a:prstGeom>
        </p:spPr>
        <p:txBody>
          <a:bodyPr>
            <a:spAutoFit/>
          </a:bodyPr>
          <a:lstStyle/>
          <a:p>
            <a:r>
              <a:rPr lang="en-IN" sz="1600" dirty="0"/>
              <a:t>Rotary encoder, with corresponding </a:t>
            </a:r>
            <a:r>
              <a:rPr lang="en-IN" sz="1600" i="1" dirty="0"/>
              <a:t>A</a:t>
            </a:r>
            <a:r>
              <a:rPr lang="en-IN" sz="1600" dirty="0"/>
              <a:t>/</a:t>
            </a:r>
            <a:r>
              <a:rPr lang="en-IN" sz="1600" i="1" dirty="0"/>
              <a:t>B</a:t>
            </a:r>
            <a:r>
              <a:rPr lang="en-IN" sz="1600" dirty="0"/>
              <a:t> signal states shown on the right as the shaft reverses.</a:t>
            </a:r>
          </a:p>
        </p:txBody>
      </p:sp>
      <p:sp>
        <p:nvSpPr>
          <p:cNvPr id="11" name="Rectangle 10"/>
          <p:cNvSpPr/>
          <p:nvPr/>
        </p:nvSpPr>
        <p:spPr>
          <a:xfrm>
            <a:off x="5867400" y="6096000"/>
            <a:ext cx="1475084" cy="338554"/>
          </a:xfrm>
          <a:prstGeom prst="rect">
            <a:avLst/>
          </a:prstGeom>
        </p:spPr>
        <p:txBody>
          <a:bodyPr wrap="none">
            <a:spAutoFit/>
          </a:bodyPr>
          <a:lstStyle/>
          <a:p>
            <a:r>
              <a:rPr lang="en-IN" sz="1600" dirty="0"/>
              <a:t>Linear encoder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633" y="77162"/>
            <a:ext cx="8183880" cy="1089786"/>
          </a:xfrm>
          <a:prstGeom prst="rect">
            <a:avLst/>
          </a:prstGeom>
        </p:spPr>
        <p:txBody>
          <a:bodyPr vert="horz" wrap="square" lIns="0" tIns="408686" rIns="0" bIns="0" rtlCol="0">
            <a:spAutoFit/>
          </a:bodyPr>
          <a:lstStyle/>
          <a:p>
            <a:pPr marL="600710">
              <a:lnSpc>
                <a:spcPct val="100000"/>
              </a:lnSpc>
              <a:spcBef>
                <a:spcPts val="95"/>
              </a:spcBef>
            </a:pPr>
            <a:r>
              <a:rPr sz="4400" dirty="0">
                <a:solidFill>
                  <a:srgbClr val="FF0000"/>
                </a:solidFill>
                <a:effectLst/>
              </a:rPr>
              <a:t>Magnetic</a:t>
            </a:r>
            <a:r>
              <a:rPr sz="4400" spc="-60" dirty="0">
                <a:solidFill>
                  <a:srgbClr val="FF0000"/>
                </a:solidFill>
                <a:effectLst/>
              </a:rPr>
              <a:t> </a:t>
            </a:r>
            <a:r>
              <a:rPr sz="4400" dirty="0">
                <a:solidFill>
                  <a:srgbClr val="FF0000"/>
                </a:solidFill>
                <a:effectLst/>
              </a:rPr>
              <a:t>Fields</a:t>
            </a:r>
            <a:r>
              <a:rPr sz="4400" spc="-95" dirty="0">
                <a:solidFill>
                  <a:srgbClr val="FF0000"/>
                </a:solidFill>
                <a:effectLst/>
              </a:rPr>
              <a:t> </a:t>
            </a:r>
            <a:r>
              <a:rPr sz="4400" dirty="0">
                <a:solidFill>
                  <a:srgbClr val="FF0000"/>
                </a:solidFill>
                <a:effectLst/>
              </a:rPr>
              <a:t>of</a:t>
            </a:r>
            <a:r>
              <a:rPr sz="4400" spc="-100" dirty="0">
                <a:solidFill>
                  <a:srgbClr val="FF0000"/>
                </a:solidFill>
                <a:effectLst/>
              </a:rPr>
              <a:t> </a:t>
            </a:r>
            <a:r>
              <a:rPr sz="4400" dirty="0">
                <a:solidFill>
                  <a:srgbClr val="FF0000"/>
                </a:solidFill>
                <a:effectLst/>
              </a:rPr>
              <a:t>the</a:t>
            </a:r>
            <a:r>
              <a:rPr sz="4400" spc="-120" dirty="0">
                <a:solidFill>
                  <a:srgbClr val="FF0000"/>
                </a:solidFill>
                <a:effectLst/>
              </a:rPr>
              <a:t> </a:t>
            </a:r>
            <a:r>
              <a:rPr sz="4400" spc="-10" dirty="0">
                <a:solidFill>
                  <a:srgbClr val="FF0000"/>
                </a:solidFill>
                <a:effectLst/>
              </a:rPr>
              <a:t>Brain</a:t>
            </a:r>
            <a:endParaRPr sz="4400" dirty="0">
              <a:solidFill>
                <a:srgbClr val="FF0000"/>
              </a:solidFill>
              <a:effectLst/>
            </a:endParaRPr>
          </a:p>
        </p:txBody>
      </p:sp>
      <p:sp>
        <p:nvSpPr>
          <p:cNvPr id="3" name="object 3"/>
          <p:cNvSpPr/>
          <p:nvPr/>
        </p:nvSpPr>
        <p:spPr>
          <a:xfrm>
            <a:off x="4852626" y="2509394"/>
            <a:ext cx="596265" cy="0"/>
          </a:xfrm>
          <a:custGeom>
            <a:avLst/>
            <a:gdLst/>
            <a:ahLst/>
            <a:cxnLst/>
            <a:rect l="l" t="t" r="r" b="b"/>
            <a:pathLst>
              <a:path w="596264">
                <a:moveTo>
                  <a:pt x="0" y="0"/>
                </a:moveTo>
                <a:lnTo>
                  <a:pt x="596053" y="0"/>
                </a:lnTo>
              </a:path>
            </a:pathLst>
          </a:custGeom>
          <a:ln w="11403">
            <a:solidFill>
              <a:srgbClr val="000000"/>
            </a:solidFill>
          </a:ln>
        </p:spPr>
        <p:txBody>
          <a:bodyPr wrap="square" lIns="0" tIns="0" rIns="0" bIns="0" rtlCol="0"/>
          <a:lstStyle/>
          <a:p>
            <a:endParaRPr/>
          </a:p>
        </p:txBody>
      </p:sp>
      <p:sp>
        <p:nvSpPr>
          <p:cNvPr id="4" name="object 4"/>
          <p:cNvSpPr txBox="1"/>
          <p:nvPr/>
        </p:nvSpPr>
        <p:spPr>
          <a:xfrm>
            <a:off x="4994973" y="2379059"/>
            <a:ext cx="295275" cy="365760"/>
          </a:xfrm>
          <a:prstGeom prst="rect">
            <a:avLst/>
          </a:prstGeom>
        </p:spPr>
        <p:txBody>
          <a:bodyPr vert="horz" wrap="square" lIns="0" tIns="16510" rIns="0" bIns="0" rtlCol="0">
            <a:spAutoFit/>
          </a:bodyPr>
          <a:lstStyle/>
          <a:p>
            <a:pPr marL="38100">
              <a:lnSpc>
                <a:spcPct val="100000"/>
              </a:lnSpc>
              <a:spcBef>
                <a:spcPts val="130"/>
              </a:spcBef>
            </a:pPr>
            <a:r>
              <a:rPr sz="3300" i="1" spc="112" baseline="-25252" dirty="0">
                <a:latin typeface="Times New Roman"/>
                <a:cs typeface="Times New Roman"/>
              </a:rPr>
              <a:t>r</a:t>
            </a:r>
            <a:r>
              <a:rPr sz="1300" spc="75" dirty="0">
                <a:latin typeface="Times New Roman"/>
                <a:cs typeface="Times New Roman"/>
              </a:rPr>
              <a:t>3</a:t>
            </a:r>
            <a:endParaRPr sz="1300">
              <a:latin typeface="Times New Roman"/>
              <a:cs typeface="Times New Roman"/>
            </a:endParaRPr>
          </a:p>
        </p:txBody>
      </p:sp>
      <p:sp>
        <p:nvSpPr>
          <p:cNvPr id="5" name="object 5"/>
          <p:cNvSpPr txBox="1"/>
          <p:nvPr/>
        </p:nvSpPr>
        <p:spPr>
          <a:xfrm>
            <a:off x="4351573" y="2489979"/>
            <a:ext cx="308610" cy="384810"/>
          </a:xfrm>
          <a:prstGeom prst="rect">
            <a:avLst/>
          </a:prstGeom>
        </p:spPr>
        <p:txBody>
          <a:bodyPr vert="horz" wrap="square" lIns="0" tIns="13335" rIns="0" bIns="0" rtlCol="0">
            <a:spAutoFit/>
          </a:bodyPr>
          <a:lstStyle/>
          <a:p>
            <a:pPr marL="12700">
              <a:lnSpc>
                <a:spcPct val="100000"/>
              </a:lnSpc>
              <a:spcBef>
                <a:spcPts val="105"/>
              </a:spcBef>
            </a:pPr>
            <a:r>
              <a:rPr sz="2200" spc="-60" dirty="0">
                <a:latin typeface="Times New Roman"/>
                <a:cs typeface="Times New Roman"/>
              </a:rPr>
              <a:t>4</a:t>
            </a:r>
            <a:r>
              <a:rPr sz="2350" i="1" spc="-60" dirty="0">
                <a:latin typeface="Symbol"/>
                <a:cs typeface="Symbol"/>
              </a:rPr>
              <a:t></a:t>
            </a:r>
            <a:endParaRPr sz="2350">
              <a:latin typeface="Symbol"/>
              <a:cs typeface="Symbol"/>
            </a:endParaRPr>
          </a:p>
        </p:txBody>
      </p:sp>
      <p:sp>
        <p:nvSpPr>
          <p:cNvPr id="6" name="object 6"/>
          <p:cNvSpPr txBox="1"/>
          <p:nvPr/>
        </p:nvSpPr>
        <p:spPr>
          <a:xfrm>
            <a:off x="4370773" y="2089346"/>
            <a:ext cx="1071245" cy="384810"/>
          </a:xfrm>
          <a:prstGeom prst="rect">
            <a:avLst/>
          </a:prstGeom>
        </p:spPr>
        <p:txBody>
          <a:bodyPr vert="horz" wrap="square" lIns="0" tIns="13335" rIns="0" bIns="0" rtlCol="0">
            <a:spAutoFit/>
          </a:bodyPr>
          <a:lstStyle/>
          <a:p>
            <a:pPr marL="12700">
              <a:lnSpc>
                <a:spcPct val="100000"/>
              </a:lnSpc>
              <a:spcBef>
                <a:spcPts val="105"/>
              </a:spcBef>
              <a:tabLst>
                <a:tab pos="492125" algn="l"/>
              </a:tabLst>
            </a:pPr>
            <a:r>
              <a:rPr sz="2350" i="1" spc="-50" dirty="0">
                <a:latin typeface="Symbol"/>
                <a:cs typeface="Symbol"/>
              </a:rPr>
              <a:t></a:t>
            </a:r>
            <a:r>
              <a:rPr sz="2350" dirty="0">
                <a:latin typeface="Times New Roman"/>
                <a:cs typeface="Times New Roman"/>
              </a:rPr>
              <a:t>	</a:t>
            </a:r>
            <a:r>
              <a:rPr sz="2200" b="1" spc="50" dirty="0">
                <a:latin typeface="Times New Roman"/>
                <a:cs typeface="Times New Roman"/>
              </a:rPr>
              <a:t>Q</a:t>
            </a:r>
            <a:r>
              <a:rPr sz="2200" b="1" spc="-325" dirty="0">
                <a:latin typeface="Times New Roman"/>
                <a:cs typeface="Times New Roman"/>
              </a:rPr>
              <a:t> </a:t>
            </a:r>
            <a:r>
              <a:rPr sz="2200" dirty="0">
                <a:latin typeface="Symbol"/>
                <a:cs typeface="Symbol"/>
              </a:rPr>
              <a:t></a:t>
            </a:r>
            <a:r>
              <a:rPr sz="2200" spc="-320" dirty="0">
                <a:latin typeface="Times New Roman"/>
                <a:cs typeface="Times New Roman"/>
              </a:rPr>
              <a:t> </a:t>
            </a:r>
            <a:r>
              <a:rPr sz="2200" b="1" spc="-50" dirty="0">
                <a:latin typeface="Times New Roman"/>
                <a:cs typeface="Times New Roman"/>
              </a:rPr>
              <a:t>r</a:t>
            </a:r>
            <a:endParaRPr sz="2200">
              <a:latin typeface="Times New Roman"/>
              <a:cs typeface="Times New Roman"/>
            </a:endParaRPr>
          </a:p>
        </p:txBody>
      </p:sp>
      <p:sp>
        <p:nvSpPr>
          <p:cNvPr id="7" name="object 7"/>
          <p:cNvSpPr txBox="1"/>
          <p:nvPr/>
        </p:nvSpPr>
        <p:spPr>
          <a:xfrm>
            <a:off x="434644" y="2284199"/>
            <a:ext cx="4418330" cy="365760"/>
          </a:xfrm>
          <a:prstGeom prst="rect">
            <a:avLst/>
          </a:prstGeom>
        </p:spPr>
        <p:txBody>
          <a:bodyPr vert="horz" wrap="square" lIns="0" tIns="16510" rIns="0" bIns="0" rtlCol="0">
            <a:spAutoFit/>
          </a:bodyPr>
          <a:lstStyle/>
          <a:p>
            <a:pPr marL="38100">
              <a:lnSpc>
                <a:spcPct val="100000"/>
              </a:lnSpc>
              <a:spcBef>
                <a:spcPts val="130"/>
              </a:spcBef>
              <a:tabLst>
                <a:tab pos="4123054" algn="l"/>
              </a:tabLst>
            </a:pPr>
            <a:r>
              <a:rPr sz="3000" baseline="1388" dirty="0">
                <a:latin typeface="Arial"/>
                <a:cs typeface="Arial"/>
              </a:rPr>
              <a:t>Using a current dipole model:</a:t>
            </a:r>
            <a:r>
              <a:rPr sz="3000" spc="254" baseline="1388" dirty="0">
                <a:latin typeface="Arial"/>
                <a:cs typeface="Arial"/>
              </a:rPr>
              <a:t> </a:t>
            </a:r>
            <a:r>
              <a:rPr sz="2200" b="1" dirty="0">
                <a:latin typeface="Times New Roman"/>
                <a:cs typeface="Times New Roman"/>
              </a:rPr>
              <a:t>B</a:t>
            </a:r>
            <a:r>
              <a:rPr sz="2200" b="1" spc="-45" dirty="0">
                <a:latin typeface="Times New Roman"/>
                <a:cs typeface="Times New Roman"/>
              </a:rPr>
              <a:t> </a:t>
            </a:r>
            <a:r>
              <a:rPr sz="2200" dirty="0">
                <a:latin typeface="Symbol"/>
                <a:cs typeface="Symbol"/>
              </a:rPr>
              <a:t></a:t>
            </a:r>
            <a:r>
              <a:rPr sz="2200" spc="-20" dirty="0">
                <a:latin typeface="Times New Roman"/>
                <a:cs typeface="Times New Roman"/>
              </a:rPr>
              <a:t> </a:t>
            </a:r>
            <a:r>
              <a:rPr sz="1950" u="sng" baseline="36324" dirty="0">
                <a:uFill>
                  <a:solidFill>
                    <a:srgbClr val="000000"/>
                  </a:solidFill>
                </a:uFill>
                <a:latin typeface="Times New Roman"/>
                <a:cs typeface="Times New Roman"/>
              </a:rPr>
              <a:t>	0</a:t>
            </a:r>
            <a:r>
              <a:rPr sz="1950" u="sng" spc="172" baseline="36324" dirty="0">
                <a:uFill>
                  <a:solidFill>
                    <a:srgbClr val="000000"/>
                  </a:solidFill>
                </a:uFill>
                <a:latin typeface="Times New Roman"/>
                <a:cs typeface="Times New Roman"/>
              </a:rPr>
              <a:t> </a:t>
            </a:r>
            <a:r>
              <a:rPr sz="1950" spc="37" baseline="36324" dirty="0">
                <a:latin typeface="Times New Roman"/>
                <a:cs typeface="Times New Roman"/>
              </a:rPr>
              <a:t> </a:t>
            </a:r>
            <a:r>
              <a:rPr sz="2200" spc="-50" dirty="0">
                <a:latin typeface="Symbol"/>
                <a:cs typeface="Symbol"/>
              </a:rPr>
              <a:t></a:t>
            </a:r>
            <a:endParaRPr sz="2200">
              <a:latin typeface="Symbol"/>
              <a:cs typeface="Symbol"/>
            </a:endParaRPr>
          </a:p>
        </p:txBody>
      </p:sp>
      <p:sp>
        <p:nvSpPr>
          <p:cNvPr id="8" name="object 8"/>
          <p:cNvSpPr txBox="1"/>
          <p:nvPr/>
        </p:nvSpPr>
        <p:spPr>
          <a:xfrm>
            <a:off x="421944" y="2921254"/>
            <a:ext cx="7347584" cy="2540000"/>
          </a:xfrm>
          <a:prstGeom prst="rect">
            <a:avLst/>
          </a:prstGeom>
        </p:spPr>
        <p:txBody>
          <a:bodyPr vert="horz" wrap="square" lIns="0" tIns="11430" rIns="0" bIns="0" rtlCol="0">
            <a:spAutoFit/>
          </a:bodyPr>
          <a:lstStyle/>
          <a:p>
            <a:pPr marL="50800">
              <a:lnSpc>
                <a:spcPct val="100000"/>
              </a:lnSpc>
              <a:spcBef>
                <a:spcPts val="90"/>
              </a:spcBef>
            </a:pPr>
            <a:r>
              <a:rPr sz="2000" spc="-10" dirty="0">
                <a:latin typeface="Arial"/>
                <a:cs typeface="Arial"/>
              </a:rPr>
              <a:t>Post-</a:t>
            </a:r>
            <a:r>
              <a:rPr sz="2000" dirty="0">
                <a:latin typeface="Arial"/>
                <a:cs typeface="Arial"/>
              </a:rPr>
              <a:t>synaptic</a:t>
            </a:r>
            <a:r>
              <a:rPr sz="2000" spc="20" dirty="0">
                <a:latin typeface="Arial"/>
                <a:cs typeface="Arial"/>
              </a:rPr>
              <a:t> </a:t>
            </a:r>
            <a:r>
              <a:rPr sz="2000" dirty="0">
                <a:latin typeface="Arial"/>
                <a:cs typeface="Arial"/>
              </a:rPr>
              <a:t>potential:</a:t>
            </a:r>
            <a:r>
              <a:rPr sz="2000" spc="10" dirty="0">
                <a:latin typeface="Arial"/>
                <a:cs typeface="Arial"/>
              </a:rPr>
              <a:t> </a:t>
            </a:r>
            <a:r>
              <a:rPr sz="2000" i="1" dirty="0">
                <a:latin typeface="Arial"/>
                <a:cs typeface="Arial"/>
              </a:rPr>
              <a:t>Q</a:t>
            </a:r>
            <a:r>
              <a:rPr sz="2000" dirty="0">
                <a:latin typeface="Arial"/>
                <a:cs typeface="Arial"/>
              </a:rPr>
              <a:t>~20</a:t>
            </a:r>
            <a:r>
              <a:rPr sz="2000" spc="-55" dirty="0">
                <a:latin typeface="Arial"/>
                <a:cs typeface="Arial"/>
              </a:rPr>
              <a:t> </a:t>
            </a:r>
            <a:r>
              <a:rPr sz="2000" dirty="0">
                <a:latin typeface="Arial"/>
                <a:cs typeface="Arial"/>
              </a:rPr>
              <a:t>fA·m</a:t>
            </a:r>
            <a:r>
              <a:rPr sz="2000" spc="-90" dirty="0">
                <a:latin typeface="Arial"/>
                <a:cs typeface="Arial"/>
              </a:rPr>
              <a:t> </a:t>
            </a:r>
            <a:r>
              <a:rPr sz="2000" dirty="0">
                <a:latin typeface="Arial"/>
                <a:cs typeface="Arial"/>
              </a:rPr>
              <a:t>=&gt;</a:t>
            </a:r>
            <a:r>
              <a:rPr sz="2000" spc="-55" dirty="0">
                <a:latin typeface="Arial"/>
                <a:cs typeface="Arial"/>
              </a:rPr>
              <a:t> </a:t>
            </a:r>
            <a:r>
              <a:rPr sz="2000" i="1" dirty="0">
                <a:latin typeface="Arial"/>
                <a:cs typeface="Arial"/>
              </a:rPr>
              <a:t>B</a:t>
            </a:r>
            <a:r>
              <a:rPr sz="2000" dirty="0">
                <a:latin typeface="Arial"/>
                <a:cs typeface="Arial"/>
              </a:rPr>
              <a:t>~20</a:t>
            </a:r>
            <a:r>
              <a:rPr sz="2000" spc="-35" dirty="0">
                <a:latin typeface="Arial"/>
                <a:cs typeface="Arial"/>
              </a:rPr>
              <a:t> </a:t>
            </a:r>
            <a:r>
              <a:rPr sz="2000" dirty="0">
                <a:latin typeface="Arial"/>
                <a:cs typeface="Arial"/>
              </a:rPr>
              <a:t>pT</a:t>
            </a:r>
            <a:r>
              <a:rPr sz="2000" spc="-105" dirty="0">
                <a:latin typeface="Arial"/>
                <a:cs typeface="Arial"/>
              </a:rPr>
              <a:t> </a:t>
            </a:r>
            <a:r>
              <a:rPr sz="2000" dirty="0">
                <a:latin typeface="Arial"/>
                <a:cs typeface="Arial"/>
              </a:rPr>
              <a:t>@</a:t>
            </a:r>
            <a:r>
              <a:rPr sz="2000" spc="-55" dirty="0">
                <a:latin typeface="Arial"/>
                <a:cs typeface="Arial"/>
              </a:rPr>
              <a:t> </a:t>
            </a:r>
            <a:r>
              <a:rPr sz="2000" dirty="0">
                <a:latin typeface="Arial"/>
                <a:cs typeface="Arial"/>
              </a:rPr>
              <a:t>10</a:t>
            </a:r>
            <a:r>
              <a:rPr sz="2000" spc="-65" dirty="0">
                <a:latin typeface="Arial"/>
                <a:cs typeface="Arial"/>
              </a:rPr>
              <a:t> </a:t>
            </a:r>
            <a:r>
              <a:rPr sz="2000" spc="-25" dirty="0">
                <a:latin typeface="Arial"/>
                <a:cs typeface="Arial"/>
              </a:rPr>
              <a:t>µm</a:t>
            </a:r>
            <a:endParaRPr sz="2000">
              <a:latin typeface="Arial"/>
              <a:cs typeface="Arial"/>
            </a:endParaRPr>
          </a:p>
          <a:p>
            <a:pPr marL="50800">
              <a:lnSpc>
                <a:spcPct val="100000"/>
              </a:lnSpc>
              <a:spcBef>
                <a:spcPts val="5"/>
              </a:spcBef>
            </a:pPr>
            <a:r>
              <a:rPr sz="2000" dirty="0">
                <a:latin typeface="Arial"/>
                <a:cs typeface="Arial"/>
              </a:rPr>
              <a:t>Action</a:t>
            </a:r>
            <a:r>
              <a:rPr sz="2000" spc="-45" dirty="0">
                <a:latin typeface="Arial"/>
                <a:cs typeface="Arial"/>
              </a:rPr>
              <a:t> </a:t>
            </a:r>
            <a:r>
              <a:rPr sz="2000" dirty="0">
                <a:latin typeface="Arial"/>
                <a:cs typeface="Arial"/>
              </a:rPr>
              <a:t>potential:</a:t>
            </a:r>
            <a:r>
              <a:rPr sz="2000" spc="-5" dirty="0">
                <a:latin typeface="Arial"/>
                <a:cs typeface="Arial"/>
              </a:rPr>
              <a:t> </a:t>
            </a:r>
            <a:r>
              <a:rPr sz="2000" i="1" dirty="0">
                <a:latin typeface="Arial"/>
                <a:cs typeface="Arial"/>
              </a:rPr>
              <a:t>Q</a:t>
            </a:r>
            <a:r>
              <a:rPr sz="2000" dirty="0">
                <a:latin typeface="Arial"/>
                <a:cs typeface="Arial"/>
              </a:rPr>
              <a:t>~100</a:t>
            </a:r>
            <a:r>
              <a:rPr sz="2000" spc="-60" dirty="0">
                <a:latin typeface="Arial"/>
                <a:cs typeface="Arial"/>
              </a:rPr>
              <a:t> </a:t>
            </a:r>
            <a:r>
              <a:rPr sz="2000" dirty="0">
                <a:latin typeface="Arial"/>
                <a:cs typeface="Arial"/>
              </a:rPr>
              <a:t>fA·m</a:t>
            </a:r>
            <a:r>
              <a:rPr sz="2000" spc="-105" dirty="0">
                <a:latin typeface="Arial"/>
                <a:cs typeface="Arial"/>
              </a:rPr>
              <a:t> </a:t>
            </a:r>
            <a:r>
              <a:rPr sz="2000" dirty="0">
                <a:latin typeface="Arial"/>
                <a:cs typeface="Arial"/>
              </a:rPr>
              <a:t>=&gt;</a:t>
            </a:r>
            <a:r>
              <a:rPr sz="2000" spc="-60" dirty="0">
                <a:latin typeface="Arial"/>
                <a:cs typeface="Arial"/>
              </a:rPr>
              <a:t> </a:t>
            </a:r>
            <a:r>
              <a:rPr sz="2000" i="1" dirty="0">
                <a:latin typeface="Arial"/>
                <a:cs typeface="Arial"/>
              </a:rPr>
              <a:t>B</a:t>
            </a:r>
            <a:r>
              <a:rPr sz="2000" dirty="0">
                <a:latin typeface="Arial"/>
                <a:cs typeface="Arial"/>
              </a:rPr>
              <a:t>~100</a:t>
            </a:r>
            <a:r>
              <a:rPr sz="2000" spc="-40" dirty="0">
                <a:latin typeface="Arial"/>
                <a:cs typeface="Arial"/>
              </a:rPr>
              <a:t> </a:t>
            </a:r>
            <a:r>
              <a:rPr sz="2000" dirty="0">
                <a:latin typeface="Arial"/>
                <a:cs typeface="Arial"/>
              </a:rPr>
              <a:t>pT</a:t>
            </a:r>
            <a:r>
              <a:rPr sz="2000" spc="-95" dirty="0">
                <a:latin typeface="Arial"/>
                <a:cs typeface="Arial"/>
              </a:rPr>
              <a:t> </a:t>
            </a:r>
            <a:r>
              <a:rPr sz="2000" dirty="0">
                <a:latin typeface="Arial"/>
                <a:cs typeface="Arial"/>
              </a:rPr>
              <a:t>@10</a:t>
            </a:r>
            <a:r>
              <a:rPr sz="2000" spc="-65" dirty="0">
                <a:latin typeface="Arial"/>
                <a:cs typeface="Arial"/>
              </a:rPr>
              <a:t> </a:t>
            </a:r>
            <a:r>
              <a:rPr sz="2000" spc="-25" dirty="0">
                <a:latin typeface="Arial"/>
                <a:cs typeface="Arial"/>
              </a:rPr>
              <a:t>µm</a:t>
            </a:r>
            <a:endParaRPr sz="2000">
              <a:latin typeface="Arial"/>
              <a:cs typeface="Arial"/>
            </a:endParaRPr>
          </a:p>
          <a:p>
            <a:pPr>
              <a:lnSpc>
                <a:spcPct val="100000"/>
              </a:lnSpc>
              <a:spcBef>
                <a:spcPts val="10"/>
              </a:spcBef>
            </a:pPr>
            <a:endParaRPr sz="2600">
              <a:latin typeface="Arial"/>
              <a:cs typeface="Arial"/>
            </a:endParaRPr>
          </a:p>
          <a:p>
            <a:pPr marL="50800">
              <a:lnSpc>
                <a:spcPct val="100000"/>
              </a:lnSpc>
            </a:pPr>
            <a:r>
              <a:rPr sz="2000" b="1" i="1" dirty="0">
                <a:latin typeface="Arial"/>
                <a:cs typeface="Arial"/>
              </a:rPr>
              <a:t>Cortex</a:t>
            </a:r>
            <a:r>
              <a:rPr sz="2000" b="1" i="1" spc="-55" dirty="0">
                <a:latin typeface="Arial"/>
                <a:cs typeface="Arial"/>
              </a:rPr>
              <a:t> </a:t>
            </a:r>
            <a:r>
              <a:rPr sz="2000" b="1" i="1" spc="-10" dirty="0">
                <a:latin typeface="Arial"/>
                <a:cs typeface="Arial"/>
              </a:rPr>
              <a:t>patch:</a:t>
            </a:r>
            <a:endParaRPr sz="2000">
              <a:latin typeface="Arial"/>
              <a:cs typeface="Arial"/>
            </a:endParaRPr>
          </a:p>
          <a:p>
            <a:pPr marL="50800">
              <a:lnSpc>
                <a:spcPct val="100000"/>
              </a:lnSpc>
            </a:pPr>
            <a:r>
              <a:rPr sz="2000" dirty="0">
                <a:latin typeface="Arial"/>
                <a:cs typeface="Arial"/>
              </a:rPr>
              <a:t>Cortex</a:t>
            </a:r>
            <a:r>
              <a:rPr sz="2000" spc="-70" dirty="0">
                <a:latin typeface="Arial"/>
                <a:cs typeface="Arial"/>
              </a:rPr>
              <a:t> </a:t>
            </a:r>
            <a:r>
              <a:rPr sz="2000" dirty="0">
                <a:latin typeface="Arial"/>
                <a:cs typeface="Arial"/>
              </a:rPr>
              <a:t>current</a:t>
            </a:r>
            <a:r>
              <a:rPr sz="2000" spc="-70" dirty="0">
                <a:latin typeface="Arial"/>
                <a:cs typeface="Arial"/>
              </a:rPr>
              <a:t> </a:t>
            </a:r>
            <a:r>
              <a:rPr sz="2000" dirty="0">
                <a:latin typeface="Arial"/>
                <a:cs typeface="Arial"/>
              </a:rPr>
              <a:t>~100..250</a:t>
            </a:r>
            <a:r>
              <a:rPr sz="2000" spc="-15" dirty="0">
                <a:latin typeface="Arial"/>
                <a:cs typeface="Arial"/>
              </a:rPr>
              <a:t> </a:t>
            </a:r>
            <a:r>
              <a:rPr sz="2000" dirty="0">
                <a:latin typeface="Arial"/>
                <a:cs typeface="Arial"/>
              </a:rPr>
              <a:t>nA/mm</a:t>
            </a:r>
            <a:r>
              <a:rPr sz="2025" baseline="24691" dirty="0">
                <a:latin typeface="Arial"/>
                <a:cs typeface="Arial"/>
              </a:rPr>
              <a:t>2</a:t>
            </a:r>
            <a:r>
              <a:rPr sz="2000" dirty="0">
                <a:latin typeface="Arial"/>
                <a:cs typeface="Arial"/>
              </a:rPr>
              <a:t>;</a:t>
            </a:r>
            <a:r>
              <a:rPr sz="2000" spc="-140" dirty="0">
                <a:latin typeface="Arial"/>
                <a:cs typeface="Arial"/>
              </a:rPr>
              <a:t> </a:t>
            </a:r>
            <a:r>
              <a:rPr sz="2000" spc="-25" dirty="0">
                <a:latin typeface="Arial"/>
                <a:cs typeface="Arial"/>
              </a:rPr>
              <a:t>and</a:t>
            </a:r>
            <a:endParaRPr sz="2000">
              <a:latin typeface="Arial"/>
              <a:cs typeface="Arial"/>
            </a:endParaRPr>
          </a:p>
          <a:p>
            <a:pPr marL="50800" marR="1181100">
              <a:lnSpc>
                <a:spcPct val="100000"/>
              </a:lnSpc>
            </a:pPr>
            <a:r>
              <a:rPr sz="2000" dirty="0">
                <a:latin typeface="Arial"/>
                <a:cs typeface="Arial"/>
              </a:rPr>
              <a:t>Active</a:t>
            </a:r>
            <a:r>
              <a:rPr sz="2000" spc="10" dirty="0">
                <a:latin typeface="Arial"/>
                <a:cs typeface="Arial"/>
              </a:rPr>
              <a:t> </a:t>
            </a:r>
            <a:r>
              <a:rPr sz="2000" dirty="0">
                <a:latin typeface="Arial"/>
                <a:cs typeface="Arial"/>
              </a:rPr>
              <a:t>cortex</a:t>
            </a:r>
            <a:r>
              <a:rPr sz="2000" spc="-35" dirty="0">
                <a:latin typeface="Arial"/>
                <a:cs typeface="Arial"/>
              </a:rPr>
              <a:t> </a:t>
            </a:r>
            <a:r>
              <a:rPr sz="2000" dirty="0">
                <a:latin typeface="Arial"/>
                <a:cs typeface="Arial"/>
              </a:rPr>
              <a:t>area</a:t>
            </a:r>
            <a:r>
              <a:rPr sz="2000" spc="10" dirty="0">
                <a:latin typeface="Arial"/>
                <a:cs typeface="Arial"/>
              </a:rPr>
              <a:t> </a:t>
            </a:r>
            <a:r>
              <a:rPr sz="2000" i="1" dirty="0">
                <a:latin typeface="Arial"/>
                <a:cs typeface="Arial"/>
              </a:rPr>
              <a:t>S</a:t>
            </a:r>
            <a:r>
              <a:rPr sz="2000" i="1" spc="-10" dirty="0">
                <a:latin typeface="Arial"/>
                <a:cs typeface="Arial"/>
              </a:rPr>
              <a:t> </a:t>
            </a:r>
            <a:r>
              <a:rPr sz="2000" dirty="0">
                <a:latin typeface="Arial"/>
                <a:cs typeface="Arial"/>
              </a:rPr>
              <a:t>~</a:t>
            </a:r>
            <a:r>
              <a:rPr sz="2000" spc="-35" dirty="0">
                <a:latin typeface="Arial"/>
                <a:cs typeface="Arial"/>
              </a:rPr>
              <a:t> </a:t>
            </a:r>
            <a:r>
              <a:rPr sz="2000" dirty="0">
                <a:latin typeface="Arial"/>
                <a:cs typeface="Arial"/>
              </a:rPr>
              <a:t>50</a:t>
            </a:r>
            <a:r>
              <a:rPr sz="2000" spc="-10" dirty="0">
                <a:latin typeface="Arial"/>
                <a:cs typeface="Arial"/>
              </a:rPr>
              <a:t> </a:t>
            </a:r>
            <a:r>
              <a:rPr sz="2000" dirty="0">
                <a:latin typeface="Arial"/>
                <a:cs typeface="Arial"/>
              </a:rPr>
              <a:t>mm</a:t>
            </a:r>
            <a:r>
              <a:rPr sz="2025" baseline="24691" dirty="0">
                <a:latin typeface="Arial"/>
                <a:cs typeface="Arial"/>
              </a:rPr>
              <a:t>2</a:t>
            </a:r>
            <a:r>
              <a:rPr sz="2025" spc="120" baseline="24691" dirty="0">
                <a:latin typeface="Arial"/>
                <a:cs typeface="Arial"/>
              </a:rPr>
              <a:t> </a:t>
            </a:r>
            <a:r>
              <a:rPr sz="2000" dirty="0">
                <a:latin typeface="Arial"/>
                <a:cs typeface="Arial"/>
              </a:rPr>
              <a:t>(</a:t>
            </a:r>
            <a:r>
              <a:rPr sz="2000" i="1" dirty="0">
                <a:latin typeface="Arial"/>
                <a:cs typeface="Arial"/>
              </a:rPr>
              <a:t>R</a:t>
            </a:r>
            <a:r>
              <a:rPr sz="2000" i="1" spc="-20" dirty="0">
                <a:latin typeface="Arial"/>
                <a:cs typeface="Arial"/>
              </a:rPr>
              <a:t> </a:t>
            </a:r>
            <a:r>
              <a:rPr sz="2000" dirty="0">
                <a:latin typeface="Arial"/>
                <a:cs typeface="Arial"/>
              </a:rPr>
              <a:t>=</a:t>
            </a:r>
            <a:r>
              <a:rPr sz="2000" spc="-35" dirty="0">
                <a:latin typeface="Arial"/>
                <a:cs typeface="Arial"/>
              </a:rPr>
              <a:t> </a:t>
            </a:r>
            <a:r>
              <a:rPr sz="2000" dirty="0">
                <a:latin typeface="Arial"/>
                <a:cs typeface="Arial"/>
              </a:rPr>
              <a:t>4</a:t>
            </a:r>
            <a:r>
              <a:rPr sz="2000" spc="-30" dirty="0">
                <a:latin typeface="Arial"/>
                <a:cs typeface="Arial"/>
              </a:rPr>
              <a:t> </a:t>
            </a:r>
            <a:r>
              <a:rPr sz="2000" dirty="0">
                <a:latin typeface="Arial"/>
                <a:cs typeface="Arial"/>
              </a:rPr>
              <a:t>mm</a:t>
            </a:r>
            <a:r>
              <a:rPr sz="2000" spc="-55" dirty="0">
                <a:latin typeface="Arial"/>
                <a:cs typeface="Arial"/>
              </a:rPr>
              <a:t> </a:t>
            </a:r>
            <a:r>
              <a:rPr sz="2000" dirty="0">
                <a:latin typeface="Arial"/>
                <a:cs typeface="Arial"/>
              </a:rPr>
              <a:t>x</a:t>
            </a:r>
            <a:r>
              <a:rPr sz="2000" spc="-30" dirty="0">
                <a:latin typeface="Arial"/>
                <a:cs typeface="Arial"/>
              </a:rPr>
              <a:t> </a:t>
            </a:r>
            <a:r>
              <a:rPr sz="2000" i="1" dirty="0">
                <a:latin typeface="Arial"/>
                <a:cs typeface="Arial"/>
              </a:rPr>
              <a:t>h</a:t>
            </a:r>
            <a:r>
              <a:rPr sz="2000" i="1" spc="-5" dirty="0">
                <a:latin typeface="Arial"/>
                <a:cs typeface="Arial"/>
              </a:rPr>
              <a:t> </a:t>
            </a:r>
            <a:r>
              <a:rPr sz="2000" dirty="0">
                <a:latin typeface="Arial"/>
                <a:cs typeface="Arial"/>
              </a:rPr>
              <a:t>=</a:t>
            </a:r>
            <a:r>
              <a:rPr sz="2000" spc="-30" dirty="0">
                <a:latin typeface="Arial"/>
                <a:cs typeface="Arial"/>
              </a:rPr>
              <a:t> </a:t>
            </a:r>
            <a:r>
              <a:rPr sz="2000" dirty="0">
                <a:latin typeface="Arial"/>
                <a:cs typeface="Arial"/>
              </a:rPr>
              <a:t>1</a:t>
            </a:r>
            <a:r>
              <a:rPr sz="2000" spc="-30" dirty="0">
                <a:latin typeface="Arial"/>
                <a:cs typeface="Arial"/>
              </a:rPr>
              <a:t> </a:t>
            </a:r>
            <a:r>
              <a:rPr sz="2000" spc="-25" dirty="0">
                <a:latin typeface="Arial"/>
                <a:cs typeface="Arial"/>
              </a:rPr>
              <a:t>mm) </a:t>
            </a:r>
            <a:r>
              <a:rPr sz="2000" dirty="0">
                <a:latin typeface="Arial"/>
                <a:cs typeface="Arial"/>
              </a:rPr>
              <a:t>The</a:t>
            </a:r>
            <a:r>
              <a:rPr sz="2000" spc="-30" dirty="0">
                <a:latin typeface="Arial"/>
                <a:cs typeface="Arial"/>
              </a:rPr>
              <a:t> </a:t>
            </a:r>
            <a:r>
              <a:rPr sz="2000" spc="-10" dirty="0">
                <a:latin typeface="Arial"/>
                <a:cs typeface="Arial"/>
              </a:rPr>
              <a:t>field:</a:t>
            </a:r>
            <a:endParaRPr sz="2000">
              <a:latin typeface="Arial"/>
              <a:cs typeface="Arial"/>
            </a:endParaRPr>
          </a:p>
          <a:p>
            <a:pPr marL="50800">
              <a:lnSpc>
                <a:spcPct val="100000"/>
              </a:lnSpc>
              <a:spcBef>
                <a:spcPts val="5"/>
              </a:spcBef>
            </a:pPr>
            <a:r>
              <a:rPr sz="2000" dirty="0">
                <a:latin typeface="Arial"/>
                <a:cs typeface="Arial"/>
              </a:rPr>
              <a:t>Inside</a:t>
            </a:r>
            <a:r>
              <a:rPr sz="2000" spc="-40" dirty="0">
                <a:latin typeface="Arial"/>
                <a:cs typeface="Arial"/>
              </a:rPr>
              <a:t> </a:t>
            </a:r>
            <a:r>
              <a:rPr sz="2000" dirty="0">
                <a:latin typeface="Arial"/>
                <a:cs typeface="Arial"/>
              </a:rPr>
              <a:t>the</a:t>
            </a:r>
            <a:r>
              <a:rPr sz="2000" spc="-40" dirty="0">
                <a:latin typeface="Arial"/>
                <a:cs typeface="Arial"/>
              </a:rPr>
              <a:t> </a:t>
            </a:r>
            <a:r>
              <a:rPr sz="2000" dirty="0">
                <a:latin typeface="Arial"/>
                <a:cs typeface="Arial"/>
              </a:rPr>
              <a:t>cortex</a:t>
            </a:r>
            <a:r>
              <a:rPr sz="2000" spc="-50" dirty="0">
                <a:latin typeface="Arial"/>
                <a:cs typeface="Arial"/>
              </a:rPr>
              <a:t> </a:t>
            </a:r>
            <a:r>
              <a:rPr sz="2000" i="1" dirty="0">
                <a:latin typeface="Arial"/>
                <a:cs typeface="Arial"/>
              </a:rPr>
              <a:t>B</a:t>
            </a:r>
            <a:r>
              <a:rPr sz="2000" dirty="0">
                <a:latin typeface="Arial"/>
                <a:cs typeface="Arial"/>
              </a:rPr>
              <a:t>~30</a:t>
            </a:r>
            <a:r>
              <a:rPr sz="2000" spc="-15" dirty="0">
                <a:latin typeface="Arial"/>
                <a:cs typeface="Arial"/>
              </a:rPr>
              <a:t> </a:t>
            </a:r>
            <a:r>
              <a:rPr sz="2000" spc="-55" dirty="0">
                <a:latin typeface="Arial"/>
                <a:cs typeface="Arial"/>
              </a:rPr>
              <a:t>pT,</a:t>
            </a:r>
            <a:r>
              <a:rPr sz="2000" spc="-70" dirty="0">
                <a:latin typeface="Arial"/>
                <a:cs typeface="Arial"/>
              </a:rPr>
              <a:t> </a:t>
            </a:r>
            <a:r>
              <a:rPr sz="2000" dirty="0">
                <a:latin typeface="Arial"/>
                <a:cs typeface="Arial"/>
              </a:rPr>
              <a:t>outside</a:t>
            </a:r>
            <a:r>
              <a:rPr sz="2000" spc="-20" dirty="0">
                <a:latin typeface="Arial"/>
                <a:cs typeface="Arial"/>
              </a:rPr>
              <a:t> </a:t>
            </a:r>
            <a:r>
              <a:rPr sz="2000" dirty="0">
                <a:latin typeface="Arial"/>
                <a:cs typeface="Arial"/>
              </a:rPr>
              <a:t>the</a:t>
            </a:r>
            <a:r>
              <a:rPr sz="2000" spc="-55" dirty="0">
                <a:latin typeface="Arial"/>
                <a:cs typeface="Arial"/>
              </a:rPr>
              <a:t> </a:t>
            </a:r>
            <a:r>
              <a:rPr sz="2000" dirty="0">
                <a:latin typeface="Arial"/>
                <a:cs typeface="Arial"/>
              </a:rPr>
              <a:t>cortex</a:t>
            </a:r>
            <a:r>
              <a:rPr sz="2000" spc="-40" dirty="0">
                <a:latin typeface="Arial"/>
                <a:cs typeface="Arial"/>
              </a:rPr>
              <a:t> </a:t>
            </a:r>
            <a:r>
              <a:rPr sz="2000" dirty="0">
                <a:latin typeface="Arial"/>
                <a:cs typeface="Arial"/>
              </a:rPr>
              <a:t>(@</a:t>
            </a:r>
            <a:r>
              <a:rPr sz="2000" spc="-55" dirty="0">
                <a:latin typeface="Arial"/>
                <a:cs typeface="Arial"/>
              </a:rPr>
              <a:t> </a:t>
            </a:r>
            <a:r>
              <a:rPr sz="2000" dirty="0">
                <a:latin typeface="Arial"/>
                <a:cs typeface="Arial"/>
              </a:rPr>
              <a:t>30</a:t>
            </a:r>
            <a:r>
              <a:rPr sz="2000" spc="-55" dirty="0">
                <a:latin typeface="Arial"/>
                <a:cs typeface="Arial"/>
              </a:rPr>
              <a:t> </a:t>
            </a:r>
            <a:r>
              <a:rPr sz="2000" dirty="0">
                <a:latin typeface="Arial"/>
                <a:cs typeface="Arial"/>
              </a:rPr>
              <a:t>mm)</a:t>
            </a:r>
            <a:r>
              <a:rPr sz="2000" spc="-105" dirty="0">
                <a:latin typeface="Arial"/>
                <a:cs typeface="Arial"/>
              </a:rPr>
              <a:t> </a:t>
            </a:r>
            <a:r>
              <a:rPr sz="2000" i="1" dirty="0">
                <a:latin typeface="Arial"/>
                <a:cs typeface="Arial"/>
              </a:rPr>
              <a:t>B</a:t>
            </a:r>
            <a:r>
              <a:rPr sz="2000" dirty="0">
                <a:latin typeface="Arial"/>
                <a:cs typeface="Arial"/>
              </a:rPr>
              <a:t>~1</a:t>
            </a:r>
            <a:r>
              <a:rPr sz="2000" spc="-5" dirty="0">
                <a:latin typeface="Arial"/>
                <a:cs typeface="Arial"/>
              </a:rPr>
              <a:t> </a:t>
            </a:r>
            <a:r>
              <a:rPr sz="2000" spc="-25" dirty="0">
                <a:latin typeface="Arial"/>
                <a:cs typeface="Arial"/>
              </a:rPr>
              <a:t>pT</a:t>
            </a:r>
            <a:endParaRPr sz="2000">
              <a:latin typeface="Arial"/>
              <a:cs typeface="Arial"/>
            </a:endParaRPr>
          </a:p>
        </p:txBody>
      </p:sp>
      <p:sp>
        <p:nvSpPr>
          <p:cNvPr id="9" name="object 9"/>
          <p:cNvSpPr txBox="1"/>
          <p:nvPr/>
        </p:nvSpPr>
        <p:spPr>
          <a:xfrm>
            <a:off x="383540" y="1914220"/>
            <a:ext cx="1804035" cy="329565"/>
          </a:xfrm>
          <a:prstGeom prst="rect">
            <a:avLst/>
          </a:prstGeom>
        </p:spPr>
        <p:txBody>
          <a:bodyPr vert="horz" wrap="square" lIns="0" tIns="12065" rIns="0" bIns="0" rtlCol="0">
            <a:spAutoFit/>
          </a:bodyPr>
          <a:lstStyle/>
          <a:p>
            <a:pPr marL="12700">
              <a:lnSpc>
                <a:spcPct val="100000"/>
              </a:lnSpc>
              <a:spcBef>
                <a:spcPts val="95"/>
              </a:spcBef>
            </a:pPr>
            <a:r>
              <a:rPr sz="2000" b="1" i="1" dirty="0">
                <a:latin typeface="Arial"/>
                <a:cs typeface="Arial"/>
              </a:rPr>
              <a:t>Single</a:t>
            </a:r>
            <a:r>
              <a:rPr sz="2000" b="1" i="1" spc="-55" dirty="0">
                <a:latin typeface="Arial"/>
                <a:cs typeface="Arial"/>
              </a:rPr>
              <a:t> </a:t>
            </a:r>
            <a:r>
              <a:rPr sz="2000" b="1" i="1" spc="-10" dirty="0">
                <a:latin typeface="Arial"/>
                <a:cs typeface="Arial"/>
              </a:rPr>
              <a:t>neuron:</a:t>
            </a:r>
            <a:endParaRPr sz="2000">
              <a:latin typeface="Arial"/>
              <a:cs typeface="Arial"/>
            </a:endParaRPr>
          </a:p>
        </p:txBody>
      </p:sp>
      <p:sp>
        <p:nvSpPr>
          <p:cNvPr id="10" name="object 10"/>
          <p:cNvSpPr txBox="1"/>
          <p:nvPr/>
        </p:nvSpPr>
        <p:spPr>
          <a:xfrm>
            <a:off x="4957317" y="6331407"/>
            <a:ext cx="3488690" cy="179070"/>
          </a:xfrm>
          <a:prstGeom prst="rect">
            <a:avLst/>
          </a:prstGeom>
        </p:spPr>
        <p:txBody>
          <a:bodyPr vert="horz" wrap="square" lIns="0" tIns="13335" rIns="0" bIns="0" rtlCol="0">
            <a:spAutoFit/>
          </a:bodyPr>
          <a:lstStyle/>
          <a:p>
            <a:pPr marL="12700">
              <a:lnSpc>
                <a:spcPct val="100000"/>
              </a:lnSpc>
              <a:spcBef>
                <a:spcPts val="105"/>
              </a:spcBef>
            </a:pPr>
            <a:r>
              <a:rPr sz="1000" dirty="0">
                <a:latin typeface="Arial"/>
                <a:cs typeface="Arial"/>
              </a:rPr>
              <a:t>Ref:</a:t>
            </a:r>
            <a:r>
              <a:rPr sz="1000" spc="-30" dirty="0">
                <a:latin typeface="Arial"/>
                <a:cs typeface="Arial"/>
              </a:rPr>
              <a:t> </a:t>
            </a:r>
            <a:r>
              <a:rPr sz="1000" spc="-10" dirty="0">
                <a:latin typeface="Arial"/>
                <a:cs typeface="Arial"/>
              </a:rPr>
              <a:t>Hämäläinen,</a:t>
            </a:r>
            <a:r>
              <a:rPr sz="1000" spc="-75" dirty="0">
                <a:latin typeface="Arial"/>
                <a:cs typeface="Arial"/>
              </a:rPr>
              <a:t> </a:t>
            </a:r>
            <a:r>
              <a:rPr sz="1000" dirty="0">
                <a:latin typeface="Arial"/>
                <a:cs typeface="Arial"/>
              </a:rPr>
              <a:t>M.</a:t>
            </a:r>
            <a:r>
              <a:rPr sz="1000" spc="-10" dirty="0">
                <a:latin typeface="Arial"/>
                <a:cs typeface="Arial"/>
              </a:rPr>
              <a:t> </a:t>
            </a:r>
            <a:r>
              <a:rPr sz="1000" dirty="0">
                <a:latin typeface="Arial"/>
                <a:cs typeface="Arial"/>
              </a:rPr>
              <a:t>et</a:t>
            </a:r>
            <a:r>
              <a:rPr sz="1000" spc="-30" dirty="0">
                <a:latin typeface="Arial"/>
                <a:cs typeface="Arial"/>
              </a:rPr>
              <a:t> </a:t>
            </a:r>
            <a:r>
              <a:rPr sz="1000" dirty="0">
                <a:latin typeface="Arial"/>
                <a:cs typeface="Arial"/>
              </a:rPr>
              <a:t>al, Rev</a:t>
            </a:r>
            <a:r>
              <a:rPr sz="1000" spc="-15" dirty="0">
                <a:latin typeface="Arial"/>
                <a:cs typeface="Arial"/>
              </a:rPr>
              <a:t> </a:t>
            </a:r>
            <a:r>
              <a:rPr sz="1000" dirty="0">
                <a:latin typeface="Arial"/>
                <a:cs typeface="Arial"/>
              </a:rPr>
              <a:t>Mod</a:t>
            </a:r>
            <a:r>
              <a:rPr sz="1000" spc="-20" dirty="0">
                <a:latin typeface="Arial"/>
                <a:cs typeface="Arial"/>
              </a:rPr>
              <a:t> </a:t>
            </a:r>
            <a:r>
              <a:rPr sz="1000" dirty="0">
                <a:latin typeface="Arial"/>
                <a:cs typeface="Arial"/>
              </a:rPr>
              <a:t>Phys,</a:t>
            </a:r>
            <a:r>
              <a:rPr sz="1000" spc="-5" dirty="0">
                <a:latin typeface="Arial"/>
                <a:cs typeface="Arial"/>
              </a:rPr>
              <a:t> </a:t>
            </a:r>
            <a:r>
              <a:rPr sz="1000" spc="-10" dirty="0">
                <a:latin typeface="Arial"/>
                <a:cs typeface="Arial"/>
              </a:rPr>
              <a:t>65:413-</a:t>
            </a:r>
            <a:r>
              <a:rPr sz="1000" dirty="0">
                <a:latin typeface="Arial"/>
                <a:cs typeface="Arial"/>
              </a:rPr>
              <a:t>497</a:t>
            </a:r>
            <a:r>
              <a:rPr sz="1000" spc="-20" dirty="0">
                <a:latin typeface="Arial"/>
                <a:cs typeface="Arial"/>
              </a:rPr>
              <a:t> </a:t>
            </a:r>
            <a:r>
              <a:rPr sz="1000" spc="-10" dirty="0">
                <a:latin typeface="Arial"/>
                <a:cs typeface="Arial"/>
              </a:rPr>
              <a:t>(1993).</a:t>
            </a:r>
            <a:endParaRPr sz="1000">
              <a:latin typeface="Arial"/>
              <a:cs typeface="Arial"/>
            </a:endParaRPr>
          </a:p>
        </p:txBody>
      </p:sp>
      <p:grpSp>
        <p:nvGrpSpPr>
          <p:cNvPr id="11" name="object 11"/>
          <p:cNvGrpSpPr/>
          <p:nvPr/>
        </p:nvGrpSpPr>
        <p:grpSpPr>
          <a:xfrm>
            <a:off x="6017005" y="1539747"/>
            <a:ext cx="2958465" cy="1871345"/>
            <a:chOff x="6017005" y="1539747"/>
            <a:chExt cx="2958465" cy="1871345"/>
          </a:xfrm>
        </p:grpSpPr>
        <p:pic>
          <p:nvPicPr>
            <p:cNvPr id="12" name="object 12"/>
            <p:cNvPicPr/>
            <p:nvPr/>
          </p:nvPicPr>
          <p:blipFill>
            <a:blip r:embed="rId2" cstate="print"/>
            <a:stretch>
              <a:fillRect/>
            </a:stretch>
          </p:blipFill>
          <p:spPr>
            <a:xfrm>
              <a:off x="7003541" y="1539747"/>
              <a:ext cx="1971928" cy="1871090"/>
            </a:xfrm>
            <a:prstGeom prst="rect">
              <a:avLst/>
            </a:prstGeom>
          </p:spPr>
        </p:pic>
        <p:sp>
          <p:nvSpPr>
            <p:cNvPr id="13" name="object 13"/>
            <p:cNvSpPr/>
            <p:nvPr/>
          </p:nvSpPr>
          <p:spPr>
            <a:xfrm>
              <a:off x="6017005" y="1877440"/>
              <a:ext cx="1298575" cy="431165"/>
            </a:xfrm>
            <a:custGeom>
              <a:avLst/>
              <a:gdLst/>
              <a:ahLst/>
              <a:cxnLst/>
              <a:rect l="l" t="t" r="r" b="b"/>
              <a:pathLst>
                <a:path w="1298575" h="431164">
                  <a:moveTo>
                    <a:pt x="1243636" y="399242"/>
                  </a:moveTo>
                  <a:lnTo>
                    <a:pt x="1186942" y="412623"/>
                  </a:lnTo>
                  <a:lnTo>
                    <a:pt x="1183767" y="417703"/>
                  </a:lnTo>
                  <a:lnTo>
                    <a:pt x="1185037" y="422910"/>
                  </a:lnTo>
                  <a:lnTo>
                    <a:pt x="1186179" y="427989"/>
                  </a:lnTo>
                  <a:lnTo>
                    <a:pt x="1191387" y="431164"/>
                  </a:lnTo>
                  <a:lnTo>
                    <a:pt x="1196467" y="429895"/>
                  </a:lnTo>
                  <a:lnTo>
                    <a:pt x="1283043" y="409575"/>
                  </a:lnTo>
                  <a:lnTo>
                    <a:pt x="1277366" y="409575"/>
                  </a:lnTo>
                  <a:lnTo>
                    <a:pt x="1243636" y="399242"/>
                  </a:lnTo>
                  <a:close/>
                </a:path>
                <a:path w="1298575" h="431164">
                  <a:moveTo>
                    <a:pt x="1262087" y="394902"/>
                  </a:moveTo>
                  <a:lnTo>
                    <a:pt x="1243636" y="399242"/>
                  </a:lnTo>
                  <a:lnTo>
                    <a:pt x="1277366" y="409575"/>
                  </a:lnTo>
                  <a:lnTo>
                    <a:pt x="1278186" y="406908"/>
                  </a:lnTo>
                  <a:lnTo>
                    <a:pt x="1273175" y="406908"/>
                  </a:lnTo>
                  <a:lnTo>
                    <a:pt x="1262087" y="394902"/>
                  </a:lnTo>
                  <a:close/>
                </a:path>
                <a:path w="1298575" h="431164">
                  <a:moveTo>
                    <a:pt x="1217676" y="325120"/>
                  </a:moveTo>
                  <a:lnTo>
                    <a:pt x="1210055" y="332232"/>
                  </a:lnTo>
                  <a:lnTo>
                    <a:pt x="1209802" y="338328"/>
                  </a:lnTo>
                  <a:lnTo>
                    <a:pt x="1213358" y="342138"/>
                  </a:lnTo>
                  <a:lnTo>
                    <a:pt x="1249358" y="381119"/>
                  </a:lnTo>
                  <a:lnTo>
                    <a:pt x="1282953" y="391413"/>
                  </a:lnTo>
                  <a:lnTo>
                    <a:pt x="1277366" y="409575"/>
                  </a:lnTo>
                  <a:lnTo>
                    <a:pt x="1283043" y="409575"/>
                  </a:lnTo>
                  <a:lnTo>
                    <a:pt x="1298194" y="406019"/>
                  </a:lnTo>
                  <a:lnTo>
                    <a:pt x="1227327" y="329184"/>
                  </a:lnTo>
                  <a:lnTo>
                    <a:pt x="1223772" y="325374"/>
                  </a:lnTo>
                  <a:lnTo>
                    <a:pt x="1217676" y="325120"/>
                  </a:lnTo>
                  <a:close/>
                </a:path>
                <a:path w="1298575" h="431164">
                  <a:moveTo>
                    <a:pt x="1278001" y="391160"/>
                  </a:moveTo>
                  <a:lnTo>
                    <a:pt x="1262087" y="394902"/>
                  </a:lnTo>
                  <a:lnTo>
                    <a:pt x="1273175" y="406908"/>
                  </a:lnTo>
                  <a:lnTo>
                    <a:pt x="1278001" y="391160"/>
                  </a:lnTo>
                  <a:close/>
                </a:path>
                <a:path w="1298575" h="431164">
                  <a:moveTo>
                    <a:pt x="1282125" y="391160"/>
                  </a:moveTo>
                  <a:lnTo>
                    <a:pt x="1278001" y="391160"/>
                  </a:lnTo>
                  <a:lnTo>
                    <a:pt x="1273175" y="406908"/>
                  </a:lnTo>
                  <a:lnTo>
                    <a:pt x="1278186" y="406908"/>
                  </a:lnTo>
                  <a:lnTo>
                    <a:pt x="1282953" y="391413"/>
                  </a:lnTo>
                  <a:lnTo>
                    <a:pt x="1282125" y="391160"/>
                  </a:lnTo>
                  <a:close/>
                </a:path>
                <a:path w="1298575" h="431164">
                  <a:moveTo>
                    <a:pt x="5588" y="0"/>
                  </a:moveTo>
                  <a:lnTo>
                    <a:pt x="0" y="18287"/>
                  </a:lnTo>
                  <a:lnTo>
                    <a:pt x="1243636" y="399242"/>
                  </a:lnTo>
                  <a:lnTo>
                    <a:pt x="1262087" y="394902"/>
                  </a:lnTo>
                  <a:lnTo>
                    <a:pt x="1249358" y="381119"/>
                  </a:lnTo>
                  <a:lnTo>
                    <a:pt x="5588" y="0"/>
                  </a:lnTo>
                  <a:close/>
                </a:path>
                <a:path w="1298575" h="431164">
                  <a:moveTo>
                    <a:pt x="1249358" y="381119"/>
                  </a:moveTo>
                  <a:lnTo>
                    <a:pt x="1262087" y="394902"/>
                  </a:lnTo>
                  <a:lnTo>
                    <a:pt x="1278001" y="391160"/>
                  </a:lnTo>
                  <a:lnTo>
                    <a:pt x="1282125" y="391160"/>
                  </a:lnTo>
                  <a:lnTo>
                    <a:pt x="1249358" y="381119"/>
                  </a:lnTo>
                  <a:close/>
                </a:path>
              </a:pathLst>
            </a:custGeom>
            <a:solidFill>
              <a:srgbClr val="FF0000"/>
            </a:solidFill>
          </p:spPr>
          <p:txBody>
            <a:bodyPr wrap="square" lIns="0" tIns="0" rIns="0" bIns="0" rtlCol="0"/>
            <a:lstStyle/>
            <a:p>
              <a:endParaRPr/>
            </a:p>
          </p:txBody>
        </p:sp>
      </p:grpSp>
      <p:sp>
        <p:nvSpPr>
          <p:cNvPr id="14" name="object 14"/>
          <p:cNvSpPr txBox="1"/>
          <p:nvPr/>
        </p:nvSpPr>
        <p:spPr>
          <a:xfrm>
            <a:off x="5033517" y="1554226"/>
            <a:ext cx="14255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Apical</a:t>
            </a:r>
            <a:r>
              <a:rPr sz="1800" spc="-30" dirty="0">
                <a:latin typeface="Calibri"/>
                <a:cs typeface="Calibri"/>
              </a:rPr>
              <a:t> </a:t>
            </a:r>
            <a:r>
              <a:rPr sz="1800" spc="-10" dirty="0">
                <a:latin typeface="Calibri"/>
                <a:cs typeface="Calibri"/>
              </a:rPr>
              <a:t>dendrite</a:t>
            </a:r>
            <a:endParaRPr sz="18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75472"/>
            <a:ext cx="7421151" cy="565626"/>
          </a:xfrm>
          <a:prstGeom prst="rect">
            <a:avLst/>
          </a:prstGeom>
        </p:spPr>
        <p:txBody>
          <a:bodyPr vert="horz" wrap="square" lIns="0" tIns="11516" rIns="0" bIns="0" rtlCol="0" anchor="b">
            <a:spAutoFit/>
          </a:bodyPr>
          <a:lstStyle/>
          <a:p>
            <a:pPr marL="1061808">
              <a:spcBef>
                <a:spcPts val="91"/>
              </a:spcBef>
            </a:pPr>
            <a:r>
              <a:rPr dirty="0">
                <a:solidFill>
                  <a:srgbClr val="FF0000"/>
                </a:solidFill>
                <a:effectLst/>
              </a:rPr>
              <a:t>Operation</a:t>
            </a:r>
            <a:r>
              <a:rPr spc="9" dirty="0">
                <a:solidFill>
                  <a:srgbClr val="FF0000"/>
                </a:solidFill>
                <a:effectLst/>
              </a:rPr>
              <a:t> </a:t>
            </a:r>
            <a:r>
              <a:rPr dirty="0">
                <a:solidFill>
                  <a:srgbClr val="FF0000"/>
                </a:solidFill>
                <a:effectLst/>
              </a:rPr>
              <a:t>–</a:t>
            </a:r>
            <a:r>
              <a:rPr spc="18" dirty="0">
                <a:solidFill>
                  <a:srgbClr val="FF0000"/>
                </a:solidFill>
                <a:effectLst/>
              </a:rPr>
              <a:t> </a:t>
            </a:r>
            <a:r>
              <a:rPr dirty="0">
                <a:solidFill>
                  <a:srgbClr val="FF0000"/>
                </a:solidFill>
                <a:effectLst/>
              </a:rPr>
              <a:t>DC</a:t>
            </a:r>
            <a:r>
              <a:rPr spc="14" dirty="0">
                <a:solidFill>
                  <a:srgbClr val="FF0000"/>
                </a:solidFill>
                <a:effectLst/>
              </a:rPr>
              <a:t> </a:t>
            </a:r>
            <a:r>
              <a:rPr spc="-9" dirty="0">
                <a:solidFill>
                  <a:srgbClr val="FF0000"/>
                </a:solidFill>
                <a:effectLst/>
              </a:rPr>
              <a:t>SQUID</a:t>
            </a:r>
          </a:p>
        </p:txBody>
      </p:sp>
      <p:sp>
        <p:nvSpPr>
          <p:cNvPr id="6" name="object 6"/>
          <p:cNvSpPr txBox="1"/>
          <p:nvPr/>
        </p:nvSpPr>
        <p:spPr>
          <a:xfrm>
            <a:off x="1066800" y="1066800"/>
            <a:ext cx="3976028" cy="4521380"/>
          </a:xfrm>
          <a:prstGeom prst="rect">
            <a:avLst/>
          </a:prstGeom>
        </p:spPr>
        <p:txBody>
          <a:bodyPr vert="horz" wrap="square" lIns="0" tIns="44337" rIns="0" bIns="0" rtlCol="0">
            <a:spAutoFit/>
          </a:bodyPr>
          <a:lstStyle/>
          <a:p>
            <a:pPr marL="11516" marR="142803">
              <a:lnSpc>
                <a:spcPct val="92600"/>
              </a:lnSpc>
              <a:spcBef>
                <a:spcPts val="348"/>
              </a:spcBef>
            </a:pPr>
            <a:r>
              <a:rPr sz="2902" dirty="0">
                <a:latin typeface="Times New Roman"/>
                <a:cs typeface="Times New Roman"/>
              </a:rPr>
              <a:t>Current</a:t>
            </a:r>
            <a:r>
              <a:rPr sz="2902" spc="5" dirty="0">
                <a:latin typeface="Times New Roman"/>
                <a:cs typeface="Times New Roman"/>
              </a:rPr>
              <a:t> </a:t>
            </a:r>
            <a:r>
              <a:rPr sz="2902" dirty="0">
                <a:latin typeface="Times New Roman"/>
                <a:cs typeface="Times New Roman"/>
              </a:rPr>
              <a:t>made</a:t>
            </a:r>
            <a:r>
              <a:rPr sz="2902" spc="9" dirty="0">
                <a:latin typeface="Times New Roman"/>
                <a:cs typeface="Times New Roman"/>
              </a:rPr>
              <a:t> </a:t>
            </a:r>
            <a:r>
              <a:rPr sz="2902" dirty="0">
                <a:latin typeface="Times New Roman"/>
                <a:cs typeface="Times New Roman"/>
              </a:rPr>
              <a:t>to</a:t>
            </a:r>
            <a:r>
              <a:rPr sz="2902" spc="14" dirty="0">
                <a:latin typeface="Times New Roman"/>
                <a:cs typeface="Times New Roman"/>
              </a:rPr>
              <a:t> </a:t>
            </a:r>
            <a:r>
              <a:rPr sz="2902" spc="-18" dirty="0">
                <a:latin typeface="Times New Roman"/>
                <a:cs typeface="Times New Roman"/>
              </a:rPr>
              <a:t>flow </a:t>
            </a:r>
            <a:r>
              <a:rPr sz="2902" dirty="0">
                <a:latin typeface="Times New Roman"/>
                <a:cs typeface="Times New Roman"/>
              </a:rPr>
              <a:t>around</a:t>
            </a:r>
            <a:r>
              <a:rPr sz="2902" spc="23" dirty="0">
                <a:latin typeface="Times New Roman"/>
                <a:cs typeface="Times New Roman"/>
              </a:rPr>
              <a:t> </a:t>
            </a:r>
            <a:r>
              <a:rPr sz="2902" dirty="0">
                <a:latin typeface="Times New Roman"/>
                <a:cs typeface="Times New Roman"/>
              </a:rPr>
              <a:t>the</a:t>
            </a:r>
            <a:r>
              <a:rPr sz="2902" spc="18" dirty="0">
                <a:latin typeface="Times New Roman"/>
                <a:cs typeface="Times New Roman"/>
              </a:rPr>
              <a:t> </a:t>
            </a:r>
            <a:r>
              <a:rPr sz="2902" dirty="0">
                <a:latin typeface="Times New Roman"/>
                <a:cs typeface="Times New Roman"/>
              </a:rPr>
              <a:t>loop</a:t>
            </a:r>
            <a:r>
              <a:rPr sz="2902" spc="23" dirty="0">
                <a:latin typeface="Times New Roman"/>
                <a:cs typeface="Times New Roman"/>
              </a:rPr>
              <a:t> </a:t>
            </a:r>
            <a:r>
              <a:rPr sz="2902" spc="-9" dirty="0">
                <a:latin typeface="Times New Roman"/>
                <a:cs typeface="Times New Roman"/>
              </a:rPr>
              <a:t>through </a:t>
            </a:r>
            <a:r>
              <a:rPr sz="2902" dirty="0">
                <a:latin typeface="Times New Roman"/>
                <a:cs typeface="Times New Roman"/>
              </a:rPr>
              <a:t>both</a:t>
            </a:r>
            <a:r>
              <a:rPr sz="2902" spc="18" dirty="0">
                <a:latin typeface="Times New Roman"/>
                <a:cs typeface="Times New Roman"/>
              </a:rPr>
              <a:t> </a:t>
            </a:r>
            <a:r>
              <a:rPr sz="2902" dirty="0">
                <a:latin typeface="Times New Roman"/>
                <a:cs typeface="Times New Roman"/>
              </a:rPr>
              <a:t>Josephson</a:t>
            </a:r>
            <a:r>
              <a:rPr sz="2902" spc="41" dirty="0">
                <a:latin typeface="Times New Roman"/>
                <a:cs typeface="Times New Roman"/>
              </a:rPr>
              <a:t> </a:t>
            </a:r>
            <a:r>
              <a:rPr sz="2902" spc="-9" dirty="0">
                <a:latin typeface="Times New Roman"/>
                <a:cs typeface="Times New Roman"/>
              </a:rPr>
              <a:t>junctions.</a:t>
            </a:r>
            <a:endParaRPr sz="2902" dirty="0">
              <a:latin typeface="Times New Roman"/>
              <a:cs typeface="Times New Roman"/>
            </a:endParaRPr>
          </a:p>
          <a:p>
            <a:pPr marL="11516" marR="300577">
              <a:lnSpc>
                <a:spcPts val="3219"/>
              </a:lnSpc>
              <a:spcBef>
                <a:spcPts val="1351"/>
              </a:spcBef>
            </a:pPr>
            <a:r>
              <a:rPr sz="2902" dirty="0">
                <a:latin typeface="Times New Roman"/>
                <a:cs typeface="Times New Roman"/>
              </a:rPr>
              <a:t>Electrons</a:t>
            </a:r>
            <a:r>
              <a:rPr sz="2902" spc="18" dirty="0">
                <a:latin typeface="Times New Roman"/>
                <a:cs typeface="Times New Roman"/>
              </a:rPr>
              <a:t> </a:t>
            </a:r>
            <a:r>
              <a:rPr sz="2902" dirty="0">
                <a:latin typeface="Times New Roman"/>
                <a:cs typeface="Times New Roman"/>
              </a:rPr>
              <a:t>tunnel</a:t>
            </a:r>
            <a:r>
              <a:rPr sz="2902" spc="23" dirty="0">
                <a:latin typeface="Times New Roman"/>
                <a:cs typeface="Times New Roman"/>
              </a:rPr>
              <a:t> </a:t>
            </a:r>
            <a:r>
              <a:rPr sz="2902" spc="-9" dirty="0">
                <a:latin typeface="Times New Roman"/>
                <a:cs typeface="Times New Roman"/>
              </a:rPr>
              <a:t>through </a:t>
            </a:r>
            <a:r>
              <a:rPr sz="2902" dirty="0">
                <a:latin typeface="Times New Roman"/>
                <a:cs typeface="Times New Roman"/>
              </a:rPr>
              <a:t>the</a:t>
            </a:r>
            <a:r>
              <a:rPr sz="2902" spc="23" dirty="0">
                <a:latin typeface="Times New Roman"/>
                <a:cs typeface="Times New Roman"/>
              </a:rPr>
              <a:t> </a:t>
            </a:r>
            <a:r>
              <a:rPr sz="2902" dirty="0">
                <a:latin typeface="Times New Roman"/>
                <a:cs typeface="Times New Roman"/>
              </a:rPr>
              <a:t>junctions,</a:t>
            </a:r>
            <a:r>
              <a:rPr sz="2902" spc="32" dirty="0">
                <a:latin typeface="Times New Roman"/>
                <a:cs typeface="Times New Roman"/>
              </a:rPr>
              <a:t> </a:t>
            </a:r>
            <a:r>
              <a:rPr sz="2902" spc="-9" dirty="0">
                <a:latin typeface="Times New Roman"/>
                <a:cs typeface="Times New Roman"/>
              </a:rPr>
              <a:t>interfere.</a:t>
            </a:r>
            <a:endParaRPr sz="2902" dirty="0">
              <a:latin typeface="Times New Roman"/>
              <a:cs typeface="Times New Roman"/>
            </a:endParaRPr>
          </a:p>
          <a:p>
            <a:pPr marL="11516" marR="4607">
              <a:lnSpc>
                <a:spcPct val="92600"/>
              </a:lnSpc>
              <a:spcBef>
                <a:spcPts val="1215"/>
              </a:spcBef>
            </a:pPr>
            <a:r>
              <a:rPr sz="2902" dirty="0">
                <a:latin typeface="Times New Roman"/>
                <a:cs typeface="Times New Roman"/>
              </a:rPr>
              <a:t>Magnetic</a:t>
            </a:r>
            <a:r>
              <a:rPr sz="2902" spc="14" dirty="0">
                <a:latin typeface="Times New Roman"/>
                <a:cs typeface="Times New Roman"/>
              </a:rPr>
              <a:t> </a:t>
            </a:r>
            <a:r>
              <a:rPr sz="2902" dirty="0">
                <a:latin typeface="Times New Roman"/>
                <a:cs typeface="Times New Roman"/>
              </a:rPr>
              <a:t>field</a:t>
            </a:r>
            <a:r>
              <a:rPr sz="2902" spc="18" dirty="0">
                <a:latin typeface="Times New Roman"/>
                <a:cs typeface="Times New Roman"/>
              </a:rPr>
              <a:t> </a:t>
            </a:r>
            <a:r>
              <a:rPr sz="2902" dirty="0">
                <a:latin typeface="Times New Roman"/>
                <a:cs typeface="Times New Roman"/>
              </a:rPr>
              <a:t>through</a:t>
            </a:r>
            <a:r>
              <a:rPr sz="2902" spc="23" dirty="0">
                <a:latin typeface="Times New Roman"/>
                <a:cs typeface="Times New Roman"/>
              </a:rPr>
              <a:t> </a:t>
            </a:r>
            <a:r>
              <a:rPr sz="2902" spc="-23" dirty="0">
                <a:latin typeface="Times New Roman"/>
                <a:cs typeface="Times New Roman"/>
              </a:rPr>
              <a:t>the </a:t>
            </a:r>
            <a:r>
              <a:rPr sz="2902" dirty="0">
                <a:latin typeface="Times New Roman"/>
                <a:cs typeface="Times New Roman"/>
              </a:rPr>
              <a:t>loop</a:t>
            </a:r>
            <a:r>
              <a:rPr sz="2902" spc="18" dirty="0">
                <a:latin typeface="Times New Roman"/>
                <a:cs typeface="Times New Roman"/>
              </a:rPr>
              <a:t> </a:t>
            </a:r>
            <a:r>
              <a:rPr sz="2902" dirty="0">
                <a:latin typeface="Times New Roman"/>
                <a:cs typeface="Times New Roman"/>
              </a:rPr>
              <a:t>causes</a:t>
            </a:r>
            <a:r>
              <a:rPr sz="2902" spc="9" dirty="0">
                <a:latin typeface="Times New Roman"/>
                <a:cs typeface="Times New Roman"/>
              </a:rPr>
              <a:t> </a:t>
            </a:r>
            <a:r>
              <a:rPr sz="2902" dirty="0">
                <a:latin typeface="Times New Roman"/>
                <a:cs typeface="Times New Roman"/>
              </a:rPr>
              <a:t>a</a:t>
            </a:r>
            <a:r>
              <a:rPr sz="2902" spc="18" dirty="0">
                <a:latin typeface="Times New Roman"/>
                <a:cs typeface="Times New Roman"/>
              </a:rPr>
              <a:t> </a:t>
            </a:r>
            <a:r>
              <a:rPr sz="2902" spc="-18" dirty="0">
                <a:latin typeface="Times New Roman"/>
                <a:cs typeface="Times New Roman"/>
              </a:rPr>
              <a:t>phase </a:t>
            </a:r>
            <a:r>
              <a:rPr sz="2902" dirty="0">
                <a:latin typeface="Times New Roman"/>
                <a:cs typeface="Times New Roman"/>
              </a:rPr>
              <a:t>difference </a:t>
            </a:r>
            <a:r>
              <a:rPr sz="2902" spc="-9" dirty="0">
                <a:latin typeface="Times New Roman"/>
                <a:cs typeface="Times New Roman"/>
              </a:rPr>
              <a:t>between </a:t>
            </a:r>
            <a:r>
              <a:rPr sz="2902" dirty="0">
                <a:latin typeface="Times New Roman"/>
                <a:cs typeface="Times New Roman"/>
              </a:rPr>
              <a:t>electrons,</a:t>
            </a:r>
            <a:r>
              <a:rPr sz="2902" spc="-5" dirty="0">
                <a:latin typeface="Times New Roman"/>
                <a:cs typeface="Times New Roman"/>
              </a:rPr>
              <a:t> </a:t>
            </a:r>
            <a:r>
              <a:rPr sz="2902" dirty="0">
                <a:latin typeface="Times New Roman"/>
                <a:cs typeface="Times New Roman"/>
              </a:rPr>
              <a:t>affects</a:t>
            </a:r>
            <a:r>
              <a:rPr sz="2902" spc="5" dirty="0">
                <a:latin typeface="Times New Roman"/>
                <a:cs typeface="Times New Roman"/>
              </a:rPr>
              <a:t> </a:t>
            </a:r>
            <a:r>
              <a:rPr sz="2902" spc="-9" dirty="0">
                <a:latin typeface="Times New Roman"/>
                <a:cs typeface="Times New Roman"/>
              </a:rPr>
              <a:t>current </a:t>
            </a:r>
            <a:r>
              <a:rPr sz="2902" dirty="0">
                <a:latin typeface="Times New Roman"/>
                <a:cs typeface="Times New Roman"/>
              </a:rPr>
              <a:t>through</a:t>
            </a:r>
            <a:r>
              <a:rPr sz="2902" spc="27" dirty="0">
                <a:latin typeface="Times New Roman"/>
                <a:cs typeface="Times New Roman"/>
              </a:rPr>
              <a:t> </a:t>
            </a:r>
            <a:r>
              <a:rPr sz="2902" dirty="0">
                <a:latin typeface="Times New Roman"/>
                <a:cs typeface="Times New Roman"/>
              </a:rPr>
              <a:t>the</a:t>
            </a:r>
            <a:r>
              <a:rPr sz="2902" spc="23" dirty="0">
                <a:latin typeface="Times New Roman"/>
                <a:cs typeface="Times New Roman"/>
              </a:rPr>
              <a:t> </a:t>
            </a:r>
            <a:r>
              <a:rPr sz="2902" spc="-18" dirty="0">
                <a:latin typeface="Times New Roman"/>
                <a:cs typeface="Times New Roman"/>
              </a:rPr>
              <a:t>loop.</a:t>
            </a:r>
            <a:endParaRPr sz="2902" dirty="0">
              <a:latin typeface="Times New Roman"/>
              <a:cs typeface="Times New Roman"/>
            </a:endParaRPr>
          </a:p>
        </p:txBody>
      </p:sp>
      <p:pic>
        <p:nvPicPr>
          <p:cNvPr id="7" name="object 7"/>
          <p:cNvPicPr/>
          <p:nvPr/>
        </p:nvPicPr>
        <p:blipFill>
          <a:blip r:embed="rId2" cstate="print"/>
          <a:stretch>
            <a:fillRect/>
          </a:stretch>
        </p:blipFill>
        <p:spPr>
          <a:xfrm>
            <a:off x="5375601" y="1219200"/>
            <a:ext cx="3442243" cy="4052612"/>
          </a:xfrm>
          <a:prstGeom prst="rect">
            <a:avLst/>
          </a:prstGeom>
        </p:spPr>
      </p:pic>
      <p:sp>
        <p:nvSpPr>
          <p:cNvPr id="8" name="object 8"/>
          <p:cNvSpPr txBox="1"/>
          <p:nvPr/>
        </p:nvSpPr>
        <p:spPr>
          <a:xfrm>
            <a:off x="5397724" y="6194080"/>
            <a:ext cx="2933220"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3"/>
              </a:rPr>
              <a:t>http://www.cmp.liv.ac.uk/frink/thesis/thesis/node47.html</a:t>
            </a:r>
            <a:endParaRPr sz="997">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626207"/>
            <a:ext cx="7421151" cy="565626"/>
          </a:xfrm>
          <a:prstGeom prst="rect">
            <a:avLst/>
          </a:prstGeom>
        </p:spPr>
        <p:txBody>
          <a:bodyPr vert="horz" wrap="square" lIns="0" tIns="11516" rIns="0" bIns="0" rtlCol="0" anchor="b">
            <a:spAutoFit/>
          </a:bodyPr>
          <a:lstStyle/>
          <a:p>
            <a:pPr marL="1061808">
              <a:spcBef>
                <a:spcPts val="91"/>
              </a:spcBef>
            </a:pPr>
            <a:r>
              <a:rPr dirty="0">
                <a:solidFill>
                  <a:srgbClr val="FF0000"/>
                </a:solidFill>
                <a:effectLst/>
              </a:rPr>
              <a:t>Operation</a:t>
            </a:r>
            <a:r>
              <a:rPr spc="9" dirty="0">
                <a:solidFill>
                  <a:srgbClr val="FF0000"/>
                </a:solidFill>
                <a:effectLst/>
              </a:rPr>
              <a:t> </a:t>
            </a:r>
            <a:r>
              <a:rPr dirty="0">
                <a:solidFill>
                  <a:srgbClr val="FF0000"/>
                </a:solidFill>
                <a:effectLst/>
              </a:rPr>
              <a:t>–</a:t>
            </a:r>
            <a:r>
              <a:rPr spc="18" dirty="0">
                <a:solidFill>
                  <a:srgbClr val="FF0000"/>
                </a:solidFill>
                <a:effectLst/>
              </a:rPr>
              <a:t> </a:t>
            </a:r>
            <a:r>
              <a:rPr dirty="0">
                <a:solidFill>
                  <a:srgbClr val="FF0000"/>
                </a:solidFill>
                <a:effectLst/>
              </a:rPr>
              <a:t>DC</a:t>
            </a:r>
            <a:r>
              <a:rPr spc="14" dirty="0">
                <a:solidFill>
                  <a:srgbClr val="FF0000"/>
                </a:solidFill>
                <a:effectLst/>
              </a:rPr>
              <a:t> </a:t>
            </a:r>
            <a:r>
              <a:rPr spc="-9" dirty="0">
                <a:solidFill>
                  <a:srgbClr val="FF0000"/>
                </a:solidFill>
                <a:effectLst/>
              </a:rPr>
              <a:t>SQUID</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757777" y="3787160"/>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5" name="object 5"/>
          <p:cNvSpPr txBox="1"/>
          <p:nvPr/>
        </p:nvSpPr>
        <p:spPr>
          <a:xfrm>
            <a:off x="1051445" y="1858167"/>
            <a:ext cx="7332475" cy="2693445"/>
          </a:xfrm>
          <a:prstGeom prst="rect">
            <a:avLst/>
          </a:prstGeom>
        </p:spPr>
        <p:txBody>
          <a:bodyPr vert="horz" wrap="square" lIns="0" tIns="44338" rIns="0" bIns="0" rtlCol="0">
            <a:spAutoFit/>
          </a:bodyPr>
          <a:lstStyle/>
          <a:p>
            <a:pPr marL="11516" marR="40307">
              <a:lnSpc>
                <a:spcPct val="92500"/>
              </a:lnSpc>
              <a:spcBef>
                <a:spcPts val="349"/>
              </a:spcBef>
            </a:pPr>
            <a:r>
              <a:rPr sz="2902" dirty="0">
                <a:latin typeface="Times New Roman"/>
                <a:cs typeface="Times New Roman"/>
              </a:rPr>
              <a:t>Flux</a:t>
            </a:r>
            <a:r>
              <a:rPr sz="2902" spc="27" dirty="0">
                <a:latin typeface="Times New Roman"/>
                <a:cs typeface="Times New Roman"/>
              </a:rPr>
              <a:t> </a:t>
            </a:r>
            <a:r>
              <a:rPr sz="2902" dirty="0">
                <a:latin typeface="Times New Roman"/>
                <a:cs typeface="Times New Roman"/>
              </a:rPr>
              <a:t>(magnetic</a:t>
            </a:r>
            <a:r>
              <a:rPr sz="2902" spc="14" dirty="0">
                <a:latin typeface="Times New Roman"/>
                <a:cs typeface="Times New Roman"/>
              </a:rPr>
              <a:t> </a:t>
            </a:r>
            <a:r>
              <a:rPr sz="2902" dirty="0">
                <a:latin typeface="Times New Roman"/>
                <a:cs typeface="Times New Roman"/>
              </a:rPr>
              <a:t>field)</a:t>
            </a:r>
            <a:r>
              <a:rPr sz="2902" spc="9" dirty="0">
                <a:latin typeface="Times New Roman"/>
                <a:cs typeface="Times New Roman"/>
              </a:rPr>
              <a:t> </a:t>
            </a:r>
            <a:r>
              <a:rPr sz="2902" dirty="0">
                <a:latin typeface="Times New Roman"/>
                <a:cs typeface="Times New Roman"/>
              </a:rPr>
              <a:t>through</a:t>
            </a:r>
            <a:r>
              <a:rPr sz="2902" spc="18" dirty="0">
                <a:latin typeface="Times New Roman"/>
                <a:cs typeface="Times New Roman"/>
              </a:rPr>
              <a:t> </a:t>
            </a:r>
            <a:r>
              <a:rPr sz="2902" dirty="0">
                <a:latin typeface="Times New Roman"/>
                <a:cs typeface="Times New Roman"/>
              </a:rPr>
              <a:t>the</a:t>
            </a:r>
            <a:r>
              <a:rPr sz="2902" spc="23" dirty="0">
                <a:latin typeface="Times New Roman"/>
                <a:cs typeface="Times New Roman"/>
              </a:rPr>
              <a:t> </a:t>
            </a:r>
            <a:r>
              <a:rPr sz="2902" dirty="0">
                <a:latin typeface="Times New Roman"/>
                <a:cs typeface="Times New Roman"/>
              </a:rPr>
              <a:t>loop</a:t>
            </a:r>
            <a:r>
              <a:rPr sz="2902" spc="18" dirty="0">
                <a:latin typeface="Times New Roman"/>
                <a:cs typeface="Times New Roman"/>
              </a:rPr>
              <a:t> </a:t>
            </a:r>
            <a:r>
              <a:rPr sz="2902" dirty="0">
                <a:latin typeface="Times New Roman"/>
                <a:cs typeface="Times New Roman"/>
              </a:rPr>
              <a:t>induces</a:t>
            </a:r>
            <a:r>
              <a:rPr sz="2902" spc="14" dirty="0">
                <a:latin typeface="Times New Roman"/>
                <a:cs typeface="Times New Roman"/>
              </a:rPr>
              <a:t> </a:t>
            </a:r>
            <a:r>
              <a:rPr sz="2902" spc="-45" dirty="0">
                <a:latin typeface="Times New Roman"/>
                <a:cs typeface="Times New Roman"/>
              </a:rPr>
              <a:t>a </a:t>
            </a:r>
            <a:r>
              <a:rPr sz="2902" dirty="0">
                <a:latin typeface="Times New Roman"/>
                <a:cs typeface="Times New Roman"/>
              </a:rPr>
              <a:t>current</a:t>
            </a:r>
            <a:r>
              <a:rPr sz="2902" spc="5" dirty="0">
                <a:latin typeface="Times New Roman"/>
                <a:cs typeface="Times New Roman"/>
              </a:rPr>
              <a:t> </a:t>
            </a:r>
            <a:r>
              <a:rPr sz="2902" dirty="0">
                <a:latin typeface="Times New Roman"/>
                <a:cs typeface="Times New Roman"/>
              </a:rPr>
              <a:t>around</a:t>
            </a:r>
            <a:r>
              <a:rPr sz="2902" spc="27" dirty="0">
                <a:latin typeface="Times New Roman"/>
                <a:cs typeface="Times New Roman"/>
              </a:rPr>
              <a:t> </a:t>
            </a:r>
            <a:r>
              <a:rPr sz="2902" dirty="0">
                <a:latin typeface="Times New Roman"/>
                <a:cs typeface="Times New Roman"/>
              </a:rPr>
              <a:t>the</a:t>
            </a:r>
            <a:r>
              <a:rPr sz="2902" spc="9" dirty="0">
                <a:latin typeface="Times New Roman"/>
                <a:cs typeface="Times New Roman"/>
              </a:rPr>
              <a:t> </a:t>
            </a:r>
            <a:r>
              <a:rPr sz="2902" dirty="0">
                <a:latin typeface="Times New Roman"/>
                <a:cs typeface="Times New Roman"/>
              </a:rPr>
              <a:t>loop.</a:t>
            </a:r>
            <a:r>
              <a:rPr sz="2902" spc="9" dirty="0">
                <a:latin typeface="Times New Roman"/>
                <a:cs typeface="Times New Roman"/>
              </a:rPr>
              <a:t> </a:t>
            </a:r>
            <a:r>
              <a:rPr sz="2902" dirty="0">
                <a:latin typeface="Times New Roman"/>
                <a:cs typeface="Times New Roman"/>
              </a:rPr>
              <a:t>This</a:t>
            </a:r>
            <a:r>
              <a:rPr sz="2902" spc="14" dirty="0">
                <a:latin typeface="Times New Roman"/>
                <a:cs typeface="Times New Roman"/>
              </a:rPr>
              <a:t> </a:t>
            </a:r>
            <a:r>
              <a:rPr sz="2902" dirty="0">
                <a:latin typeface="Times New Roman"/>
                <a:cs typeface="Times New Roman"/>
              </a:rPr>
              <a:t>affects</a:t>
            </a:r>
            <a:r>
              <a:rPr sz="2902" spc="9" dirty="0">
                <a:latin typeface="Times New Roman"/>
                <a:cs typeface="Times New Roman"/>
              </a:rPr>
              <a:t> </a:t>
            </a:r>
            <a:r>
              <a:rPr sz="2902" dirty="0">
                <a:latin typeface="Times New Roman"/>
                <a:cs typeface="Times New Roman"/>
              </a:rPr>
              <a:t>the</a:t>
            </a:r>
            <a:r>
              <a:rPr sz="2902" spc="14" dirty="0">
                <a:latin typeface="Times New Roman"/>
                <a:cs typeface="Times New Roman"/>
              </a:rPr>
              <a:t> </a:t>
            </a:r>
            <a:r>
              <a:rPr sz="2902" spc="-9" dirty="0">
                <a:latin typeface="Times New Roman"/>
                <a:cs typeface="Times New Roman"/>
              </a:rPr>
              <a:t>current </a:t>
            </a:r>
            <a:r>
              <a:rPr sz="2902" dirty="0">
                <a:latin typeface="Times New Roman"/>
                <a:cs typeface="Times New Roman"/>
              </a:rPr>
              <a:t>flowing</a:t>
            </a:r>
            <a:r>
              <a:rPr sz="2902" spc="9" dirty="0">
                <a:latin typeface="Times New Roman"/>
                <a:cs typeface="Times New Roman"/>
              </a:rPr>
              <a:t> </a:t>
            </a:r>
            <a:r>
              <a:rPr sz="2902" dirty="0">
                <a:latin typeface="Times New Roman"/>
                <a:cs typeface="Times New Roman"/>
              </a:rPr>
              <a:t>through</a:t>
            </a:r>
            <a:r>
              <a:rPr sz="2902" spc="18" dirty="0">
                <a:latin typeface="Times New Roman"/>
                <a:cs typeface="Times New Roman"/>
              </a:rPr>
              <a:t> </a:t>
            </a:r>
            <a:r>
              <a:rPr sz="2902" dirty="0">
                <a:latin typeface="Times New Roman"/>
                <a:cs typeface="Times New Roman"/>
              </a:rPr>
              <a:t>the</a:t>
            </a:r>
            <a:r>
              <a:rPr sz="2902" spc="27" dirty="0">
                <a:latin typeface="Times New Roman"/>
                <a:cs typeface="Times New Roman"/>
              </a:rPr>
              <a:t> </a:t>
            </a:r>
            <a:r>
              <a:rPr sz="2902" dirty="0">
                <a:latin typeface="Times New Roman"/>
                <a:cs typeface="Times New Roman"/>
              </a:rPr>
              <a:t>loop,</a:t>
            </a:r>
            <a:r>
              <a:rPr sz="2902" spc="18" dirty="0">
                <a:latin typeface="Times New Roman"/>
                <a:cs typeface="Times New Roman"/>
              </a:rPr>
              <a:t> </a:t>
            </a:r>
            <a:r>
              <a:rPr sz="2902" dirty="0">
                <a:latin typeface="Times New Roman"/>
                <a:cs typeface="Times New Roman"/>
              </a:rPr>
              <a:t>because</a:t>
            </a:r>
            <a:r>
              <a:rPr sz="2902" spc="18" dirty="0">
                <a:latin typeface="Times New Roman"/>
                <a:cs typeface="Times New Roman"/>
              </a:rPr>
              <a:t> </a:t>
            </a:r>
            <a:r>
              <a:rPr sz="2902" dirty="0">
                <a:latin typeface="Times New Roman"/>
                <a:cs typeface="Times New Roman"/>
              </a:rPr>
              <a:t>the</a:t>
            </a:r>
            <a:r>
              <a:rPr sz="2902" spc="23" dirty="0">
                <a:latin typeface="Times New Roman"/>
                <a:cs typeface="Times New Roman"/>
              </a:rPr>
              <a:t> </a:t>
            </a:r>
            <a:r>
              <a:rPr sz="2902" dirty="0">
                <a:latin typeface="Times New Roman"/>
                <a:cs typeface="Times New Roman"/>
              </a:rPr>
              <a:t>net</a:t>
            </a:r>
            <a:r>
              <a:rPr sz="2902" spc="14" dirty="0">
                <a:latin typeface="Times New Roman"/>
                <a:cs typeface="Times New Roman"/>
              </a:rPr>
              <a:t> </a:t>
            </a:r>
            <a:r>
              <a:rPr sz="2902" spc="-9" dirty="0">
                <a:latin typeface="Times New Roman"/>
                <a:cs typeface="Times New Roman"/>
              </a:rPr>
              <a:t>current </a:t>
            </a:r>
            <a:r>
              <a:rPr sz="2902" dirty="0">
                <a:latin typeface="Times New Roman"/>
                <a:cs typeface="Times New Roman"/>
              </a:rPr>
              <a:t>through</a:t>
            </a:r>
            <a:r>
              <a:rPr sz="2902" spc="23" dirty="0">
                <a:latin typeface="Times New Roman"/>
                <a:cs typeface="Times New Roman"/>
              </a:rPr>
              <a:t> </a:t>
            </a:r>
            <a:r>
              <a:rPr sz="2902" dirty="0">
                <a:latin typeface="Times New Roman"/>
                <a:cs typeface="Times New Roman"/>
              </a:rPr>
              <a:t>each</a:t>
            </a:r>
            <a:r>
              <a:rPr sz="2902" spc="27" dirty="0">
                <a:latin typeface="Times New Roman"/>
                <a:cs typeface="Times New Roman"/>
              </a:rPr>
              <a:t> </a:t>
            </a:r>
            <a:r>
              <a:rPr sz="2902" dirty="0">
                <a:latin typeface="Times New Roman"/>
                <a:cs typeface="Times New Roman"/>
              </a:rPr>
              <a:t>junction</a:t>
            </a:r>
            <a:r>
              <a:rPr sz="2902" spc="23" dirty="0">
                <a:latin typeface="Times New Roman"/>
                <a:cs typeface="Times New Roman"/>
              </a:rPr>
              <a:t> </a:t>
            </a:r>
            <a:r>
              <a:rPr sz="2902" dirty="0">
                <a:latin typeface="Times New Roman"/>
                <a:cs typeface="Times New Roman"/>
              </a:rPr>
              <a:t>is</a:t>
            </a:r>
            <a:r>
              <a:rPr sz="2902" spc="18" dirty="0">
                <a:latin typeface="Times New Roman"/>
                <a:cs typeface="Times New Roman"/>
              </a:rPr>
              <a:t> </a:t>
            </a:r>
            <a:r>
              <a:rPr sz="2902" dirty="0">
                <a:latin typeface="Times New Roman"/>
                <a:cs typeface="Times New Roman"/>
              </a:rPr>
              <a:t>no</a:t>
            </a:r>
            <a:r>
              <a:rPr sz="2902" spc="23" dirty="0">
                <a:latin typeface="Times New Roman"/>
                <a:cs typeface="Times New Roman"/>
              </a:rPr>
              <a:t> </a:t>
            </a:r>
            <a:r>
              <a:rPr sz="2902" dirty="0">
                <a:latin typeface="Times New Roman"/>
                <a:cs typeface="Times New Roman"/>
              </a:rPr>
              <a:t>longer</a:t>
            </a:r>
            <a:r>
              <a:rPr sz="2902" spc="18" dirty="0">
                <a:latin typeface="Times New Roman"/>
                <a:cs typeface="Times New Roman"/>
              </a:rPr>
              <a:t> </a:t>
            </a:r>
            <a:r>
              <a:rPr sz="2902" dirty="0">
                <a:latin typeface="Times New Roman"/>
                <a:cs typeface="Times New Roman"/>
              </a:rPr>
              <a:t>the</a:t>
            </a:r>
            <a:r>
              <a:rPr sz="2902" spc="23" dirty="0">
                <a:latin typeface="Times New Roman"/>
                <a:cs typeface="Times New Roman"/>
              </a:rPr>
              <a:t> </a:t>
            </a:r>
            <a:r>
              <a:rPr sz="2902" spc="-9" dirty="0">
                <a:latin typeface="Times New Roman"/>
                <a:cs typeface="Times New Roman"/>
              </a:rPr>
              <a:t>same.</a:t>
            </a:r>
            <a:endParaRPr sz="2902" dirty="0">
              <a:latin typeface="Times New Roman"/>
              <a:cs typeface="Times New Roman"/>
            </a:endParaRPr>
          </a:p>
          <a:p>
            <a:pPr marL="11516" marR="4607">
              <a:lnSpc>
                <a:spcPts val="3228"/>
              </a:lnSpc>
              <a:spcBef>
                <a:spcPts val="1347"/>
              </a:spcBef>
            </a:pPr>
            <a:r>
              <a:rPr sz="2902" dirty="0">
                <a:latin typeface="Times New Roman"/>
                <a:cs typeface="Times New Roman"/>
              </a:rPr>
              <a:t>Resulting</a:t>
            </a:r>
            <a:r>
              <a:rPr sz="2902" spc="23" dirty="0">
                <a:latin typeface="Times New Roman"/>
                <a:cs typeface="Times New Roman"/>
              </a:rPr>
              <a:t> </a:t>
            </a:r>
            <a:r>
              <a:rPr sz="2902" dirty="0">
                <a:latin typeface="Times New Roman"/>
                <a:cs typeface="Times New Roman"/>
              </a:rPr>
              <a:t>potential</a:t>
            </a:r>
            <a:r>
              <a:rPr sz="2902" spc="9" dirty="0">
                <a:latin typeface="Times New Roman"/>
                <a:cs typeface="Times New Roman"/>
              </a:rPr>
              <a:t> </a:t>
            </a:r>
            <a:r>
              <a:rPr sz="2902" dirty="0">
                <a:latin typeface="Times New Roman"/>
                <a:cs typeface="Times New Roman"/>
              </a:rPr>
              <a:t>difference</a:t>
            </a:r>
            <a:r>
              <a:rPr sz="2902" spc="14" dirty="0">
                <a:latin typeface="Times New Roman"/>
                <a:cs typeface="Times New Roman"/>
              </a:rPr>
              <a:t> </a:t>
            </a:r>
            <a:r>
              <a:rPr sz="2902" dirty="0">
                <a:latin typeface="Times New Roman"/>
                <a:cs typeface="Times New Roman"/>
              </a:rPr>
              <a:t>across</a:t>
            </a:r>
            <a:r>
              <a:rPr sz="2902" spc="18" dirty="0">
                <a:latin typeface="Times New Roman"/>
                <a:cs typeface="Times New Roman"/>
              </a:rPr>
              <a:t> </a:t>
            </a:r>
            <a:r>
              <a:rPr sz="2902" dirty="0">
                <a:latin typeface="Times New Roman"/>
                <a:cs typeface="Times New Roman"/>
              </a:rPr>
              <a:t>the</a:t>
            </a:r>
            <a:r>
              <a:rPr sz="2902" spc="14" dirty="0">
                <a:latin typeface="Times New Roman"/>
                <a:cs typeface="Times New Roman"/>
              </a:rPr>
              <a:t> </a:t>
            </a:r>
            <a:r>
              <a:rPr sz="2902" dirty="0">
                <a:latin typeface="Times New Roman"/>
                <a:cs typeface="Times New Roman"/>
              </a:rPr>
              <a:t>loop</a:t>
            </a:r>
            <a:r>
              <a:rPr sz="2902" spc="18" dirty="0">
                <a:latin typeface="Times New Roman"/>
                <a:cs typeface="Times New Roman"/>
              </a:rPr>
              <a:t> </a:t>
            </a:r>
            <a:r>
              <a:rPr sz="2902" spc="-23" dirty="0">
                <a:latin typeface="Times New Roman"/>
                <a:cs typeface="Times New Roman"/>
              </a:rPr>
              <a:t>can </a:t>
            </a:r>
            <a:r>
              <a:rPr sz="2902" dirty="0">
                <a:latin typeface="Times New Roman"/>
                <a:cs typeface="Times New Roman"/>
              </a:rPr>
              <a:t>be</a:t>
            </a:r>
            <a:r>
              <a:rPr sz="2902" spc="14" dirty="0">
                <a:latin typeface="Times New Roman"/>
                <a:cs typeface="Times New Roman"/>
              </a:rPr>
              <a:t> </a:t>
            </a:r>
            <a:r>
              <a:rPr sz="2902" spc="-9" dirty="0">
                <a:latin typeface="Times New Roman"/>
                <a:cs typeface="Times New Roman"/>
              </a:rPr>
              <a:t>measured.</a:t>
            </a:r>
            <a:endParaRPr sz="2902" dirty="0">
              <a:latin typeface="Times New Roman"/>
              <a:cs typeface="Times New Roman"/>
            </a:endParaRPr>
          </a:p>
        </p:txBody>
      </p:sp>
      <p:pic>
        <p:nvPicPr>
          <p:cNvPr id="6" name="object 6"/>
          <p:cNvPicPr/>
          <p:nvPr/>
        </p:nvPicPr>
        <p:blipFill>
          <a:blip r:embed="rId2" cstate="print"/>
          <a:stretch>
            <a:fillRect/>
          </a:stretch>
        </p:blipFill>
        <p:spPr>
          <a:xfrm>
            <a:off x="5364325" y="4134377"/>
            <a:ext cx="1683693" cy="1995787"/>
          </a:xfrm>
          <a:prstGeom prst="rect">
            <a:avLst/>
          </a:prstGeom>
        </p:spPr>
      </p:pic>
      <p:sp>
        <p:nvSpPr>
          <p:cNvPr id="7" name="object 7"/>
          <p:cNvSpPr txBox="1"/>
          <p:nvPr/>
        </p:nvSpPr>
        <p:spPr>
          <a:xfrm>
            <a:off x="4398102" y="6615581"/>
            <a:ext cx="3616141"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3"/>
              </a:rPr>
              <a:t>http://cr.physics.ed.ynu.ac.jp/labs/magne/shimazu/031101/results.html</a:t>
            </a:r>
            <a:endParaRPr sz="997">
              <a:latin typeface="Times New Roman"/>
              <a:cs typeface="Times New Roman"/>
            </a:endParaRPr>
          </a:p>
        </p:txBody>
      </p:sp>
      <p:sp>
        <p:nvSpPr>
          <p:cNvPr id="8" name="object 8"/>
          <p:cNvSpPr txBox="1"/>
          <p:nvPr/>
        </p:nvSpPr>
        <p:spPr>
          <a:xfrm>
            <a:off x="3727850" y="5132271"/>
            <a:ext cx="1319201" cy="346464"/>
          </a:xfrm>
          <a:prstGeom prst="rect">
            <a:avLst/>
          </a:prstGeom>
        </p:spPr>
        <p:txBody>
          <a:bodyPr vert="horz" wrap="square" lIns="0" tIns="11516" rIns="0" bIns="0" rtlCol="0">
            <a:spAutoFit/>
          </a:bodyPr>
          <a:lstStyle/>
          <a:p>
            <a:pPr marL="11516">
              <a:spcBef>
                <a:spcPts val="91"/>
              </a:spcBef>
            </a:pPr>
            <a:r>
              <a:rPr sz="2176" dirty="0">
                <a:latin typeface="Times New Roman"/>
                <a:cs typeface="Times New Roman"/>
              </a:rPr>
              <a:t>DC</a:t>
            </a:r>
            <a:r>
              <a:rPr sz="2176" spc="-18" dirty="0">
                <a:latin typeface="Times New Roman"/>
                <a:cs typeface="Times New Roman"/>
              </a:rPr>
              <a:t> </a:t>
            </a:r>
            <a:r>
              <a:rPr sz="2176" spc="-9" dirty="0">
                <a:latin typeface="Times New Roman"/>
                <a:cs typeface="Times New Roman"/>
              </a:rPr>
              <a:t>SQUID</a:t>
            </a:r>
            <a:endParaRPr sz="2176">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570855"/>
            <a:ext cx="7421151" cy="565626"/>
          </a:xfrm>
          <a:prstGeom prst="rect">
            <a:avLst/>
          </a:prstGeom>
        </p:spPr>
        <p:txBody>
          <a:bodyPr vert="horz" wrap="square" lIns="0" tIns="11516" rIns="0" bIns="0" rtlCol="0" anchor="b">
            <a:spAutoFit/>
          </a:bodyPr>
          <a:lstStyle/>
          <a:p>
            <a:pPr marL="1103843">
              <a:spcBef>
                <a:spcPts val="91"/>
              </a:spcBef>
            </a:pPr>
            <a:r>
              <a:rPr dirty="0">
                <a:solidFill>
                  <a:srgbClr val="FF0000"/>
                </a:solidFill>
              </a:rPr>
              <a:t>Operation</a:t>
            </a:r>
            <a:r>
              <a:rPr spc="5" dirty="0">
                <a:solidFill>
                  <a:srgbClr val="FF0000"/>
                </a:solidFill>
              </a:rPr>
              <a:t> </a:t>
            </a:r>
            <a:r>
              <a:rPr dirty="0">
                <a:solidFill>
                  <a:srgbClr val="FF0000"/>
                </a:solidFill>
              </a:rPr>
              <a:t>–</a:t>
            </a:r>
            <a:r>
              <a:rPr spc="14" dirty="0">
                <a:solidFill>
                  <a:srgbClr val="FF0000"/>
                </a:solidFill>
              </a:rPr>
              <a:t> </a:t>
            </a:r>
            <a:r>
              <a:rPr dirty="0">
                <a:solidFill>
                  <a:srgbClr val="FF0000"/>
                </a:solidFill>
              </a:rPr>
              <a:t>RF</a:t>
            </a:r>
            <a:r>
              <a:rPr spc="5" dirty="0">
                <a:solidFill>
                  <a:srgbClr val="FF0000"/>
                </a:solidFill>
              </a:rPr>
              <a:t> </a:t>
            </a:r>
            <a:r>
              <a:rPr spc="-9" dirty="0">
                <a:solidFill>
                  <a:srgbClr val="FF0000"/>
                </a:solidFill>
              </a:rPr>
              <a:t>SQUID</a:t>
            </a:r>
          </a:p>
        </p:txBody>
      </p:sp>
      <p:sp>
        <p:nvSpPr>
          <p:cNvPr id="7" name="object 7"/>
          <p:cNvSpPr txBox="1">
            <a:spLocks noGrp="1"/>
          </p:cNvSpPr>
          <p:nvPr>
            <p:ph type="body" idx="1"/>
          </p:nvPr>
        </p:nvSpPr>
        <p:spPr>
          <a:xfrm>
            <a:off x="1066800" y="1165978"/>
            <a:ext cx="7421151" cy="4357458"/>
          </a:xfrm>
          <a:prstGeom prst="rect">
            <a:avLst/>
          </a:prstGeom>
        </p:spPr>
        <p:txBody>
          <a:bodyPr vert="horz" wrap="square" lIns="0" tIns="141651" rIns="0" bIns="0" rtlCol="0">
            <a:spAutoFit/>
          </a:bodyPr>
          <a:lstStyle/>
          <a:p>
            <a:pPr marL="34549">
              <a:spcBef>
                <a:spcPts val="1115"/>
              </a:spcBef>
            </a:pPr>
            <a:r>
              <a:rPr dirty="0"/>
              <a:t>Also</a:t>
            </a:r>
            <a:r>
              <a:rPr spc="9" dirty="0"/>
              <a:t> </a:t>
            </a:r>
            <a:r>
              <a:rPr dirty="0"/>
              <a:t>called</a:t>
            </a:r>
            <a:r>
              <a:rPr spc="9" dirty="0"/>
              <a:t> </a:t>
            </a:r>
            <a:r>
              <a:rPr dirty="0"/>
              <a:t>AC</a:t>
            </a:r>
            <a:r>
              <a:rPr spc="9" dirty="0"/>
              <a:t> </a:t>
            </a:r>
            <a:r>
              <a:rPr spc="-18" dirty="0"/>
              <a:t>SQUID</a:t>
            </a:r>
          </a:p>
          <a:p>
            <a:pPr marL="34549" marR="2196746">
              <a:lnSpc>
                <a:spcPct val="129400"/>
              </a:lnSpc>
            </a:pPr>
            <a:r>
              <a:rPr dirty="0"/>
              <a:t>Only</a:t>
            </a:r>
            <a:r>
              <a:rPr spc="23" dirty="0"/>
              <a:t> </a:t>
            </a:r>
            <a:r>
              <a:rPr dirty="0"/>
              <a:t>one</a:t>
            </a:r>
            <a:r>
              <a:rPr spc="27" dirty="0"/>
              <a:t> </a:t>
            </a:r>
            <a:r>
              <a:rPr dirty="0"/>
              <a:t>Josephson</a:t>
            </a:r>
            <a:r>
              <a:rPr spc="27" dirty="0"/>
              <a:t> </a:t>
            </a:r>
            <a:r>
              <a:rPr spc="-9" dirty="0"/>
              <a:t>junction. </a:t>
            </a:r>
            <a:r>
              <a:rPr dirty="0"/>
              <a:t>Radio</a:t>
            </a:r>
            <a:r>
              <a:rPr spc="18" dirty="0"/>
              <a:t> </a:t>
            </a:r>
            <a:r>
              <a:rPr dirty="0"/>
              <a:t>frequency</a:t>
            </a:r>
            <a:r>
              <a:rPr spc="27" dirty="0"/>
              <a:t> </a:t>
            </a:r>
            <a:r>
              <a:rPr dirty="0"/>
              <a:t>oscillating</a:t>
            </a:r>
            <a:r>
              <a:rPr spc="23" dirty="0"/>
              <a:t> </a:t>
            </a:r>
            <a:r>
              <a:rPr spc="-9" dirty="0"/>
              <a:t>current </a:t>
            </a:r>
            <a:r>
              <a:rPr dirty="0"/>
              <a:t>Measure</a:t>
            </a:r>
            <a:r>
              <a:rPr spc="14" dirty="0"/>
              <a:t> </a:t>
            </a:r>
            <a:r>
              <a:rPr dirty="0"/>
              <a:t>interactions</a:t>
            </a:r>
            <a:r>
              <a:rPr spc="18" dirty="0"/>
              <a:t> </a:t>
            </a:r>
            <a:r>
              <a:rPr dirty="0"/>
              <a:t>between</a:t>
            </a:r>
            <a:r>
              <a:rPr spc="32" dirty="0"/>
              <a:t> </a:t>
            </a:r>
            <a:r>
              <a:rPr spc="-23" dirty="0"/>
              <a:t>the</a:t>
            </a:r>
          </a:p>
          <a:p>
            <a:pPr marL="34549" marR="27639">
              <a:lnSpc>
                <a:spcPts val="3219"/>
              </a:lnSpc>
              <a:spcBef>
                <a:spcPts val="73"/>
              </a:spcBef>
            </a:pPr>
            <a:r>
              <a:rPr dirty="0"/>
              <a:t>superconducting</a:t>
            </a:r>
            <a:r>
              <a:rPr spc="27" dirty="0"/>
              <a:t> </a:t>
            </a:r>
            <a:r>
              <a:rPr dirty="0"/>
              <a:t>ring</a:t>
            </a:r>
            <a:r>
              <a:rPr spc="27" dirty="0"/>
              <a:t> </a:t>
            </a:r>
            <a:r>
              <a:rPr dirty="0"/>
              <a:t>and</a:t>
            </a:r>
            <a:r>
              <a:rPr spc="32" dirty="0"/>
              <a:t> </a:t>
            </a:r>
            <a:r>
              <a:rPr dirty="0"/>
              <a:t>an</a:t>
            </a:r>
            <a:r>
              <a:rPr spc="27" dirty="0"/>
              <a:t> </a:t>
            </a:r>
            <a:r>
              <a:rPr dirty="0"/>
              <a:t>external</a:t>
            </a:r>
            <a:r>
              <a:rPr spc="18" dirty="0"/>
              <a:t> </a:t>
            </a:r>
            <a:r>
              <a:rPr dirty="0"/>
              <a:t>resonant</a:t>
            </a:r>
            <a:r>
              <a:rPr spc="32" dirty="0"/>
              <a:t> </a:t>
            </a:r>
            <a:r>
              <a:rPr spc="-23" dirty="0"/>
              <a:t>LC </a:t>
            </a:r>
            <a:r>
              <a:rPr spc="-9" dirty="0"/>
              <a:t>circuit</a:t>
            </a:r>
          </a:p>
          <a:p>
            <a:pPr marL="426105" marR="102496" indent="-260270" algn="just">
              <a:lnSpc>
                <a:spcPts val="2811"/>
              </a:lnSpc>
              <a:spcBef>
                <a:spcPts val="1288"/>
              </a:spcBef>
            </a:pPr>
            <a:r>
              <a:rPr sz="2856" spc="156" baseline="7936" dirty="0">
                <a:latin typeface="Calibri"/>
                <a:cs typeface="Calibri"/>
              </a:rPr>
              <a:t>–</a:t>
            </a:r>
            <a:r>
              <a:rPr sz="2856" spc="88" baseline="7936" dirty="0">
                <a:latin typeface="Calibri"/>
                <a:cs typeface="Calibri"/>
              </a:rPr>
              <a:t>  </a:t>
            </a:r>
            <a:r>
              <a:rPr sz="2539" dirty="0"/>
              <a:t>External inductor</a:t>
            </a:r>
            <a:r>
              <a:rPr sz="2539" spc="-5" dirty="0"/>
              <a:t> </a:t>
            </a:r>
            <a:r>
              <a:rPr sz="2539" dirty="0"/>
              <a:t>induces</a:t>
            </a:r>
            <a:r>
              <a:rPr sz="2539" spc="-9" dirty="0"/>
              <a:t> </a:t>
            </a:r>
            <a:r>
              <a:rPr sz="2539" dirty="0"/>
              <a:t>current</a:t>
            </a:r>
            <a:r>
              <a:rPr sz="2539" spc="-9" dirty="0"/>
              <a:t> </a:t>
            </a:r>
            <a:r>
              <a:rPr sz="2539" dirty="0"/>
              <a:t>in</a:t>
            </a:r>
            <a:r>
              <a:rPr sz="2539" spc="-9" dirty="0"/>
              <a:t> </a:t>
            </a:r>
            <a:r>
              <a:rPr sz="2539" dirty="0"/>
              <a:t>SQUID</a:t>
            </a:r>
            <a:r>
              <a:rPr sz="2539" spc="-14" dirty="0"/>
              <a:t> </a:t>
            </a:r>
            <a:r>
              <a:rPr sz="2539" dirty="0"/>
              <a:t>ring,</a:t>
            </a:r>
            <a:r>
              <a:rPr sz="2539" spc="-9" dirty="0"/>
              <a:t> </a:t>
            </a:r>
            <a:r>
              <a:rPr sz="2539" spc="-23" dirty="0"/>
              <a:t>and </a:t>
            </a:r>
            <a:r>
              <a:rPr sz="2539" dirty="0"/>
              <a:t>when</a:t>
            </a:r>
            <a:r>
              <a:rPr sz="2539" spc="-9" dirty="0"/>
              <a:t> </a:t>
            </a:r>
            <a:r>
              <a:rPr sz="2539" dirty="0"/>
              <a:t>the</a:t>
            </a:r>
            <a:r>
              <a:rPr sz="2539" spc="-14" dirty="0"/>
              <a:t> </a:t>
            </a:r>
            <a:r>
              <a:rPr sz="2539" dirty="0"/>
              <a:t>Josephson junction enters the</a:t>
            </a:r>
            <a:r>
              <a:rPr sz="2539" spc="-14" dirty="0"/>
              <a:t> </a:t>
            </a:r>
            <a:r>
              <a:rPr sz="2539" dirty="0"/>
              <a:t>resistive</a:t>
            </a:r>
            <a:r>
              <a:rPr sz="2539" spc="-9" dirty="0"/>
              <a:t> state </a:t>
            </a:r>
            <a:r>
              <a:rPr sz="2539" dirty="0"/>
              <a:t>it</a:t>
            </a:r>
            <a:r>
              <a:rPr sz="2539" spc="-14" dirty="0"/>
              <a:t> </a:t>
            </a:r>
            <a:r>
              <a:rPr sz="2539" dirty="0"/>
              <a:t>damps</a:t>
            </a:r>
            <a:r>
              <a:rPr sz="2539" spc="-14" dirty="0"/>
              <a:t> </a:t>
            </a:r>
            <a:r>
              <a:rPr sz="2539" dirty="0"/>
              <a:t>the</a:t>
            </a:r>
            <a:r>
              <a:rPr sz="2539" spc="-18" dirty="0"/>
              <a:t> </a:t>
            </a:r>
            <a:r>
              <a:rPr sz="2539" dirty="0"/>
              <a:t>LC</a:t>
            </a:r>
            <a:r>
              <a:rPr sz="2539" spc="-14" dirty="0"/>
              <a:t> </a:t>
            </a:r>
            <a:r>
              <a:rPr sz="2539" spc="-9" dirty="0"/>
              <a:t>circuit.</a:t>
            </a:r>
            <a:endParaRPr sz="2539"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533400"/>
            <a:ext cx="7421151" cy="565626"/>
          </a:xfrm>
          <a:prstGeom prst="rect">
            <a:avLst/>
          </a:prstGeom>
        </p:spPr>
        <p:txBody>
          <a:bodyPr vert="horz" wrap="square" lIns="0" tIns="11516" rIns="0" bIns="0" rtlCol="0" anchor="b">
            <a:spAutoFit/>
          </a:bodyPr>
          <a:lstStyle/>
          <a:p>
            <a:pPr marL="1027259">
              <a:spcBef>
                <a:spcPts val="91"/>
              </a:spcBef>
            </a:pPr>
            <a:r>
              <a:rPr dirty="0">
                <a:solidFill>
                  <a:srgbClr val="FF0000"/>
                </a:solidFill>
              </a:rPr>
              <a:t>Operation</a:t>
            </a:r>
            <a:r>
              <a:rPr spc="5" dirty="0">
                <a:solidFill>
                  <a:srgbClr val="FF0000"/>
                </a:solidFill>
              </a:rPr>
              <a:t> </a:t>
            </a:r>
            <a:r>
              <a:rPr dirty="0">
                <a:solidFill>
                  <a:srgbClr val="FF0000"/>
                </a:solidFill>
              </a:rPr>
              <a:t>–</a:t>
            </a:r>
            <a:r>
              <a:rPr spc="23" dirty="0">
                <a:solidFill>
                  <a:srgbClr val="FF0000"/>
                </a:solidFill>
              </a:rPr>
              <a:t> </a:t>
            </a:r>
            <a:r>
              <a:rPr spc="-9" dirty="0">
                <a:solidFill>
                  <a:srgbClr val="FF0000"/>
                </a:solidFill>
              </a:rPr>
              <a:t>Interference</a:t>
            </a:r>
          </a:p>
        </p:txBody>
      </p:sp>
      <p:sp>
        <p:nvSpPr>
          <p:cNvPr id="4" name="object 4"/>
          <p:cNvSpPr txBox="1"/>
          <p:nvPr/>
        </p:nvSpPr>
        <p:spPr>
          <a:xfrm>
            <a:off x="963852" y="1074445"/>
            <a:ext cx="7439577" cy="4916700"/>
          </a:xfrm>
          <a:prstGeom prst="rect">
            <a:avLst/>
          </a:prstGeom>
        </p:spPr>
        <p:txBody>
          <a:bodyPr vert="horz" wrap="square" lIns="0" tIns="165260" rIns="0" bIns="0" rtlCol="0">
            <a:spAutoFit/>
          </a:bodyPr>
          <a:lstStyle/>
          <a:p>
            <a:pPr marL="34549">
              <a:spcBef>
                <a:spcPts val="1301"/>
              </a:spcBef>
            </a:pPr>
            <a:r>
              <a:rPr sz="2902" dirty="0">
                <a:latin typeface="Times New Roman"/>
                <a:cs typeface="Times New Roman"/>
              </a:rPr>
              <a:t>Background</a:t>
            </a:r>
            <a:r>
              <a:rPr sz="2902" spc="18" dirty="0">
                <a:latin typeface="Times New Roman"/>
                <a:cs typeface="Times New Roman"/>
              </a:rPr>
              <a:t> </a:t>
            </a:r>
            <a:r>
              <a:rPr sz="2902" dirty="0">
                <a:latin typeface="Times New Roman"/>
                <a:cs typeface="Times New Roman"/>
              </a:rPr>
              <a:t>magnetic</a:t>
            </a:r>
            <a:r>
              <a:rPr sz="2902" spc="23" dirty="0">
                <a:latin typeface="Times New Roman"/>
                <a:cs typeface="Times New Roman"/>
              </a:rPr>
              <a:t> </a:t>
            </a:r>
            <a:r>
              <a:rPr sz="2902" dirty="0">
                <a:latin typeface="Times New Roman"/>
                <a:cs typeface="Times New Roman"/>
              </a:rPr>
              <a:t>fields</a:t>
            </a:r>
            <a:r>
              <a:rPr sz="2902" spc="9" dirty="0">
                <a:latin typeface="Times New Roman"/>
                <a:cs typeface="Times New Roman"/>
              </a:rPr>
              <a:t> </a:t>
            </a:r>
            <a:r>
              <a:rPr sz="2902" dirty="0">
                <a:latin typeface="Times New Roman"/>
                <a:cs typeface="Times New Roman"/>
              </a:rPr>
              <a:t>can</a:t>
            </a:r>
            <a:r>
              <a:rPr sz="2902" spc="23" dirty="0">
                <a:latin typeface="Times New Roman"/>
                <a:cs typeface="Times New Roman"/>
              </a:rPr>
              <a:t> </a:t>
            </a:r>
            <a:r>
              <a:rPr sz="2902" dirty="0">
                <a:latin typeface="Times New Roman"/>
                <a:cs typeface="Times New Roman"/>
              </a:rPr>
              <a:t>be</a:t>
            </a:r>
            <a:r>
              <a:rPr sz="2902" spc="14" dirty="0">
                <a:latin typeface="Times New Roman"/>
                <a:cs typeface="Times New Roman"/>
              </a:rPr>
              <a:t> </a:t>
            </a:r>
            <a:r>
              <a:rPr sz="2902" dirty="0">
                <a:latin typeface="Times New Roman"/>
                <a:cs typeface="Times New Roman"/>
              </a:rPr>
              <a:t>a</a:t>
            </a:r>
            <a:r>
              <a:rPr sz="2902" spc="9" dirty="0">
                <a:latin typeface="Times New Roman"/>
                <a:cs typeface="Times New Roman"/>
              </a:rPr>
              <a:t> </a:t>
            </a:r>
            <a:r>
              <a:rPr sz="2902" spc="-9" dirty="0">
                <a:latin typeface="Times New Roman"/>
                <a:cs typeface="Times New Roman"/>
              </a:rPr>
              <a:t>problem.</a:t>
            </a:r>
            <a:endParaRPr sz="2902" dirty="0">
              <a:latin typeface="Times New Roman"/>
              <a:cs typeface="Times New Roman"/>
            </a:endParaRPr>
          </a:p>
          <a:p>
            <a:pPr marL="426105" marR="952979" indent="-260270">
              <a:lnSpc>
                <a:spcPts val="2811"/>
              </a:lnSpc>
              <a:spcBef>
                <a:spcPts val="1351"/>
              </a:spcBef>
              <a:buSzPct val="75000"/>
              <a:buFont typeface="Calibri"/>
              <a:buChar char="–"/>
              <a:tabLst>
                <a:tab pos="426105" algn="l"/>
              </a:tabLst>
            </a:pPr>
            <a:r>
              <a:rPr sz="2539" dirty="0">
                <a:latin typeface="Times New Roman"/>
                <a:cs typeface="Times New Roman"/>
              </a:rPr>
              <a:t>Shielded</a:t>
            </a:r>
            <a:r>
              <a:rPr sz="2539" spc="-9" dirty="0">
                <a:latin typeface="Times New Roman"/>
                <a:cs typeface="Times New Roman"/>
              </a:rPr>
              <a:t> </a:t>
            </a:r>
            <a:r>
              <a:rPr sz="2539" dirty="0">
                <a:latin typeface="Times New Roman"/>
                <a:cs typeface="Times New Roman"/>
              </a:rPr>
              <a:t>room:</a:t>
            </a:r>
            <a:r>
              <a:rPr sz="2539" spc="-14" dirty="0">
                <a:latin typeface="Times New Roman"/>
                <a:cs typeface="Times New Roman"/>
              </a:rPr>
              <a:t> </a:t>
            </a:r>
            <a:r>
              <a:rPr sz="2539" dirty="0">
                <a:latin typeface="Times New Roman"/>
                <a:cs typeface="Times New Roman"/>
              </a:rPr>
              <a:t>expensive</a:t>
            </a:r>
            <a:r>
              <a:rPr sz="2539" spc="-9" dirty="0">
                <a:latin typeface="Times New Roman"/>
                <a:cs typeface="Times New Roman"/>
              </a:rPr>
              <a:t> </a:t>
            </a:r>
            <a:r>
              <a:rPr sz="2539" dirty="0">
                <a:latin typeface="Times New Roman"/>
                <a:cs typeface="Times New Roman"/>
              </a:rPr>
              <a:t>and</a:t>
            </a:r>
            <a:r>
              <a:rPr sz="2539" spc="-18" dirty="0">
                <a:latin typeface="Times New Roman"/>
                <a:cs typeface="Times New Roman"/>
              </a:rPr>
              <a:t> </a:t>
            </a:r>
            <a:r>
              <a:rPr sz="2539" dirty="0">
                <a:latin typeface="Times New Roman"/>
                <a:cs typeface="Times New Roman"/>
              </a:rPr>
              <a:t>cannot</a:t>
            </a:r>
            <a:r>
              <a:rPr sz="2539" spc="-5" dirty="0">
                <a:latin typeface="Times New Roman"/>
                <a:cs typeface="Times New Roman"/>
              </a:rPr>
              <a:t> </a:t>
            </a:r>
            <a:r>
              <a:rPr sz="2539" dirty="0">
                <a:latin typeface="Times New Roman"/>
                <a:cs typeface="Times New Roman"/>
              </a:rPr>
              <a:t>easily</a:t>
            </a:r>
            <a:r>
              <a:rPr sz="2539" spc="5" dirty="0">
                <a:latin typeface="Times New Roman"/>
                <a:cs typeface="Times New Roman"/>
              </a:rPr>
              <a:t> </a:t>
            </a:r>
            <a:r>
              <a:rPr sz="2539" spc="-23" dirty="0">
                <a:latin typeface="Times New Roman"/>
                <a:cs typeface="Times New Roman"/>
              </a:rPr>
              <a:t>be </a:t>
            </a:r>
            <a:r>
              <a:rPr sz="2539" spc="-9" dirty="0">
                <a:latin typeface="Times New Roman"/>
                <a:cs typeface="Times New Roman"/>
              </a:rPr>
              <a:t>moved.</a:t>
            </a:r>
            <a:endParaRPr sz="2539" dirty="0">
              <a:latin typeface="Times New Roman"/>
              <a:cs typeface="Times New Roman"/>
            </a:endParaRPr>
          </a:p>
          <a:p>
            <a:pPr marL="426105" marR="27639" indent="-260270">
              <a:lnSpc>
                <a:spcPct val="92100"/>
              </a:lnSpc>
              <a:spcBef>
                <a:spcPts val="975"/>
              </a:spcBef>
              <a:buSzPct val="75000"/>
              <a:buFont typeface="Calibri"/>
              <a:buChar char="–"/>
              <a:tabLst>
                <a:tab pos="426105" algn="l"/>
              </a:tabLst>
            </a:pPr>
            <a:r>
              <a:rPr sz="2539" dirty="0">
                <a:latin typeface="Times New Roman"/>
                <a:cs typeface="Times New Roman"/>
              </a:rPr>
              <a:t>Gradiometer</a:t>
            </a:r>
            <a:r>
              <a:rPr sz="2539" spc="-32" dirty="0">
                <a:latin typeface="Times New Roman"/>
                <a:cs typeface="Times New Roman"/>
              </a:rPr>
              <a:t> </a:t>
            </a:r>
            <a:r>
              <a:rPr sz="2539" dirty="0">
                <a:latin typeface="Times New Roman"/>
                <a:cs typeface="Times New Roman"/>
              </a:rPr>
              <a:t>measures</a:t>
            </a:r>
            <a:r>
              <a:rPr sz="2539" spc="-18" dirty="0">
                <a:latin typeface="Times New Roman"/>
                <a:cs typeface="Times New Roman"/>
              </a:rPr>
              <a:t> </a:t>
            </a:r>
            <a:r>
              <a:rPr sz="2539" dirty="0">
                <a:latin typeface="Times New Roman"/>
                <a:cs typeface="Times New Roman"/>
              </a:rPr>
              <a:t>gradient</a:t>
            </a:r>
            <a:r>
              <a:rPr sz="2539" spc="-18" dirty="0">
                <a:latin typeface="Times New Roman"/>
                <a:cs typeface="Times New Roman"/>
              </a:rPr>
              <a:t> </a:t>
            </a:r>
            <a:r>
              <a:rPr sz="2539" dirty="0">
                <a:latin typeface="Times New Roman"/>
                <a:cs typeface="Times New Roman"/>
              </a:rPr>
              <a:t>of</a:t>
            </a:r>
            <a:r>
              <a:rPr sz="2539" spc="-32" dirty="0">
                <a:latin typeface="Times New Roman"/>
                <a:cs typeface="Times New Roman"/>
              </a:rPr>
              <a:t> </a:t>
            </a:r>
            <a:r>
              <a:rPr sz="2539" dirty="0">
                <a:latin typeface="Times New Roman"/>
                <a:cs typeface="Times New Roman"/>
              </a:rPr>
              <a:t>field</a:t>
            </a:r>
            <a:r>
              <a:rPr sz="2539" spc="-18" dirty="0">
                <a:latin typeface="Times New Roman"/>
                <a:cs typeface="Times New Roman"/>
              </a:rPr>
              <a:t> </a:t>
            </a:r>
            <a:r>
              <a:rPr sz="2539" dirty="0">
                <a:latin typeface="Times New Roman"/>
                <a:cs typeface="Times New Roman"/>
              </a:rPr>
              <a:t>rather</a:t>
            </a:r>
            <a:r>
              <a:rPr sz="2539" spc="-27" dirty="0">
                <a:latin typeface="Times New Roman"/>
                <a:cs typeface="Times New Roman"/>
              </a:rPr>
              <a:t> </a:t>
            </a:r>
            <a:r>
              <a:rPr sz="2539" spc="-18" dirty="0">
                <a:latin typeface="Times New Roman"/>
                <a:cs typeface="Times New Roman"/>
              </a:rPr>
              <a:t>than </a:t>
            </a:r>
            <a:r>
              <a:rPr sz="2539" dirty="0">
                <a:latin typeface="Times New Roman"/>
                <a:cs typeface="Times New Roman"/>
              </a:rPr>
              <a:t>absolute</a:t>
            </a:r>
            <a:r>
              <a:rPr sz="2539" spc="-41" dirty="0">
                <a:latin typeface="Times New Roman"/>
                <a:cs typeface="Times New Roman"/>
              </a:rPr>
              <a:t> </a:t>
            </a:r>
            <a:r>
              <a:rPr sz="2539" dirty="0">
                <a:latin typeface="Times New Roman"/>
                <a:cs typeface="Times New Roman"/>
              </a:rPr>
              <a:t>value.</a:t>
            </a:r>
            <a:r>
              <a:rPr sz="2539" spc="-18" dirty="0">
                <a:latin typeface="Times New Roman"/>
                <a:cs typeface="Times New Roman"/>
              </a:rPr>
              <a:t> </a:t>
            </a:r>
            <a:r>
              <a:rPr sz="2539" dirty="0">
                <a:latin typeface="Times New Roman"/>
                <a:cs typeface="Times New Roman"/>
              </a:rPr>
              <a:t>Interfering</a:t>
            </a:r>
            <a:r>
              <a:rPr sz="2539" spc="-5" dirty="0">
                <a:latin typeface="Times New Roman"/>
                <a:cs typeface="Times New Roman"/>
              </a:rPr>
              <a:t> </a:t>
            </a:r>
            <a:r>
              <a:rPr sz="2539" dirty="0">
                <a:latin typeface="Times New Roman"/>
                <a:cs typeface="Times New Roman"/>
              </a:rPr>
              <a:t>magnetic</a:t>
            </a:r>
            <a:r>
              <a:rPr sz="2539" spc="-23" dirty="0">
                <a:latin typeface="Times New Roman"/>
                <a:cs typeface="Times New Roman"/>
              </a:rPr>
              <a:t> </a:t>
            </a:r>
            <a:r>
              <a:rPr sz="2539" dirty="0">
                <a:latin typeface="Times New Roman"/>
                <a:cs typeface="Times New Roman"/>
              </a:rPr>
              <a:t>sources</a:t>
            </a:r>
            <a:r>
              <a:rPr sz="2539" spc="-5" dirty="0">
                <a:latin typeface="Times New Roman"/>
                <a:cs typeface="Times New Roman"/>
              </a:rPr>
              <a:t> </a:t>
            </a:r>
            <a:r>
              <a:rPr sz="2539" spc="-9" dirty="0">
                <a:latin typeface="Times New Roman"/>
                <a:cs typeface="Times New Roman"/>
              </a:rPr>
              <a:t>generally </a:t>
            </a:r>
            <a:r>
              <a:rPr sz="2539" dirty="0">
                <a:latin typeface="Times New Roman"/>
                <a:cs typeface="Times New Roman"/>
              </a:rPr>
              <a:t>much</a:t>
            </a:r>
            <a:r>
              <a:rPr sz="2539" spc="-23" dirty="0">
                <a:latin typeface="Times New Roman"/>
                <a:cs typeface="Times New Roman"/>
              </a:rPr>
              <a:t> </a:t>
            </a:r>
            <a:r>
              <a:rPr sz="2539" dirty="0">
                <a:latin typeface="Times New Roman"/>
                <a:cs typeface="Times New Roman"/>
              </a:rPr>
              <a:t>further</a:t>
            </a:r>
            <a:r>
              <a:rPr sz="2539" spc="-14" dirty="0">
                <a:latin typeface="Times New Roman"/>
                <a:cs typeface="Times New Roman"/>
              </a:rPr>
              <a:t> </a:t>
            </a:r>
            <a:r>
              <a:rPr sz="2539" dirty="0">
                <a:latin typeface="Times New Roman"/>
                <a:cs typeface="Times New Roman"/>
              </a:rPr>
              <a:t>away,</a:t>
            </a:r>
            <a:r>
              <a:rPr sz="2539" spc="-9" dirty="0">
                <a:latin typeface="Times New Roman"/>
                <a:cs typeface="Times New Roman"/>
              </a:rPr>
              <a:t> </a:t>
            </a:r>
            <a:r>
              <a:rPr sz="2539" dirty="0">
                <a:latin typeface="Times New Roman"/>
                <a:cs typeface="Times New Roman"/>
              </a:rPr>
              <a:t>so</a:t>
            </a:r>
            <a:r>
              <a:rPr sz="2539" spc="-9" dirty="0">
                <a:latin typeface="Times New Roman"/>
                <a:cs typeface="Times New Roman"/>
              </a:rPr>
              <a:t> </a:t>
            </a:r>
            <a:r>
              <a:rPr sz="2539" dirty="0">
                <a:latin typeface="Times New Roman"/>
                <a:cs typeface="Times New Roman"/>
              </a:rPr>
              <a:t>vary </a:t>
            </a:r>
            <a:r>
              <a:rPr sz="2539" spc="-9" dirty="0">
                <a:latin typeface="Times New Roman"/>
                <a:cs typeface="Times New Roman"/>
              </a:rPr>
              <a:t>less.</a:t>
            </a:r>
            <a:endParaRPr sz="2539" dirty="0">
              <a:latin typeface="Times New Roman"/>
              <a:cs typeface="Times New Roman"/>
            </a:endParaRPr>
          </a:p>
          <a:p>
            <a:pPr marL="426105" marR="497507" indent="-260270">
              <a:lnSpc>
                <a:spcPts val="2811"/>
              </a:lnSpc>
              <a:spcBef>
                <a:spcPts val="1088"/>
              </a:spcBef>
              <a:buSzPct val="75000"/>
              <a:buFont typeface="Calibri"/>
              <a:buChar char="–"/>
              <a:tabLst>
                <a:tab pos="426105" algn="l"/>
              </a:tabLst>
            </a:pPr>
            <a:r>
              <a:rPr sz="2539" dirty="0">
                <a:latin typeface="Times New Roman"/>
                <a:cs typeface="Times New Roman"/>
              </a:rPr>
              <a:t>Measure</a:t>
            </a:r>
            <a:r>
              <a:rPr sz="2539" spc="-41" dirty="0">
                <a:latin typeface="Times New Roman"/>
                <a:cs typeface="Times New Roman"/>
              </a:rPr>
              <a:t> </a:t>
            </a:r>
            <a:r>
              <a:rPr sz="2539" dirty="0">
                <a:latin typeface="Times New Roman"/>
                <a:cs typeface="Times New Roman"/>
              </a:rPr>
              <a:t>ambient</a:t>
            </a:r>
            <a:r>
              <a:rPr sz="2539" spc="-23" dirty="0">
                <a:latin typeface="Times New Roman"/>
                <a:cs typeface="Times New Roman"/>
              </a:rPr>
              <a:t> </a:t>
            </a:r>
            <a:r>
              <a:rPr sz="2539" dirty="0">
                <a:latin typeface="Times New Roman"/>
                <a:cs typeface="Times New Roman"/>
              </a:rPr>
              <a:t>magnetic</a:t>
            </a:r>
            <a:r>
              <a:rPr sz="2539" spc="-23" dirty="0">
                <a:latin typeface="Times New Roman"/>
                <a:cs typeface="Times New Roman"/>
              </a:rPr>
              <a:t> </a:t>
            </a:r>
            <a:r>
              <a:rPr sz="2539" dirty="0">
                <a:latin typeface="Times New Roman"/>
                <a:cs typeface="Times New Roman"/>
              </a:rPr>
              <a:t>field</a:t>
            </a:r>
            <a:r>
              <a:rPr sz="2539" spc="-18" dirty="0">
                <a:latin typeface="Times New Roman"/>
                <a:cs typeface="Times New Roman"/>
              </a:rPr>
              <a:t> </a:t>
            </a:r>
            <a:r>
              <a:rPr sz="2539" dirty="0">
                <a:latin typeface="Times New Roman"/>
                <a:cs typeface="Times New Roman"/>
              </a:rPr>
              <a:t>and</a:t>
            </a:r>
            <a:r>
              <a:rPr sz="2539" spc="-14" dirty="0">
                <a:latin typeface="Times New Roman"/>
                <a:cs typeface="Times New Roman"/>
              </a:rPr>
              <a:t> </a:t>
            </a:r>
            <a:r>
              <a:rPr sz="2539" dirty="0">
                <a:latin typeface="Times New Roman"/>
                <a:cs typeface="Times New Roman"/>
              </a:rPr>
              <a:t>subtract</a:t>
            </a:r>
            <a:r>
              <a:rPr sz="2539" spc="-23" dirty="0">
                <a:latin typeface="Times New Roman"/>
                <a:cs typeface="Times New Roman"/>
              </a:rPr>
              <a:t> </a:t>
            </a:r>
            <a:r>
              <a:rPr sz="2539" spc="-18" dirty="0">
                <a:latin typeface="Times New Roman"/>
                <a:cs typeface="Times New Roman"/>
              </a:rPr>
              <a:t>from </a:t>
            </a:r>
            <a:r>
              <a:rPr sz="2539" spc="-9" dirty="0">
                <a:latin typeface="Times New Roman"/>
                <a:cs typeface="Times New Roman"/>
              </a:rPr>
              <a:t>measurements.</a:t>
            </a:r>
            <a:endParaRPr sz="2539" dirty="0">
              <a:latin typeface="Times New Roman"/>
              <a:cs typeface="Times New Roman"/>
            </a:endParaRPr>
          </a:p>
          <a:p>
            <a:pPr marL="425530" indent="-259694">
              <a:spcBef>
                <a:spcPts val="735"/>
              </a:spcBef>
              <a:buSzPct val="75000"/>
              <a:buFont typeface="Calibri"/>
              <a:buChar char="–"/>
              <a:tabLst>
                <a:tab pos="425530" algn="l"/>
              </a:tabLst>
            </a:pPr>
            <a:r>
              <a:rPr sz="2539" dirty="0">
                <a:latin typeface="Times New Roman"/>
                <a:cs typeface="Times New Roman"/>
              </a:rPr>
              <a:t>Damping</a:t>
            </a:r>
            <a:r>
              <a:rPr sz="2539" spc="-9" dirty="0">
                <a:latin typeface="Times New Roman"/>
                <a:cs typeface="Times New Roman"/>
              </a:rPr>
              <a:t> </a:t>
            </a:r>
            <a:r>
              <a:rPr sz="2539" dirty="0">
                <a:latin typeface="Times New Roman"/>
                <a:cs typeface="Times New Roman"/>
              </a:rPr>
              <a:t>coils</a:t>
            </a:r>
            <a:r>
              <a:rPr sz="2539" spc="-14" dirty="0">
                <a:latin typeface="Times New Roman"/>
                <a:cs typeface="Times New Roman"/>
              </a:rPr>
              <a:t> </a:t>
            </a:r>
            <a:r>
              <a:rPr sz="2539" dirty="0">
                <a:latin typeface="Times New Roman"/>
                <a:cs typeface="Times New Roman"/>
              </a:rPr>
              <a:t>to</a:t>
            </a:r>
            <a:r>
              <a:rPr sz="2539" spc="-5" dirty="0">
                <a:latin typeface="Times New Roman"/>
                <a:cs typeface="Times New Roman"/>
              </a:rPr>
              <a:t> </a:t>
            </a:r>
            <a:r>
              <a:rPr sz="2539" dirty="0">
                <a:latin typeface="Times New Roman"/>
                <a:cs typeface="Times New Roman"/>
              </a:rPr>
              <a:t>cancel</a:t>
            </a:r>
            <a:r>
              <a:rPr sz="2539" spc="-14" dirty="0">
                <a:latin typeface="Times New Roman"/>
                <a:cs typeface="Times New Roman"/>
              </a:rPr>
              <a:t> </a:t>
            </a:r>
            <a:r>
              <a:rPr sz="2539" dirty="0">
                <a:latin typeface="Times New Roman"/>
                <a:cs typeface="Times New Roman"/>
              </a:rPr>
              <a:t>out</a:t>
            </a:r>
            <a:r>
              <a:rPr sz="2539" spc="-5" dirty="0">
                <a:latin typeface="Times New Roman"/>
                <a:cs typeface="Times New Roman"/>
              </a:rPr>
              <a:t> </a:t>
            </a:r>
            <a:r>
              <a:rPr sz="2539" dirty="0">
                <a:latin typeface="Times New Roman"/>
                <a:cs typeface="Times New Roman"/>
              </a:rPr>
              <a:t>the</a:t>
            </a:r>
            <a:r>
              <a:rPr sz="2539" spc="-9" dirty="0">
                <a:latin typeface="Times New Roman"/>
                <a:cs typeface="Times New Roman"/>
              </a:rPr>
              <a:t> </a:t>
            </a:r>
            <a:r>
              <a:rPr sz="2539" dirty="0">
                <a:latin typeface="Times New Roman"/>
                <a:cs typeface="Times New Roman"/>
              </a:rPr>
              <a:t>background</a:t>
            </a:r>
            <a:r>
              <a:rPr sz="2539" spc="-5" dirty="0">
                <a:latin typeface="Times New Roman"/>
                <a:cs typeface="Times New Roman"/>
              </a:rPr>
              <a:t> </a:t>
            </a:r>
            <a:r>
              <a:rPr sz="2539" spc="-9" dirty="0">
                <a:latin typeface="Times New Roman"/>
                <a:cs typeface="Times New Roman"/>
              </a:rPr>
              <a:t>field.</a:t>
            </a:r>
            <a:endParaRPr sz="2539" dirty="0">
              <a:latin typeface="Times New Roman"/>
              <a:cs typeface="Times New Roman"/>
            </a:endParaRPr>
          </a:p>
          <a:p>
            <a:pPr marL="426105" marR="688678" indent="-260270">
              <a:lnSpc>
                <a:spcPts val="2811"/>
              </a:lnSpc>
              <a:spcBef>
                <a:spcPts val="1079"/>
              </a:spcBef>
              <a:buSzPct val="75000"/>
              <a:buFont typeface="Calibri"/>
              <a:buChar char="–"/>
              <a:tabLst>
                <a:tab pos="426105" algn="l"/>
              </a:tabLst>
            </a:pPr>
            <a:r>
              <a:rPr sz="2539" dirty="0">
                <a:latin typeface="Times New Roman"/>
                <a:cs typeface="Times New Roman"/>
              </a:rPr>
              <a:t>Johnson</a:t>
            </a:r>
            <a:r>
              <a:rPr sz="2539" spc="-27" dirty="0">
                <a:latin typeface="Times New Roman"/>
                <a:cs typeface="Times New Roman"/>
              </a:rPr>
              <a:t> </a:t>
            </a:r>
            <a:r>
              <a:rPr sz="2539" dirty="0">
                <a:latin typeface="Times New Roman"/>
                <a:cs typeface="Times New Roman"/>
              </a:rPr>
              <a:t>noise:</a:t>
            </a:r>
            <a:r>
              <a:rPr sz="2539" spc="-14" dirty="0">
                <a:latin typeface="Times New Roman"/>
                <a:cs typeface="Times New Roman"/>
              </a:rPr>
              <a:t> </a:t>
            </a:r>
            <a:r>
              <a:rPr sz="2539" dirty="0">
                <a:latin typeface="Times New Roman"/>
                <a:cs typeface="Times New Roman"/>
              </a:rPr>
              <a:t>magnetic</a:t>
            </a:r>
            <a:r>
              <a:rPr sz="2539" spc="-18" dirty="0">
                <a:latin typeface="Times New Roman"/>
                <a:cs typeface="Times New Roman"/>
              </a:rPr>
              <a:t> </a:t>
            </a:r>
            <a:r>
              <a:rPr sz="2539" dirty="0">
                <a:latin typeface="Times New Roman"/>
                <a:cs typeface="Times New Roman"/>
              </a:rPr>
              <a:t>field</a:t>
            </a:r>
            <a:r>
              <a:rPr sz="2539" spc="-5" dirty="0">
                <a:latin typeface="Times New Roman"/>
                <a:cs typeface="Times New Roman"/>
              </a:rPr>
              <a:t> </a:t>
            </a:r>
            <a:r>
              <a:rPr sz="2539" dirty="0">
                <a:latin typeface="Times New Roman"/>
                <a:cs typeface="Times New Roman"/>
              </a:rPr>
              <a:t>created</a:t>
            </a:r>
            <a:r>
              <a:rPr sz="2539" spc="-9" dirty="0">
                <a:latin typeface="Times New Roman"/>
                <a:cs typeface="Times New Roman"/>
              </a:rPr>
              <a:t> </a:t>
            </a:r>
            <a:r>
              <a:rPr sz="2539" dirty="0">
                <a:latin typeface="Times New Roman"/>
                <a:cs typeface="Times New Roman"/>
              </a:rPr>
              <a:t>by</a:t>
            </a:r>
            <a:r>
              <a:rPr sz="2539" spc="5" dirty="0">
                <a:latin typeface="Times New Roman"/>
                <a:cs typeface="Times New Roman"/>
              </a:rPr>
              <a:t> </a:t>
            </a:r>
            <a:r>
              <a:rPr sz="2539" spc="-9" dirty="0">
                <a:latin typeface="Times New Roman"/>
                <a:cs typeface="Times New Roman"/>
              </a:rPr>
              <a:t>thermal </a:t>
            </a:r>
            <a:r>
              <a:rPr sz="2539" dirty="0">
                <a:latin typeface="Times New Roman"/>
                <a:cs typeface="Times New Roman"/>
              </a:rPr>
              <a:t>motion</a:t>
            </a:r>
            <a:r>
              <a:rPr sz="2539" spc="-5" dirty="0">
                <a:latin typeface="Times New Roman"/>
                <a:cs typeface="Times New Roman"/>
              </a:rPr>
              <a:t> </a:t>
            </a:r>
            <a:r>
              <a:rPr sz="2539" dirty="0">
                <a:latin typeface="Times New Roman"/>
                <a:cs typeface="Times New Roman"/>
              </a:rPr>
              <a:t>of</a:t>
            </a:r>
            <a:r>
              <a:rPr sz="2539" spc="-9" dirty="0">
                <a:latin typeface="Times New Roman"/>
                <a:cs typeface="Times New Roman"/>
              </a:rPr>
              <a:t> </a:t>
            </a:r>
            <a:r>
              <a:rPr sz="2539" dirty="0">
                <a:latin typeface="Times New Roman"/>
                <a:cs typeface="Times New Roman"/>
              </a:rPr>
              <a:t>surrounding</a:t>
            </a:r>
            <a:r>
              <a:rPr sz="2539" spc="9" dirty="0">
                <a:latin typeface="Times New Roman"/>
                <a:cs typeface="Times New Roman"/>
              </a:rPr>
              <a:t> </a:t>
            </a:r>
            <a:r>
              <a:rPr sz="2539" spc="-9" dirty="0">
                <a:latin typeface="Times New Roman"/>
                <a:cs typeface="Times New Roman"/>
              </a:rPr>
              <a:t>particles.</a:t>
            </a:r>
            <a:endParaRPr sz="2539" dirty="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609600"/>
            <a:ext cx="7421151" cy="565626"/>
          </a:xfrm>
          <a:prstGeom prst="rect">
            <a:avLst/>
          </a:prstGeom>
        </p:spPr>
        <p:txBody>
          <a:bodyPr vert="horz" wrap="square" lIns="0" tIns="11516" rIns="0" bIns="0" rtlCol="0" anchor="b">
            <a:spAutoFit/>
          </a:bodyPr>
          <a:lstStyle/>
          <a:p>
            <a:pPr marL="2223233">
              <a:spcBef>
                <a:spcPts val="91"/>
              </a:spcBef>
            </a:pPr>
            <a:r>
              <a:rPr spc="-9" dirty="0"/>
              <a:t>Applications</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757777" y="2558362"/>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5" name="object 5"/>
          <p:cNvSpPr txBox="1"/>
          <p:nvPr/>
        </p:nvSpPr>
        <p:spPr>
          <a:xfrm>
            <a:off x="757777" y="3131878"/>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6" name="object 6"/>
          <p:cNvSpPr txBox="1"/>
          <p:nvPr/>
        </p:nvSpPr>
        <p:spPr>
          <a:xfrm>
            <a:off x="1051445" y="1728032"/>
            <a:ext cx="4437258" cy="1685060"/>
          </a:xfrm>
          <a:prstGeom prst="rect">
            <a:avLst/>
          </a:prstGeom>
        </p:spPr>
        <p:txBody>
          <a:bodyPr vert="horz" wrap="square" lIns="0" tIns="141651" rIns="0" bIns="0" rtlCol="0">
            <a:spAutoFit/>
          </a:bodyPr>
          <a:lstStyle/>
          <a:p>
            <a:pPr marL="11516">
              <a:spcBef>
                <a:spcPts val="1115"/>
              </a:spcBef>
            </a:pPr>
            <a:r>
              <a:rPr sz="2902" spc="-9" dirty="0">
                <a:latin typeface="Times New Roman"/>
                <a:cs typeface="Times New Roman"/>
              </a:rPr>
              <a:t>Biomagnetism</a:t>
            </a:r>
            <a:endParaRPr sz="2902">
              <a:latin typeface="Times New Roman"/>
              <a:cs typeface="Times New Roman"/>
            </a:endParaRPr>
          </a:p>
          <a:p>
            <a:pPr marL="11516" marR="4607">
              <a:lnSpc>
                <a:spcPct val="129400"/>
              </a:lnSpc>
            </a:pPr>
            <a:r>
              <a:rPr sz="2902" dirty="0">
                <a:latin typeface="Times New Roman"/>
                <a:cs typeface="Times New Roman"/>
              </a:rPr>
              <a:t>Scanning</a:t>
            </a:r>
            <a:r>
              <a:rPr sz="2902" spc="23" dirty="0">
                <a:latin typeface="Times New Roman"/>
                <a:cs typeface="Times New Roman"/>
              </a:rPr>
              <a:t> </a:t>
            </a:r>
            <a:r>
              <a:rPr sz="2902" dirty="0">
                <a:latin typeface="Times New Roman"/>
                <a:cs typeface="Times New Roman"/>
              </a:rPr>
              <a:t>SQUID</a:t>
            </a:r>
            <a:r>
              <a:rPr sz="2902" spc="27" dirty="0">
                <a:latin typeface="Times New Roman"/>
                <a:cs typeface="Times New Roman"/>
              </a:rPr>
              <a:t> </a:t>
            </a:r>
            <a:r>
              <a:rPr sz="2902" spc="-9" dirty="0">
                <a:latin typeface="Times New Roman"/>
                <a:cs typeface="Times New Roman"/>
              </a:rPr>
              <a:t>microscopy Geophysics</a:t>
            </a:r>
            <a:endParaRPr sz="2902">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18" y="624969"/>
            <a:ext cx="7421151" cy="565626"/>
          </a:xfrm>
          <a:prstGeom prst="rect">
            <a:avLst/>
          </a:prstGeom>
        </p:spPr>
        <p:txBody>
          <a:bodyPr vert="horz" wrap="square" lIns="0" tIns="11516" rIns="0" bIns="0" rtlCol="0" anchor="b">
            <a:spAutoFit/>
          </a:bodyPr>
          <a:lstStyle/>
          <a:p>
            <a:pPr marL="487718">
              <a:spcBef>
                <a:spcPts val="91"/>
              </a:spcBef>
            </a:pPr>
            <a:r>
              <a:rPr dirty="0">
                <a:solidFill>
                  <a:srgbClr val="FF0000"/>
                </a:solidFill>
              </a:rPr>
              <a:t>Applications</a:t>
            </a:r>
            <a:r>
              <a:rPr spc="9" dirty="0">
                <a:solidFill>
                  <a:srgbClr val="FF0000"/>
                </a:solidFill>
              </a:rPr>
              <a:t> </a:t>
            </a:r>
            <a:r>
              <a:rPr dirty="0">
                <a:solidFill>
                  <a:srgbClr val="FF0000"/>
                </a:solidFill>
              </a:rPr>
              <a:t>–</a:t>
            </a:r>
            <a:r>
              <a:rPr spc="23" dirty="0">
                <a:solidFill>
                  <a:srgbClr val="FF0000"/>
                </a:solidFill>
              </a:rPr>
              <a:t> </a:t>
            </a:r>
            <a:r>
              <a:rPr spc="-9" dirty="0">
                <a:solidFill>
                  <a:srgbClr val="FF0000"/>
                </a:solidFill>
              </a:rPr>
              <a:t>Biomagnetism</a:t>
            </a:r>
          </a:p>
        </p:txBody>
      </p:sp>
      <p:sp>
        <p:nvSpPr>
          <p:cNvPr id="5" name="object 5"/>
          <p:cNvSpPr txBox="1"/>
          <p:nvPr/>
        </p:nvSpPr>
        <p:spPr>
          <a:xfrm>
            <a:off x="1022376" y="1190595"/>
            <a:ext cx="7206945" cy="4731375"/>
          </a:xfrm>
          <a:prstGeom prst="rect">
            <a:avLst/>
          </a:prstGeom>
        </p:spPr>
        <p:txBody>
          <a:bodyPr vert="horz" wrap="square" lIns="0" tIns="52974" rIns="0" bIns="0" rtlCol="0">
            <a:spAutoFit/>
          </a:bodyPr>
          <a:lstStyle/>
          <a:p>
            <a:pPr marL="34549" marR="486566">
              <a:lnSpc>
                <a:spcPts val="3219"/>
              </a:lnSpc>
              <a:spcBef>
                <a:spcPts val="416"/>
              </a:spcBef>
            </a:pPr>
            <a:r>
              <a:rPr sz="2902" dirty="0">
                <a:latin typeface="Times New Roman"/>
                <a:cs typeface="Times New Roman"/>
              </a:rPr>
              <a:t>Processes</a:t>
            </a:r>
            <a:r>
              <a:rPr sz="2902" spc="-5" dirty="0">
                <a:latin typeface="Times New Roman"/>
                <a:cs typeface="Times New Roman"/>
              </a:rPr>
              <a:t> </a:t>
            </a:r>
            <a:r>
              <a:rPr sz="2902" dirty="0">
                <a:latin typeface="Times New Roman"/>
                <a:cs typeface="Times New Roman"/>
              </a:rPr>
              <a:t>in</a:t>
            </a:r>
            <a:r>
              <a:rPr sz="2902" spc="14" dirty="0">
                <a:latin typeface="Times New Roman"/>
                <a:cs typeface="Times New Roman"/>
              </a:rPr>
              <a:t> </a:t>
            </a:r>
            <a:r>
              <a:rPr sz="2902" dirty="0">
                <a:latin typeface="Times New Roman"/>
                <a:cs typeface="Times New Roman"/>
              </a:rPr>
              <a:t>animals</a:t>
            </a:r>
            <a:r>
              <a:rPr sz="2902" spc="9" dirty="0">
                <a:latin typeface="Times New Roman"/>
                <a:cs typeface="Times New Roman"/>
              </a:rPr>
              <a:t> </a:t>
            </a:r>
            <a:r>
              <a:rPr sz="2902" dirty="0">
                <a:latin typeface="Times New Roman"/>
                <a:cs typeface="Times New Roman"/>
              </a:rPr>
              <a:t>produce</a:t>
            </a:r>
            <a:r>
              <a:rPr sz="2902" spc="9" dirty="0">
                <a:latin typeface="Times New Roman"/>
                <a:cs typeface="Times New Roman"/>
              </a:rPr>
              <a:t> </a:t>
            </a:r>
            <a:r>
              <a:rPr sz="2902" dirty="0">
                <a:latin typeface="Times New Roman"/>
                <a:cs typeface="Times New Roman"/>
              </a:rPr>
              <a:t>small</a:t>
            </a:r>
            <a:r>
              <a:rPr sz="2902" spc="9" dirty="0">
                <a:latin typeface="Times New Roman"/>
                <a:cs typeface="Times New Roman"/>
              </a:rPr>
              <a:t> </a:t>
            </a:r>
            <a:r>
              <a:rPr sz="2902" spc="-9" dirty="0">
                <a:latin typeface="Times New Roman"/>
                <a:cs typeface="Times New Roman"/>
              </a:rPr>
              <a:t>magnetic </a:t>
            </a:r>
            <a:r>
              <a:rPr sz="2902" dirty="0">
                <a:latin typeface="Times New Roman"/>
                <a:cs typeface="Times New Roman"/>
              </a:rPr>
              <a:t>fields</a:t>
            </a:r>
            <a:r>
              <a:rPr sz="2902" spc="-9" dirty="0">
                <a:latin typeface="Times New Roman"/>
                <a:cs typeface="Times New Roman"/>
              </a:rPr>
              <a:t> </a:t>
            </a:r>
            <a:r>
              <a:rPr sz="2902" dirty="0">
                <a:latin typeface="Times New Roman"/>
                <a:cs typeface="Times New Roman"/>
              </a:rPr>
              <a:t>(10</a:t>
            </a:r>
            <a:r>
              <a:rPr sz="2516" baseline="31531" dirty="0">
                <a:latin typeface="Times New Roman"/>
                <a:cs typeface="Times New Roman"/>
              </a:rPr>
              <a:t>-12</a:t>
            </a:r>
            <a:r>
              <a:rPr sz="2516" spc="482" baseline="31531" dirty="0">
                <a:latin typeface="Times New Roman"/>
                <a:cs typeface="Times New Roman"/>
              </a:rPr>
              <a:t> </a:t>
            </a:r>
            <a:r>
              <a:rPr sz="2902" dirty="0">
                <a:latin typeface="Times New Roman"/>
                <a:cs typeface="Times New Roman"/>
              </a:rPr>
              <a:t>– 10</a:t>
            </a:r>
            <a:r>
              <a:rPr sz="2516" baseline="31531" dirty="0">
                <a:latin typeface="Times New Roman"/>
                <a:cs typeface="Times New Roman"/>
              </a:rPr>
              <a:t>-9</a:t>
            </a:r>
            <a:r>
              <a:rPr sz="2516" spc="469" baseline="31531" dirty="0">
                <a:latin typeface="Times New Roman"/>
                <a:cs typeface="Times New Roman"/>
              </a:rPr>
              <a:t> </a:t>
            </a:r>
            <a:r>
              <a:rPr sz="2902" spc="-9" dirty="0">
                <a:latin typeface="Times New Roman"/>
                <a:cs typeface="Times New Roman"/>
              </a:rPr>
              <a:t>tesla).</a:t>
            </a:r>
            <a:endParaRPr sz="2902" dirty="0">
              <a:latin typeface="Times New Roman"/>
              <a:cs typeface="Times New Roman"/>
            </a:endParaRPr>
          </a:p>
          <a:p>
            <a:pPr marL="34549" marR="631672">
              <a:lnSpc>
                <a:spcPct val="92600"/>
              </a:lnSpc>
              <a:spcBef>
                <a:spcPts val="1220"/>
              </a:spcBef>
            </a:pPr>
            <a:r>
              <a:rPr sz="2902" dirty="0">
                <a:latin typeface="Times New Roman"/>
                <a:cs typeface="Times New Roman"/>
              </a:rPr>
              <a:t>Fields</a:t>
            </a:r>
            <a:r>
              <a:rPr sz="2902" spc="14" dirty="0">
                <a:latin typeface="Times New Roman"/>
                <a:cs typeface="Times New Roman"/>
              </a:rPr>
              <a:t> </a:t>
            </a:r>
            <a:r>
              <a:rPr sz="2902" dirty="0">
                <a:latin typeface="Times New Roman"/>
                <a:cs typeface="Times New Roman"/>
              </a:rPr>
              <a:t>associated</a:t>
            </a:r>
            <a:r>
              <a:rPr sz="2902" spc="14" dirty="0">
                <a:latin typeface="Times New Roman"/>
                <a:cs typeface="Times New Roman"/>
              </a:rPr>
              <a:t> </a:t>
            </a:r>
            <a:r>
              <a:rPr sz="2902" dirty="0">
                <a:latin typeface="Times New Roman"/>
                <a:cs typeface="Times New Roman"/>
              </a:rPr>
              <a:t>with</a:t>
            </a:r>
            <a:r>
              <a:rPr sz="2902" spc="14" dirty="0">
                <a:latin typeface="Times New Roman"/>
                <a:cs typeface="Times New Roman"/>
              </a:rPr>
              <a:t> </a:t>
            </a:r>
            <a:r>
              <a:rPr sz="2902" dirty="0">
                <a:latin typeface="Times New Roman"/>
                <a:cs typeface="Times New Roman"/>
              </a:rPr>
              <a:t>neural</a:t>
            </a:r>
            <a:r>
              <a:rPr sz="2902" spc="18" dirty="0">
                <a:latin typeface="Times New Roman"/>
                <a:cs typeface="Times New Roman"/>
              </a:rPr>
              <a:t> </a:t>
            </a:r>
            <a:r>
              <a:rPr sz="2902" dirty="0">
                <a:latin typeface="Times New Roman"/>
                <a:cs typeface="Times New Roman"/>
              </a:rPr>
              <a:t>activity</a:t>
            </a:r>
            <a:r>
              <a:rPr sz="2902" spc="32" dirty="0">
                <a:latin typeface="Times New Roman"/>
                <a:cs typeface="Times New Roman"/>
              </a:rPr>
              <a:t> </a:t>
            </a:r>
            <a:r>
              <a:rPr sz="2902" dirty="0">
                <a:latin typeface="Times New Roman"/>
                <a:cs typeface="Times New Roman"/>
              </a:rPr>
              <a:t>can</a:t>
            </a:r>
            <a:r>
              <a:rPr sz="2902" spc="18" dirty="0">
                <a:latin typeface="Times New Roman"/>
                <a:cs typeface="Times New Roman"/>
              </a:rPr>
              <a:t> </a:t>
            </a:r>
            <a:r>
              <a:rPr sz="2902" spc="-23" dirty="0">
                <a:latin typeface="Times New Roman"/>
                <a:cs typeface="Times New Roman"/>
              </a:rPr>
              <a:t>be </a:t>
            </a:r>
            <a:r>
              <a:rPr sz="2902" dirty="0">
                <a:latin typeface="Times New Roman"/>
                <a:cs typeface="Times New Roman"/>
              </a:rPr>
              <a:t>imaged</a:t>
            </a:r>
            <a:r>
              <a:rPr sz="2902" spc="9" dirty="0">
                <a:latin typeface="Times New Roman"/>
                <a:cs typeface="Times New Roman"/>
              </a:rPr>
              <a:t> </a:t>
            </a:r>
            <a:r>
              <a:rPr sz="2902" dirty="0">
                <a:latin typeface="Times New Roman"/>
                <a:cs typeface="Times New Roman"/>
              </a:rPr>
              <a:t>by</a:t>
            </a:r>
            <a:r>
              <a:rPr sz="2902" spc="32" dirty="0">
                <a:latin typeface="Times New Roman"/>
                <a:cs typeface="Times New Roman"/>
              </a:rPr>
              <a:t> </a:t>
            </a:r>
            <a:r>
              <a:rPr sz="2902" dirty="0">
                <a:latin typeface="Times New Roman"/>
                <a:cs typeface="Times New Roman"/>
              </a:rPr>
              <a:t>machines</a:t>
            </a:r>
            <a:r>
              <a:rPr sz="2902" spc="9" dirty="0">
                <a:latin typeface="Times New Roman"/>
                <a:cs typeface="Times New Roman"/>
              </a:rPr>
              <a:t> </a:t>
            </a:r>
            <a:r>
              <a:rPr sz="2902" dirty="0">
                <a:latin typeface="Times New Roman"/>
                <a:cs typeface="Times New Roman"/>
              </a:rPr>
              <a:t>based</a:t>
            </a:r>
            <a:r>
              <a:rPr sz="2902" spc="14" dirty="0">
                <a:latin typeface="Times New Roman"/>
                <a:cs typeface="Times New Roman"/>
              </a:rPr>
              <a:t> </a:t>
            </a:r>
            <a:r>
              <a:rPr sz="2902" dirty="0">
                <a:latin typeface="Times New Roman"/>
                <a:cs typeface="Times New Roman"/>
              </a:rPr>
              <a:t>on</a:t>
            </a:r>
            <a:r>
              <a:rPr sz="2902" spc="18" dirty="0">
                <a:latin typeface="Times New Roman"/>
                <a:cs typeface="Times New Roman"/>
              </a:rPr>
              <a:t> </a:t>
            </a:r>
            <a:r>
              <a:rPr sz="2902" dirty="0">
                <a:latin typeface="Times New Roman"/>
                <a:cs typeface="Times New Roman"/>
              </a:rPr>
              <a:t>an</a:t>
            </a:r>
            <a:r>
              <a:rPr sz="2902" spc="14" dirty="0">
                <a:latin typeface="Times New Roman"/>
                <a:cs typeface="Times New Roman"/>
              </a:rPr>
              <a:t> </a:t>
            </a:r>
            <a:r>
              <a:rPr sz="2902" dirty="0">
                <a:latin typeface="Times New Roman"/>
                <a:cs typeface="Times New Roman"/>
              </a:rPr>
              <a:t>array</a:t>
            </a:r>
            <a:r>
              <a:rPr sz="2902" spc="32" dirty="0">
                <a:latin typeface="Times New Roman"/>
                <a:cs typeface="Times New Roman"/>
              </a:rPr>
              <a:t> </a:t>
            </a:r>
            <a:r>
              <a:rPr sz="2902" spc="-23" dirty="0">
                <a:latin typeface="Times New Roman"/>
                <a:cs typeface="Times New Roman"/>
              </a:rPr>
              <a:t>of </a:t>
            </a:r>
            <a:r>
              <a:rPr sz="2902" dirty="0">
                <a:latin typeface="Times New Roman"/>
                <a:cs typeface="Times New Roman"/>
              </a:rPr>
              <a:t>SQUIDs,</a:t>
            </a:r>
            <a:r>
              <a:rPr sz="2902" spc="45" dirty="0">
                <a:latin typeface="Times New Roman"/>
                <a:cs typeface="Times New Roman"/>
              </a:rPr>
              <a:t> </a:t>
            </a:r>
            <a:r>
              <a:rPr sz="2902" dirty="0">
                <a:latin typeface="Times New Roman"/>
                <a:cs typeface="Times New Roman"/>
              </a:rPr>
              <a:t>magnetoencephalography</a:t>
            </a:r>
            <a:r>
              <a:rPr sz="2902" spc="63" dirty="0">
                <a:latin typeface="Times New Roman"/>
                <a:cs typeface="Times New Roman"/>
              </a:rPr>
              <a:t> </a:t>
            </a:r>
            <a:r>
              <a:rPr sz="2902" spc="-9" dirty="0">
                <a:latin typeface="Times New Roman"/>
                <a:cs typeface="Times New Roman"/>
              </a:rPr>
              <a:t>(MEG).</a:t>
            </a:r>
            <a:endParaRPr sz="2902" dirty="0">
              <a:latin typeface="Times New Roman"/>
              <a:cs typeface="Times New Roman"/>
            </a:endParaRPr>
          </a:p>
          <a:p>
            <a:pPr marL="425530" indent="-259694">
              <a:spcBef>
                <a:spcPts val="1061"/>
              </a:spcBef>
              <a:buSzPct val="75000"/>
              <a:buFont typeface="Calibri"/>
              <a:buChar char="–"/>
              <a:tabLst>
                <a:tab pos="425530" algn="l"/>
              </a:tabLst>
            </a:pPr>
            <a:r>
              <a:rPr sz="2539" dirty="0">
                <a:latin typeface="Times New Roman"/>
                <a:cs typeface="Times New Roman"/>
              </a:rPr>
              <a:t>Generally</a:t>
            </a:r>
            <a:r>
              <a:rPr sz="2539" spc="-18" dirty="0">
                <a:latin typeface="Times New Roman"/>
                <a:cs typeface="Times New Roman"/>
              </a:rPr>
              <a:t> </a:t>
            </a:r>
            <a:r>
              <a:rPr sz="2539" dirty="0">
                <a:latin typeface="Times New Roman"/>
                <a:cs typeface="Times New Roman"/>
              </a:rPr>
              <a:t>use</a:t>
            </a:r>
            <a:r>
              <a:rPr sz="2539" spc="-27" dirty="0">
                <a:latin typeface="Times New Roman"/>
                <a:cs typeface="Times New Roman"/>
              </a:rPr>
              <a:t> </a:t>
            </a:r>
            <a:r>
              <a:rPr sz="2539" dirty="0">
                <a:latin typeface="Times New Roman"/>
                <a:cs typeface="Times New Roman"/>
              </a:rPr>
              <a:t>gradiometer</a:t>
            </a:r>
            <a:r>
              <a:rPr sz="2539" spc="-14" dirty="0">
                <a:latin typeface="Times New Roman"/>
                <a:cs typeface="Times New Roman"/>
              </a:rPr>
              <a:t> </a:t>
            </a:r>
            <a:r>
              <a:rPr sz="2539" dirty="0">
                <a:latin typeface="Times New Roman"/>
                <a:cs typeface="Times New Roman"/>
              </a:rPr>
              <a:t>DC</a:t>
            </a:r>
            <a:r>
              <a:rPr sz="2539" spc="-23" dirty="0">
                <a:latin typeface="Times New Roman"/>
                <a:cs typeface="Times New Roman"/>
              </a:rPr>
              <a:t> </a:t>
            </a:r>
            <a:r>
              <a:rPr sz="2539" spc="-9" dirty="0">
                <a:latin typeface="Times New Roman"/>
                <a:cs typeface="Times New Roman"/>
              </a:rPr>
              <a:t>SQUIDs.</a:t>
            </a:r>
            <a:endParaRPr sz="2539" dirty="0">
              <a:latin typeface="Times New Roman"/>
              <a:cs typeface="Times New Roman"/>
            </a:endParaRPr>
          </a:p>
          <a:p>
            <a:pPr marL="426105" marR="27639" indent="-260270">
              <a:lnSpc>
                <a:spcPct val="92200"/>
              </a:lnSpc>
              <a:spcBef>
                <a:spcPts val="1034"/>
              </a:spcBef>
              <a:buSzPct val="75000"/>
              <a:buFont typeface="Calibri"/>
              <a:buChar char="–"/>
              <a:tabLst>
                <a:tab pos="426105" algn="l"/>
              </a:tabLst>
            </a:pPr>
            <a:r>
              <a:rPr sz="2539" dirty="0">
                <a:latin typeface="Times New Roman"/>
                <a:cs typeface="Times New Roman"/>
              </a:rPr>
              <a:t>Advantage:</a:t>
            </a:r>
            <a:r>
              <a:rPr sz="2539" spc="-18" dirty="0">
                <a:latin typeface="Times New Roman"/>
                <a:cs typeface="Times New Roman"/>
              </a:rPr>
              <a:t> </a:t>
            </a:r>
            <a:r>
              <a:rPr sz="2539" dirty="0">
                <a:latin typeface="Times New Roman"/>
                <a:cs typeface="Times New Roman"/>
              </a:rPr>
              <a:t>higher</a:t>
            </a:r>
            <a:r>
              <a:rPr sz="2539" spc="-14" dirty="0">
                <a:latin typeface="Times New Roman"/>
                <a:cs typeface="Times New Roman"/>
              </a:rPr>
              <a:t> </a:t>
            </a:r>
            <a:r>
              <a:rPr sz="2539" dirty="0">
                <a:latin typeface="Times New Roman"/>
                <a:cs typeface="Times New Roman"/>
              </a:rPr>
              <a:t>temporal</a:t>
            </a:r>
            <a:r>
              <a:rPr sz="2539" spc="-18" dirty="0">
                <a:latin typeface="Times New Roman"/>
                <a:cs typeface="Times New Roman"/>
              </a:rPr>
              <a:t> </a:t>
            </a:r>
            <a:r>
              <a:rPr sz="2539" dirty="0">
                <a:latin typeface="Times New Roman"/>
                <a:cs typeface="Times New Roman"/>
              </a:rPr>
              <a:t>resolution</a:t>
            </a:r>
            <a:r>
              <a:rPr sz="2539" spc="-9" dirty="0">
                <a:latin typeface="Times New Roman"/>
                <a:cs typeface="Times New Roman"/>
              </a:rPr>
              <a:t> </a:t>
            </a:r>
            <a:r>
              <a:rPr sz="2539" dirty="0">
                <a:latin typeface="Times New Roman"/>
                <a:cs typeface="Times New Roman"/>
              </a:rPr>
              <a:t>–</a:t>
            </a:r>
            <a:r>
              <a:rPr sz="2539" spc="-9" dirty="0">
                <a:latin typeface="Times New Roman"/>
                <a:cs typeface="Times New Roman"/>
              </a:rPr>
              <a:t> </a:t>
            </a:r>
            <a:r>
              <a:rPr sz="2539" dirty="0">
                <a:latin typeface="Times New Roman"/>
                <a:cs typeface="Times New Roman"/>
              </a:rPr>
              <a:t>images</a:t>
            </a:r>
            <a:r>
              <a:rPr sz="2539" spc="-9" dirty="0">
                <a:latin typeface="Times New Roman"/>
                <a:cs typeface="Times New Roman"/>
              </a:rPr>
              <a:t> </a:t>
            </a:r>
            <a:r>
              <a:rPr sz="2539" spc="-23" dirty="0">
                <a:latin typeface="Times New Roman"/>
                <a:cs typeface="Times New Roman"/>
              </a:rPr>
              <a:t>can </a:t>
            </a:r>
            <a:r>
              <a:rPr sz="2539" dirty="0">
                <a:latin typeface="Times New Roman"/>
                <a:cs typeface="Times New Roman"/>
              </a:rPr>
              <a:t>be</a:t>
            </a:r>
            <a:r>
              <a:rPr sz="2539" spc="-14" dirty="0">
                <a:latin typeface="Times New Roman"/>
                <a:cs typeface="Times New Roman"/>
              </a:rPr>
              <a:t> </a:t>
            </a:r>
            <a:r>
              <a:rPr sz="2539" dirty="0">
                <a:latin typeface="Times New Roman"/>
                <a:cs typeface="Times New Roman"/>
              </a:rPr>
              <a:t>acquired</a:t>
            </a:r>
            <a:r>
              <a:rPr sz="2539" spc="-9" dirty="0">
                <a:latin typeface="Times New Roman"/>
                <a:cs typeface="Times New Roman"/>
              </a:rPr>
              <a:t> </a:t>
            </a:r>
            <a:r>
              <a:rPr sz="2539" dirty="0">
                <a:latin typeface="Times New Roman"/>
                <a:cs typeface="Times New Roman"/>
              </a:rPr>
              <a:t>in</a:t>
            </a:r>
            <a:r>
              <a:rPr sz="2539" spc="-9" dirty="0">
                <a:latin typeface="Times New Roman"/>
                <a:cs typeface="Times New Roman"/>
              </a:rPr>
              <a:t> </a:t>
            </a:r>
            <a:r>
              <a:rPr sz="2539" dirty="0">
                <a:latin typeface="Times New Roman"/>
                <a:cs typeface="Times New Roman"/>
              </a:rPr>
              <a:t>millisecond</a:t>
            </a:r>
            <a:r>
              <a:rPr sz="2539" spc="-14" dirty="0">
                <a:latin typeface="Times New Roman"/>
                <a:cs typeface="Times New Roman"/>
              </a:rPr>
              <a:t> </a:t>
            </a:r>
            <a:r>
              <a:rPr sz="2539" dirty="0">
                <a:latin typeface="Times New Roman"/>
                <a:cs typeface="Times New Roman"/>
              </a:rPr>
              <a:t>intervals,</a:t>
            </a:r>
            <a:r>
              <a:rPr sz="2539" spc="-14" dirty="0">
                <a:latin typeface="Times New Roman"/>
                <a:cs typeface="Times New Roman"/>
              </a:rPr>
              <a:t> </a:t>
            </a:r>
            <a:r>
              <a:rPr sz="2539" dirty="0">
                <a:latin typeface="Times New Roman"/>
                <a:cs typeface="Times New Roman"/>
              </a:rPr>
              <a:t>and</a:t>
            </a:r>
            <a:r>
              <a:rPr sz="2539" spc="-9" dirty="0">
                <a:latin typeface="Times New Roman"/>
                <a:cs typeface="Times New Roman"/>
              </a:rPr>
              <a:t> respond </a:t>
            </a:r>
            <a:r>
              <a:rPr sz="2539" dirty="0">
                <a:latin typeface="Times New Roman"/>
                <a:cs typeface="Times New Roman"/>
              </a:rPr>
              <a:t>rapidly</a:t>
            </a:r>
            <a:r>
              <a:rPr sz="2539" spc="5" dirty="0">
                <a:latin typeface="Times New Roman"/>
                <a:cs typeface="Times New Roman"/>
              </a:rPr>
              <a:t> </a:t>
            </a:r>
            <a:r>
              <a:rPr sz="2539" dirty="0">
                <a:latin typeface="Times New Roman"/>
                <a:cs typeface="Times New Roman"/>
              </a:rPr>
              <a:t>to</a:t>
            </a:r>
            <a:r>
              <a:rPr sz="2539" spc="-9" dirty="0">
                <a:latin typeface="Times New Roman"/>
                <a:cs typeface="Times New Roman"/>
              </a:rPr>
              <a:t> </a:t>
            </a:r>
            <a:r>
              <a:rPr sz="2539" dirty="0">
                <a:latin typeface="Times New Roman"/>
                <a:cs typeface="Times New Roman"/>
              </a:rPr>
              <a:t>changes</a:t>
            </a:r>
            <a:r>
              <a:rPr sz="2539" spc="-9" dirty="0">
                <a:latin typeface="Times New Roman"/>
                <a:cs typeface="Times New Roman"/>
              </a:rPr>
              <a:t> </a:t>
            </a:r>
            <a:r>
              <a:rPr sz="2539" dirty="0">
                <a:latin typeface="Times New Roman"/>
                <a:cs typeface="Times New Roman"/>
              </a:rPr>
              <a:t>in neural</a:t>
            </a:r>
            <a:r>
              <a:rPr sz="2539" spc="-5" dirty="0">
                <a:latin typeface="Times New Roman"/>
                <a:cs typeface="Times New Roman"/>
              </a:rPr>
              <a:t> </a:t>
            </a:r>
            <a:r>
              <a:rPr sz="2539" dirty="0">
                <a:latin typeface="Times New Roman"/>
                <a:cs typeface="Times New Roman"/>
              </a:rPr>
              <a:t>activity.</a:t>
            </a:r>
            <a:r>
              <a:rPr sz="2539" spc="-9" dirty="0">
                <a:latin typeface="Times New Roman"/>
                <a:cs typeface="Times New Roman"/>
              </a:rPr>
              <a:t> </a:t>
            </a:r>
            <a:r>
              <a:rPr sz="2539" dirty="0">
                <a:latin typeface="Times New Roman"/>
                <a:cs typeface="Times New Roman"/>
              </a:rPr>
              <a:t>PET</a:t>
            </a:r>
            <a:r>
              <a:rPr sz="2539" spc="-14" dirty="0">
                <a:latin typeface="Times New Roman"/>
                <a:cs typeface="Times New Roman"/>
              </a:rPr>
              <a:t> </a:t>
            </a:r>
            <a:r>
              <a:rPr sz="2539" dirty="0">
                <a:latin typeface="Times New Roman"/>
                <a:cs typeface="Times New Roman"/>
              </a:rPr>
              <a:t>and</a:t>
            </a:r>
            <a:r>
              <a:rPr sz="2539" spc="-9" dirty="0">
                <a:latin typeface="Times New Roman"/>
                <a:cs typeface="Times New Roman"/>
              </a:rPr>
              <a:t> </a:t>
            </a:r>
            <a:r>
              <a:rPr sz="2539" spc="-23" dirty="0">
                <a:latin typeface="Times New Roman"/>
                <a:cs typeface="Times New Roman"/>
              </a:rPr>
              <a:t>MRI </a:t>
            </a:r>
            <a:r>
              <a:rPr sz="2539" dirty="0">
                <a:latin typeface="Times New Roman"/>
                <a:cs typeface="Times New Roman"/>
              </a:rPr>
              <a:t>have</a:t>
            </a:r>
            <a:r>
              <a:rPr sz="2539" spc="-14" dirty="0">
                <a:latin typeface="Times New Roman"/>
                <a:cs typeface="Times New Roman"/>
              </a:rPr>
              <a:t> </a:t>
            </a:r>
            <a:r>
              <a:rPr sz="2539" dirty="0">
                <a:latin typeface="Times New Roman"/>
                <a:cs typeface="Times New Roman"/>
              </a:rPr>
              <a:t>a</a:t>
            </a:r>
            <a:r>
              <a:rPr sz="2539" spc="-14" dirty="0">
                <a:latin typeface="Times New Roman"/>
                <a:cs typeface="Times New Roman"/>
              </a:rPr>
              <a:t> </a:t>
            </a:r>
            <a:r>
              <a:rPr sz="2539" dirty="0">
                <a:latin typeface="Times New Roman"/>
                <a:cs typeface="Times New Roman"/>
              </a:rPr>
              <a:t>temporal</a:t>
            </a:r>
            <a:r>
              <a:rPr sz="2539" spc="-5" dirty="0">
                <a:latin typeface="Times New Roman"/>
                <a:cs typeface="Times New Roman"/>
              </a:rPr>
              <a:t> </a:t>
            </a:r>
            <a:r>
              <a:rPr sz="2539" dirty="0">
                <a:latin typeface="Times New Roman"/>
                <a:cs typeface="Times New Roman"/>
              </a:rPr>
              <a:t>resolution on</a:t>
            </a:r>
            <a:r>
              <a:rPr sz="2539" spc="-5" dirty="0">
                <a:latin typeface="Times New Roman"/>
                <a:cs typeface="Times New Roman"/>
              </a:rPr>
              <a:t> </a:t>
            </a:r>
            <a:r>
              <a:rPr sz="2539" dirty="0">
                <a:latin typeface="Times New Roman"/>
                <a:cs typeface="Times New Roman"/>
              </a:rPr>
              <a:t>the</a:t>
            </a:r>
            <a:r>
              <a:rPr sz="2539" spc="-14" dirty="0">
                <a:latin typeface="Times New Roman"/>
                <a:cs typeface="Times New Roman"/>
              </a:rPr>
              <a:t> </a:t>
            </a:r>
            <a:r>
              <a:rPr sz="2539" dirty="0">
                <a:latin typeface="Times New Roman"/>
                <a:cs typeface="Times New Roman"/>
              </a:rPr>
              <a:t>order of</a:t>
            </a:r>
            <a:r>
              <a:rPr sz="2539" spc="-14" dirty="0">
                <a:latin typeface="Times New Roman"/>
                <a:cs typeface="Times New Roman"/>
              </a:rPr>
              <a:t> </a:t>
            </a:r>
            <a:r>
              <a:rPr sz="2539" dirty="0">
                <a:latin typeface="Times New Roman"/>
                <a:cs typeface="Times New Roman"/>
              </a:rPr>
              <a:t>1</a:t>
            </a:r>
            <a:r>
              <a:rPr sz="2539" spc="5" dirty="0">
                <a:latin typeface="Times New Roman"/>
                <a:cs typeface="Times New Roman"/>
              </a:rPr>
              <a:t> </a:t>
            </a:r>
            <a:r>
              <a:rPr sz="2539" spc="-9" dirty="0">
                <a:latin typeface="Times New Roman"/>
                <a:cs typeface="Times New Roman"/>
              </a:rPr>
              <a:t>second, </a:t>
            </a:r>
            <a:r>
              <a:rPr sz="2539" dirty="0">
                <a:latin typeface="Times New Roman"/>
                <a:cs typeface="Times New Roman"/>
              </a:rPr>
              <a:t>higher</a:t>
            </a:r>
            <a:r>
              <a:rPr sz="2539" spc="-18" dirty="0">
                <a:latin typeface="Times New Roman"/>
                <a:cs typeface="Times New Roman"/>
              </a:rPr>
              <a:t> </a:t>
            </a:r>
            <a:r>
              <a:rPr sz="2539" dirty="0">
                <a:latin typeface="Times New Roman"/>
                <a:cs typeface="Times New Roman"/>
              </a:rPr>
              <a:t>spatial </a:t>
            </a:r>
            <a:r>
              <a:rPr sz="2539" spc="-9" dirty="0">
                <a:latin typeface="Times New Roman"/>
                <a:cs typeface="Times New Roman"/>
              </a:rPr>
              <a:t>resolution.</a:t>
            </a:r>
            <a:endParaRPr sz="2539" dirty="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49882"/>
            <a:ext cx="7421151" cy="625643"/>
          </a:xfrm>
          <a:prstGeom prst="rect">
            <a:avLst/>
          </a:prstGeom>
        </p:spPr>
        <p:txBody>
          <a:bodyPr vert="horz" wrap="square" lIns="0" tIns="11516" rIns="0" bIns="0" rtlCol="0" anchor="b">
            <a:spAutoFit/>
          </a:bodyPr>
          <a:lstStyle/>
          <a:p>
            <a:pPr marL="487718">
              <a:spcBef>
                <a:spcPts val="91"/>
              </a:spcBef>
            </a:pPr>
            <a:r>
              <a:rPr dirty="0"/>
              <a:t>Applications</a:t>
            </a:r>
            <a:r>
              <a:rPr spc="9" dirty="0"/>
              <a:t> </a:t>
            </a:r>
            <a:r>
              <a:rPr dirty="0"/>
              <a:t>–</a:t>
            </a:r>
            <a:r>
              <a:rPr spc="23" dirty="0"/>
              <a:t> </a:t>
            </a:r>
            <a:r>
              <a:rPr spc="-9" dirty="0"/>
              <a:t>Biomagnetism</a:t>
            </a:r>
          </a:p>
        </p:txBody>
      </p:sp>
      <p:pic>
        <p:nvPicPr>
          <p:cNvPr id="3" name="object 3"/>
          <p:cNvPicPr/>
          <p:nvPr/>
        </p:nvPicPr>
        <p:blipFill>
          <a:blip r:embed="rId2" cstate="print"/>
          <a:stretch>
            <a:fillRect/>
          </a:stretch>
        </p:blipFill>
        <p:spPr>
          <a:xfrm>
            <a:off x="428409" y="2249724"/>
            <a:ext cx="3458367" cy="2677556"/>
          </a:xfrm>
          <a:prstGeom prst="rect">
            <a:avLst/>
          </a:prstGeom>
        </p:spPr>
      </p:pic>
      <p:sp>
        <p:nvSpPr>
          <p:cNvPr id="4" name="object 4"/>
          <p:cNvSpPr txBox="1"/>
          <p:nvPr/>
        </p:nvSpPr>
        <p:spPr>
          <a:xfrm>
            <a:off x="442229" y="1734941"/>
            <a:ext cx="1966421" cy="346464"/>
          </a:xfrm>
          <a:prstGeom prst="rect">
            <a:avLst/>
          </a:prstGeom>
        </p:spPr>
        <p:txBody>
          <a:bodyPr vert="horz" wrap="square" lIns="0" tIns="11516" rIns="0" bIns="0" rtlCol="0">
            <a:spAutoFit/>
          </a:bodyPr>
          <a:lstStyle/>
          <a:p>
            <a:pPr marL="11516">
              <a:spcBef>
                <a:spcPts val="91"/>
              </a:spcBef>
            </a:pPr>
            <a:r>
              <a:rPr sz="2176" spc="-9" dirty="0">
                <a:latin typeface="Times New Roman"/>
                <a:cs typeface="Times New Roman"/>
              </a:rPr>
              <a:t>Neuromag-</a:t>
            </a:r>
            <a:r>
              <a:rPr sz="2176" spc="-18" dirty="0">
                <a:latin typeface="Times New Roman"/>
                <a:cs typeface="Times New Roman"/>
              </a:rPr>
              <a:t>122™</a:t>
            </a:r>
            <a:endParaRPr sz="2176">
              <a:latin typeface="Times New Roman"/>
              <a:cs typeface="Times New Roman"/>
            </a:endParaRPr>
          </a:p>
        </p:txBody>
      </p:sp>
      <p:sp>
        <p:nvSpPr>
          <p:cNvPr id="5" name="object 5"/>
          <p:cNvSpPr txBox="1"/>
          <p:nvPr/>
        </p:nvSpPr>
        <p:spPr>
          <a:xfrm>
            <a:off x="443380" y="4989469"/>
            <a:ext cx="2510569"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3"/>
              </a:rPr>
              <a:t>http://www.neuromag.com/products/122hw.html</a:t>
            </a:r>
            <a:endParaRPr sz="997">
              <a:latin typeface="Times New Roman"/>
              <a:cs typeface="Times New Roman"/>
            </a:endParaRPr>
          </a:p>
        </p:txBody>
      </p:sp>
      <p:pic>
        <p:nvPicPr>
          <p:cNvPr id="6" name="object 6"/>
          <p:cNvPicPr/>
          <p:nvPr/>
        </p:nvPicPr>
        <p:blipFill>
          <a:blip r:embed="rId4" cstate="print"/>
          <a:stretch>
            <a:fillRect/>
          </a:stretch>
        </p:blipFill>
        <p:spPr>
          <a:xfrm>
            <a:off x="4398103" y="2192141"/>
            <a:ext cx="4297909" cy="3259134"/>
          </a:xfrm>
          <a:prstGeom prst="rect">
            <a:avLst/>
          </a:prstGeom>
        </p:spPr>
      </p:pic>
      <p:sp>
        <p:nvSpPr>
          <p:cNvPr id="7" name="object 7"/>
          <p:cNvSpPr txBox="1"/>
          <p:nvPr/>
        </p:nvSpPr>
        <p:spPr>
          <a:xfrm>
            <a:off x="4477565" y="1722273"/>
            <a:ext cx="2819784" cy="346464"/>
          </a:xfrm>
          <a:prstGeom prst="rect">
            <a:avLst/>
          </a:prstGeom>
        </p:spPr>
        <p:txBody>
          <a:bodyPr vert="horz" wrap="square" lIns="0" tIns="11516" rIns="0" bIns="0" rtlCol="0">
            <a:spAutoFit/>
          </a:bodyPr>
          <a:lstStyle/>
          <a:p>
            <a:pPr marL="11516">
              <a:spcBef>
                <a:spcPts val="91"/>
              </a:spcBef>
            </a:pPr>
            <a:r>
              <a:rPr sz="2176" dirty="0">
                <a:latin typeface="Times New Roman"/>
                <a:cs typeface="Times New Roman"/>
              </a:rPr>
              <a:t>Neuromag</a:t>
            </a:r>
            <a:r>
              <a:rPr sz="2176" spc="-23" dirty="0">
                <a:latin typeface="Times New Roman"/>
                <a:cs typeface="Times New Roman"/>
              </a:rPr>
              <a:t> </a:t>
            </a:r>
            <a:r>
              <a:rPr sz="2176" spc="-9" dirty="0">
                <a:latin typeface="Times New Roman"/>
                <a:cs typeface="Times New Roman"/>
              </a:rPr>
              <a:t>Vectorview™</a:t>
            </a:r>
            <a:endParaRPr sz="2176">
              <a:latin typeface="Times New Roman"/>
              <a:cs typeface="Times New Roman"/>
            </a:endParaRPr>
          </a:p>
        </p:txBody>
      </p:sp>
      <p:sp>
        <p:nvSpPr>
          <p:cNvPr id="8" name="object 8"/>
          <p:cNvSpPr txBox="1"/>
          <p:nvPr/>
        </p:nvSpPr>
        <p:spPr>
          <a:xfrm>
            <a:off x="4545512" y="5501947"/>
            <a:ext cx="3003470"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5"/>
              </a:rPr>
              <a:t>http://www.neuromag.com/pdf/viivibrochyr_apr03_v4.pdf</a:t>
            </a:r>
            <a:endParaRPr sz="997">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1445" y="762000"/>
            <a:ext cx="7421151" cy="565626"/>
          </a:xfrm>
          <a:prstGeom prst="rect">
            <a:avLst/>
          </a:prstGeom>
        </p:spPr>
        <p:txBody>
          <a:bodyPr vert="horz" wrap="square" lIns="0" tIns="11516" rIns="0" bIns="0" rtlCol="0" anchor="b">
            <a:spAutoFit/>
          </a:bodyPr>
          <a:lstStyle/>
          <a:p>
            <a:pPr marL="487718">
              <a:spcBef>
                <a:spcPts val="91"/>
              </a:spcBef>
            </a:pPr>
            <a:r>
              <a:rPr dirty="0">
                <a:solidFill>
                  <a:srgbClr val="FF0000"/>
                </a:solidFill>
              </a:rPr>
              <a:t>Applications</a:t>
            </a:r>
            <a:r>
              <a:rPr spc="9" dirty="0">
                <a:solidFill>
                  <a:srgbClr val="FF0000"/>
                </a:solidFill>
              </a:rPr>
              <a:t> </a:t>
            </a:r>
            <a:r>
              <a:rPr dirty="0">
                <a:solidFill>
                  <a:srgbClr val="FF0000"/>
                </a:solidFill>
              </a:rPr>
              <a:t>–</a:t>
            </a:r>
            <a:r>
              <a:rPr spc="23" dirty="0">
                <a:solidFill>
                  <a:srgbClr val="FF0000"/>
                </a:solidFill>
              </a:rPr>
              <a:t> </a:t>
            </a:r>
            <a:r>
              <a:rPr spc="-9" dirty="0">
                <a:solidFill>
                  <a:srgbClr val="FF0000"/>
                </a:solidFill>
              </a:rPr>
              <a:t>Biomagnetism</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1051445" y="1858167"/>
            <a:ext cx="7057232" cy="874229"/>
          </a:xfrm>
          <a:prstGeom prst="rect">
            <a:avLst/>
          </a:prstGeom>
        </p:spPr>
        <p:txBody>
          <a:bodyPr vert="horz" wrap="square" lIns="0" tIns="52974" rIns="0" bIns="0" rtlCol="0">
            <a:spAutoFit/>
          </a:bodyPr>
          <a:lstStyle/>
          <a:p>
            <a:pPr marL="11516" marR="4607">
              <a:lnSpc>
                <a:spcPts val="3219"/>
              </a:lnSpc>
              <a:spcBef>
                <a:spcPts val="416"/>
              </a:spcBef>
            </a:pPr>
            <a:r>
              <a:rPr sz="2902" dirty="0">
                <a:latin typeface="Times New Roman"/>
                <a:cs typeface="Times New Roman"/>
              </a:rPr>
              <a:t>SQUIDs</a:t>
            </a:r>
            <a:r>
              <a:rPr sz="2902" spc="-9" dirty="0">
                <a:latin typeface="Times New Roman"/>
                <a:cs typeface="Times New Roman"/>
              </a:rPr>
              <a:t> </a:t>
            </a:r>
            <a:r>
              <a:rPr sz="2902" dirty="0">
                <a:latin typeface="Times New Roman"/>
                <a:cs typeface="Times New Roman"/>
              </a:rPr>
              <a:t>can</a:t>
            </a:r>
            <a:r>
              <a:rPr sz="2902" spc="18" dirty="0">
                <a:latin typeface="Times New Roman"/>
                <a:cs typeface="Times New Roman"/>
              </a:rPr>
              <a:t> </a:t>
            </a:r>
            <a:r>
              <a:rPr sz="2902" dirty="0">
                <a:latin typeface="Times New Roman"/>
                <a:cs typeface="Times New Roman"/>
              </a:rPr>
              <a:t>also</a:t>
            </a:r>
            <a:r>
              <a:rPr sz="2902" spc="14" dirty="0">
                <a:latin typeface="Times New Roman"/>
                <a:cs typeface="Times New Roman"/>
              </a:rPr>
              <a:t> </a:t>
            </a:r>
            <a:r>
              <a:rPr sz="2902" dirty="0">
                <a:latin typeface="Times New Roman"/>
                <a:cs typeface="Times New Roman"/>
              </a:rPr>
              <a:t>be</a:t>
            </a:r>
            <a:r>
              <a:rPr sz="2902" spc="5" dirty="0">
                <a:latin typeface="Times New Roman"/>
                <a:cs typeface="Times New Roman"/>
              </a:rPr>
              <a:t> </a:t>
            </a:r>
            <a:r>
              <a:rPr sz="2902" dirty="0">
                <a:latin typeface="Times New Roman"/>
                <a:cs typeface="Times New Roman"/>
              </a:rPr>
              <a:t>used</a:t>
            </a:r>
            <a:r>
              <a:rPr sz="2902" spc="14" dirty="0">
                <a:latin typeface="Times New Roman"/>
                <a:cs typeface="Times New Roman"/>
              </a:rPr>
              <a:t> </a:t>
            </a:r>
            <a:r>
              <a:rPr sz="2902" dirty="0">
                <a:latin typeface="Times New Roman"/>
                <a:cs typeface="Times New Roman"/>
              </a:rPr>
              <a:t>to</a:t>
            </a:r>
            <a:r>
              <a:rPr sz="2902" spc="18" dirty="0">
                <a:latin typeface="Times New Roman"/>
                <a:cs typeface="Times New Roman"/>
              </a:rPr>
              <a:t> </a:t>
            </a:r>
            <a:r>
              <a:rPr sz="2902" dirty="0">
                <a:latin typeface="Times New Roman"/>
                <a:cs typeface="Times New Roman"/>
              </a:rPr>
              <a:t>measure</a:t>
            </a:r>
            <a:r>
              <a:rPr sz="2902" spc="18" dirty="0">
                <a:latin typeface="Times New Roman"/>
                <a:cs typeface="Times New Roman"/>
              </a:rPr>
              <a:t> </a:t>
            </a:r>
            <a:r>
              <a:rPr sz="2902" spc="-9" dirty="0">
                <a:latin typeface="Times New Roman"/>
                <a:cs typeface="Times New Roman"/>
              </a:rPr>
              <a:t>heartbeat; </a:t>
            </a:r>
            <a:r>
              <a:rPr sz="2902" dirty="0">
                <a:latin typeface="Times New Roman"/>
                <a:cs typeface="Times New Roman"/>
              </a:rPr>
              <a:t>called</a:t>
            </a:r>
            <a:r>
              <a:rPr sz="2902" spc="9" dirty="0">
                <a:latin typeface="Times New Roman"/>
                <a:cs typeface="Times New Roman"/>
              </a:rPr>
              <a:t> </a:t>
            </a:r>
            <a:r>
              <a:rPr sz="2902" dirty="0">
                <a:latin typeface="Times New Roman"/>
                <a:cs typeface="Times New Roman"/>
              </a:rPr>
              <a:t>a</a:t>
            </a:r>
            <a:r>
              <a:rPr sz="2902" spc="9" dirty="0">
                <a:latin typeface="Times New Roman"/>
                <a:cs typeface="Times New Roman"/>
              </a:rPr>
              <a:t> </a:t>
            </a:r>
            <a:r>
              <a:rPr sz="2902" spc="-9" dirty="0">
                <a:latin typeface="Times New Roman"/>
                <a:cs typeface="Times New Roman"/>
              </a:rPr>
              <a:t>magnetocardiogram.</a:t>
            </a:r>
            <a:endParaRPr sz="2902">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66905"/>
            <a:ext cx="7311360" cy="1161734"/>
          </a:xfrm>
          <a:prstGeom prst="rect">
            <a:avLst/>
          </a:prstGeom>
        </p:spPr>
        <p:txBody>
          <a:bodyPr vert="horz" wrap="square" lIns="0" tIns="68522" rIns="0" bIns="0" rtlCol="0" anchor="b">
            <a:spAutoFit/>
          </a:bodyPr>
          <a:lstStyle/>
          <a:p>
            <a:pPr marL="2161621" marR="4607" indent="-2150104">
              <a:lnSpc>
                <a:spcPts val="4425"/>
              </a:lnSpc>
              <a:spcBef>
                <a:spcPts val="540"/>
              </a:spcBef>
            </a:pPr>
            <a:r>
              <a:rPr dirty="0">
                <a:solidFill>
                  <a:srgbClr val="FF0000"/>
                </a:solidFill>
              </a:rPr>
              <a:t>Applications</a:t>
            </a:r>
            <a:r>
              <a:rPr spc="18" dirty="0">
                <a:solidFill>
                  <a:srgbClr val="FF0000"/>
                </a:solidFill>
              </a:rPr>
              <a:t> </a:t>
            </a:r>
            <a:r>
              <a:rPr dirty="0">
                <a:solidFill>
                  <a:srgbClr val="FF0000"/>
                </a:solidFill>
              </a:rPr>
              <a:t>–</a:t>
            </a:r>
            <a:r>
              <a:rPr spc="27" dirty="0">
                <a:solidFill>
                  <a:srgbClr val="FF0000"/>
                </a:solidFill>
              </a:rPr>
              <a:t> </a:t>
            </a:r>
            <a:r>
              <a:rPr dirty="0">
                <a:solidFill>
                  <a:srgbClr val="FF0000"/>
                </a:solidFill>
              </a:rPr>
              <a:t>Scanning</a:t>
            </a:r>
            <a:r>
              <a:rPr spc="27" dirty="0">
                <a:solidFill>
                  <a:srgbClr val="FF0000"/>
                </a:solidFill>
              </a:rPr>
              <a:t> </a:t>
            </a:r>
            <a:r>
              <a:rPr spc="-9" dirty="0">
                <a:solidFill>
                  <a:srgbClr val="FF0000"/>
                </a:solidFill>
              </a:rPr>
              <a:t>SQUID microscopy</a:t>
            </a:r>
          </a:p>
        </p:txBody>
      </p:sp>
      <p:sp>
        <p:nvSpPr>
          <p:cNvPr id="3" name="object 3"/>
          <p:cNvSpPr txBox="1"/>
          <p:nvPr/>
        </p:nvSpPr>
        <p:spPr>
          <a:xfrm>
            <a:off x="757777" y="1615172"/>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1051445" y="1486188"/>
            <a:ext cx="4136681" cy="2105335"/>
          </a:xfrm>
          <a:prstGeom prst="rect">
            <a:avLst/>
          </a:prstGeom>
        </p:spPr>
        <p:txBody>
          <a:bodyPr vert="horz" wrap="square" lIns="0" tIns="52974" rIns="0" bIns="0" rtlCol="0">
            <a:spAutoFit/>
          </a:bodyPr>
          <a:lstStyle/>
          <a:p>
            <a:pPr marL="11516" marR="780233">
              <a:lnSpc>
                <a:spcPts val="3219"/>
              </a:lnSpc>
              <a:spcBef>
                <a:spcPts val="416"/>
              </a:spcBef>
            </a:pPr>
            <a:r>
              <a:rPr sz="2902" dirty="0">
                <a:latin typeface="Times New Roman"/>
                <a:cs typeface="Times New Roman"/>
              </a:rPr>
              <a:t>By</a:t>
            </a:r>
            <a:r>
              <a:rPr sz="2902" spc="27" dirty="0">
                <a:latin typeface="Times New Roman"/>
                <a:cs typeface="Times New Roman"/>
              </a:rPr>
              <a:t> </a:t>
            </a:r>
            <a:r>
              <a:rPr sz="2902" dirty="0">
                <a:latin typeface="Times New Roman"/>
                <a:cs typeface="Times New Roman"/>
              </a:rPr>
              <a:t>scanning</a:t>
            </a:r>
            <a:r>
              <a:rPr sz="2902" spc="18" dirty="0">
                <a:latin typeface="Times New Roman"/>
                <a:cs typeface="Times New Roman"/>
              </a:rPr>
              <a:t> </a:t>
            </a:r>
            <a:r>
              <a:rPr sz="2902" dirty="0">
                <a:latin typeface="Times New Roman"/>
                <a:cs typeface="Times New Roman"/>
              </a:rPr>
              <a:t>a</a:t>
            </a:r>
            <a:r>
              <a:rPr sz="2902" spc="18" dirty="0">
                <a:latin typeface="Times New Roman"/>
                <a:cs typeface="Times New Roman"/>
              </a:rPr>
              <a:t> </a:t>
            </a:r>
            <a:r>
              <a:rPr sz="2902" spc="-9" dirty="0">
                <a:latin typeface="Times New Roman"/>
                <a:cs typeface="Times New Roman"/>
              </a:rPr>
              <a:t>SQUID </a:t>
            </a:r>
            <a:r>
              <a:rPr sz="2902" dirty="0">
                <a:latin typeface="Times New Roman"/>
                <a:cs typeface="Times New Roman"/>
              </a:rPr>
              <a:t>probe</a:t>
            </a:r>
            <a:r>
              <a:rPr sz="2902" spc="9" dirty="0">
                <a:latin typeface="Times New Roman"/>
                <a:cs typeface="Times New Roman"/>
              </a:rPr>
              <a:t> </a:t>
            </a:r>
            <a:r>
              <a:rPr sz="2902" dirty="0">
                <a:latin typeface="Times New Roman"/>
                <a:cs typeface="Times New Roman"/>
              </a:rPr>
              <a:t>over</a:t>
            </a:r>
            <a:r>
              <a:rPr sz="2902" spc="9" dirty="0">
                <a:latin typeface="Times New Roman"/>
                <a:cs typeface="Times New Roman"/>
              </a:rPr>
              <a:t> </a:t>
            </a:r>
            <a:r>
              <a:rPr sz="2902" dirty="0">
                <a:latin typeface="Times New Roman"/>
                <a:cs typeface="Times New Roman"/>
              </a:rPr>
              <a:t>a</a:t>
            </a:r>
            <a:r>
              <a:rPr sz="2902" spc="23" dirty="0">
                <a:latin typeface="Times New Roman"/>
                <a:cs typeface="Times New Roman"/>
              </a:rPr>
              <a:t> </a:t>
            </a:r>
            <a:r>
              <a:rPr sz="2902" dirty="0">
                <a:latin typeface="Times New Roman"/>
                <a:cs typeface="Times New Roman"/>
              </a:rPr>
              <a:t>sample,</a:t>
            </a:r>
            <a:r>
              <a:rPr sz="2902" spc="18" dirty="0">
                <a:latin typeface="Times New Roman"/>
                <a:cs typeface="Times New Roman"/>
              </a:rPr>
              <a:t> </a:t>
            </a:r>
            <a:r>
              <a:rPr sz="2902" spc="-45" dirty="0">
                <a:latin typeface="Times New Roman"/>
                <a:cs typeface="Times New Roman"/>
              </a:rPr>
              <a:t>a</a:t>
            </a:r>
            <a:endParaRPr sz="2902">
              <a:latin typeface="Times New Roman"/>
              <a:cs typeface="Times New Roman"/>
            </a:endParaRPr>
          </a:p>
          <a:p>
            <a:pPr marL="11516" marR="4607">
              <a:lnSpc>
                <a:spcPts val="3219"/>
              </a:lnSpc>
              <a:spcBef>
                <a:spcPts val="9"/>
              </a:spcBef>
            </a:pPr>
            <a:r>
              <a:rPr sz="2902" dirty="0">
                <a:latin typeface="Times New Roman"/>
                <a:cs typeface="Times New Roman"/>
              </a:rPr>
              <a:t>high-resolution</a:t>
            </a:r>
            <a:r>
              <a:rPr sz="2902" spc="23" dirty="0">
                <a:latin typeface="Times New Roman"/>
                <a:cs typeface="Times New Roman"/>
              </a:rPr>
              <a:t> </a:t>
            </a:r>
            <a:r>
              <a:rPr sz="2902" dirty="0">
                <a:latin typeface="Times New Roman"/>
                <a:cs typeface="Times New Roman"/>
              </a:rPr>
              <a:t>image</a:t>
            </a:r>
            <a:r>
              <a:rPr sz="2902" spc="18" dirty="0">
                <a:latin typeface="Times New Roman"/>
                <a:cs typeface="Times New Roman"/>
              </a:rPr>
              <a:t> </a:t>
            </a:r>
            <a:r>
              <a:rPr sz="2902" dirty="0">
                <a:latin typeface="Times New Roman"/>
                <a:cs typeface="Times New Roman"/>
              </a:rPr>
              <a:t>of </a:t>
            </a:r>
            <a:r>
              <a:rPr sz="2902" spc="-23" dirty="0">
                <a:latin typeface="Times New Roman"/>
                <a:cs typeface="Times New Roman"/>
              </a:rPr>
              <a:t>its </a:t>
            </a:r>
            <a:r>
              <a:rPr sz="2902" dirty="0">
                <a:latin typeface="Times New Roman"/>
                <a:cs typeface="Times New Roman"/>
              </a:rPr>
              <a:t>magnetic</a:t>
            </a:r>
            <a:r>
              <a:rPr sz="2902" spc="5" dirty="0">
                <a:latin typeface="Times New Roman"/>
                <a:cs typeface="Times New Roman"/>
              </a:rPr>
              <a:t> </a:t>
            </a:r>
            <a:r>
              <a:rPr sz="2902" dirty="0">
                <a:latin typeface="Times New Roman"/>
                <a:cs typeface="Times New Roman"/>
              </a:rPr>
              <a:t>field</a:t>
            </a:r>
            <a:r>
              <a:rPr sz="2902" spc="14" dirty="0">
                <a:latin typeface="Times New Roman"/>
                <a:cs typeface="Times New Roman"/>
              </a:rPr>
              <a:t> </a:t>
            </a:r>
            <a:r>
              <a:rPr sz="2902" dirty="0">
                <a:latin typeface="Times New Roman"/>
                <a:cs typeface="Times New Roman"/>
              </a:rPr>
              <a:t>structure </a:t>
            </a:r>
            <a:r>
              <a:rPr sz="2902" spc="-23" dirty="0">
                <a:latin typeface="Times New Roman"/>
                <a:cs typeface="Times New Roman"/>
              </a:rPr>
              <a:t>can</a:t>
            </a:r>
            <a:endParaRPr sz="2902">
              <a:latin typeface="Times New Roman"/>
              <a:cs typeface="Times New Roman"/>
            </a:endParaRPr>
          </a:p>
          <a:p>
            <a:pPr marL="11516">
              <a:lnSpc>
                <a:spcPts val="3165"/>
              </a:lnSpc>
            </a:pPr>
            <a:r>
              <a:rPr sz="2902" dirty="0">
                <a:latin typeface="Times New Roman"/>
                <a:cs typeface="Times New Roman"/>
              </a:rPr>
              <a:t>be</a:t>
            </a:r>
            <a:r>
              <a:rPr sz="2902" spc="14" dirty="0">
                <a:latin typeface="Times New Roman"/>
                <a:cs typeface="Times New Roman"/>
              </a:rPr>
              <a:t> </a:t>
            </a:r>
            <a:r>
              <a:rPr sz="2902" spc="-9" dirty="0">
                <a:latin typeface="Times New Roman"/>
                <a:cs typeface="Times New Roman"/>
              </a:rPr>
              <a:t>obtained.</a:t>
            </a:r>
            <a:endParaRPr sz="2902">
              <a:latin typeface="Times New Roman"/>
              <a:cs typeface="Times New Roman"/>
            </a:endParaRPr>
          </a:p>
        </p:txBody>
      </p:sp>
      <p:pic>
        <p:nvPicPr>
          <p:cNvPr id="5" name="object 5"/>
          <p:cNvPicPr/>
          <p:nvPr/>
        </p:nvPicPr>
        <p:blipFill>
          <a:blip r:embed="rId2" cstate="print"/>
          <a:stretch>
            <a:fillRect/>
          </a:stretch>
        </p:blipFill>
        <p:spPr>
          <a:xfrm>
            <a:off x="5550892" y="1399815"/>
            <a:ext cx="3264892" cy="4978528"/>
          </a:xfrm>
          <a:prstGeom prst="rect">
            <a:avLst/>
          </a:prstGeom>
        </p:spPr>
      </p:pic>
      <p:sp>
        <p:nvSpPr>
          <p:cNvPr id="6" name="object 6"/>
          <p:cNvSpPr txBox="1"/>
          <p:nvPr/>
        </p:nvSpPr>
        <p:spPr>
          <a:xfrm>
            <a:off x="5227281" y="6490051"/>
            <a:ext cx="3801555" cy="308294"/>
          </a:xfrm>
          <a:prstGeom prst="rect">
            <a:avLst/>
          </a:prstGeom>
        </p:spPr>
        <p:txBody>
          <a:bodyPr vert="horz" wrap="square" lIns="0" tIns="25912" rIns="0" bIns="0" rtlCol="0">
            <a:spAutoFit/>
          </a:bodyPr>
          <a:lstStyle/>
          <a:p>
            <a:pPr marL="11516" marR="4607">
              <a:lnSpc>
                <a:spcPts val="1106"/>
              </a:lnSpc>
              <a:spcBef>
                <a:spcPts val="204"/>
              </a:spcBef>
            </a:pPr>
            <a:r>
              <a:rPr sz="997" spc="-9" dirty="0">
                <a:latin typeface="Times New Roman"/>
                <a:cs typeface="Times New Roman"/>
                <a:hlinkClick r:id="rId3"/>
              </a:rPr>
              <a:t>http://www.gps.caltech.edu/tempfiles/magnetic_microscopy/SQUIDmicro</a:t>
            </a:r>
            <a:r>
              <a:rPr sz="997" spc="-9" dirty="0">
                <a:latin typeface="Times New Roman"/>
                <a:cs typeface="Times New Roman"/>
              </a:rPr>
              <a:t> scope.jpg</a:t>
            </a:r>
            <a:endParaRPr sz="997">
              <a:latin typeface="Times New Roman"/>
              <a:cs typeface="Times New Roman"/>
            </a:endParaRPr>
          </a:p>
        </p:txBody>
      </p:sp>
      <p:pic>
        <p:nvPicPr>
          <p:cNvPr id="7" name="object 7"/>
          <p:cNvPicPr/>
          <p:nvPr/>
        </p:nvPicPr>
        <p:blipFill>
          <a:blip r:embed="rId4" cstate="print"/>
          <a:stretch>
            <a:fillRect/>
          </a:stretch>
        </p:blipFill>
        <p:spPr>
          <a:xfrm>
            <a:off x="407680" y="3574107"/>
            <a:ext cx="2183504" cy="2831875"/>
          </a:xfrm>
          <a:prstGeom prst="rect">
            <a:avLst/>
          </a:prstGeom>
        </p:spPr>
      </p:pic>
      <p:sp>
        <p:nvSpPr>
          <p:cNvPr id="8" name="object 8"/>
          <p:cNvSpPr txBox="1"/>
          <p:nvPr/>
        </p:nvSpPr>
        <p:spPr>
          <a:xfrm>
            <a:off x="2705195" y="4154532"/>
            <a:ext cx="2312488" cy="961893"/>
          </a:xfrm>
          <a:prstGeom prst="rect">
            <a:avLst/>
          </a:prstGeom>
        </p:spPr>
        <p:txBody>
          <a:bodyPr vert="horz" wrap="square" lIns="0" tIns="37428" rIns="0" bIns="0" rtlCol="0">
            <a:spAutoFit/>
          </a:bodyPr>
          <a:lstStyle/>
          <a:p>
            <a:pPr marL="11516" marR="4607" algn="just">
              <a:lnSpc>
                <a:spcPct val="92200"/>
              </a:lnSpc>
              <a:spcBef>
                <a:spcPts val="295"/>
              </a:spcBef>
            </a:pPr>
            <a:r>
              <a:rPr sz="2176" dirty="0">
                <a:latin typeface="Times New Roman"/>
                <a:cs typeface="Times New Roman"/>
              </a:rPr>
              <a:t>SQUID</a:t>
            </a:r>
            <a:r>
              <a:rPr sz="2176" spc="-18" dirty="0">
                <a:latin typeface="Times New Roman"/>
                <a:cs typeface="Times New Roman"/>
              </a:rPr>
              <a:t> </a:t>
            </a:r>
            <a:r>
              <a:rPr sz="2176" spc="-9" dirty="0">
                <a:latin typeface="Times New Roman"/>
                <a:cs typeface="Times New Roman"/>
              </a:rPr>
              <a:t>microscopy </a:t>
            </a:r>
            <a:r>
              <a:rPr sz="2176" dirty="0">
                <a:latin typeface="Times New Roman"/>
                <a:cs typeface="Times New Roman"/>
              </a:rPr>
              <a:t>image</a:t>
            </a:r>
            <a:r>
              <a:rPr sz="2176" spc="-32" dirty="0">
                <a:latin typeface="Times New Roman"/>
                <a:cs typeface="Times New Roman"/>
              </a:rPr>
              <a:t> </a:t>
            </a:r>
            <a:r>
              <a:rPr sz="2176" dirty="0">
                <a:latin typeface="Times New Roman"/>
                <a:cs typeface="Times New Roman"/>
              </a:rPr>
              <a:t>of</a:t>
            </a:r>
            <a:r>
              <a:rPr sz="2176" spc="-18" dirty="0">
                <a:latin typeface="Times New Roman"/>
                <a:cs typeface="Times New Roman"/>
              </a:rPr>
              <a:t> </a:t>
            </a:r>
            <a:r>
              <a:rPr sz="2176" dirty="0">
                <a:latin typeface="Times New Roman"/>
                <a:cs typeface="Times New Roman"/>
              </a:rPr>
              <a:t>1mm</a:t>
            </a:r>
            <a:r>
              <a:rPr sz="2176" spc="-32" dirty="0">
                <a:latin typeface="Times New Roman"/>
                <a:cs typeface="Times New Roman"/>
              </a:rPr>
              <a:t> </a:t>
            </a:r>
            <a:r>
              <a:rPr sz="2176" spc="-9" dirty="0">
                <a:latin typeface="Times New Roman"/>
                <a:cs typeface="Times New Roman"/>
              </a:rPr>
              <a:t>slice </a:t>
            </a:r>
            <a:r>
              <a:rPr sz="2176" dirty="0">
                <a:latin typeface="Times New Roman"/>
                <a:cs typeface="Times New Roman"/>
              </a:rPr>
              <a:t>of</a:t>
            </a:r>
            <a:r>
              <a:rPr sz="2176" spc="-18" dirty="0">
                <a:latin typeface="Times New Roman"/>
                <a:cs typeface="Times New Roman"/>
              </a:rPr>
              <a:t> </a:t>
            </a:r>
            <a:r>
              <a:rPr sz="2176" dirty="0">
                <a:latin typeface="Times New Roman"/>
                <a:cs typeface="Times New Roman"/>
              </a:rPr>
              <a:t>Martian</a:t>
            </a:r>
            <a:r>
              <a:rPr sz="2176" spc="5" dirty="0">
                <a:latin typeface="Times New Roman"/>
                <a:cs typeface="Times New Roman"/>
              </a:rPr>
              <a:t> </a:t>
            </a:r>
            <a:r>
              <a:rPr sz="2176" spc="-9" dirty="0">
                <a:latin typeface="Times New Roman"/>
                <a:cs typeface="Times New Roman"/>
              </a:rPr>
              <a:t>meteorite</a:t>
            </a:r>
            <a:endParaRPr sz="2176">
              <a:latin typeface="Times New Roman"/>
              <a:cs typeface="Times New Roman"/>
            </a:endParaRPr>
          </a:p>
        </p:txBody>
      </p:sp>
      <p:sp>
        <p:nvSpPr>
          <p:cNvPr id="9" name="object 9"/>
          <p:cNvSpPr txBox="1"/>
          <p:nvPr/>
        </p:nvSpPr>
        <p:spPr>
          <a:xfrm>
            <a:off x="431864" y="6490051"/>
            <a:ext cx="3120937" cy="165068"/>
          </a:xfrm>
          <a:prstGeom prst="rect">
            <a:avLst/>
          </a:prstGeom>
        </p:spPr>
        <p:txBody>
          <a:bodyPr vert="horz" wrap="square" lIns="0" tIns="11516" rIns="0" bIns="0" rtlCol="0">
            <a:spAutoFit/>
          </a:bodyPr>
          <a:lstStyle/>
          <a:p>
            <a:pPr marL="11516">
              <a:spcBef>
                <a:spcPts val="91"/>
              </a:spcBef>
            </a:pPr>
            <a:r>
              <a:rPr sz="997" spc="-9" dirty="0">
                <a:latin typeface="Times New Roman"/>
                <a:cs typeface="Times New Roman"/>
                <a:hlinkClick r:id="rId5"/>
              </a:rPr>
              <a:t>http://www.gps.caltech.edu/tempfiles/magnetic_microscopy/</a:t>
            </a:r>
            <a:endParaRPr sz="997">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3875"/>
            <a:ext cx="3920490" cy="329565"/>
          </a:xfrm>
          <a:prstGeom prst="rect">
            <a:avLst/>
          </a:prstGeom>
        </p:spPr>
        <p:txBody>
          <a:bodyPr vert="horz" wrap="square" lIns="0" tIns="11430" rIns="0" bIns="0" rtlCol="0">
            <a:spAutoFit/>
          </a:bodyPr>
          <a:lstStyle/>
          <a:p>
            <a:pPr marL="12700">
              <a:lnSpc>
                <a:spcPct val="100000"/>
              </a:lnSpc>
              <a:spcBef>
                <a:spcPts val="90"/>
              </a:spcBef>
            </a:pPr>
            <a:r>
              <a:rPr sz="2000" b="1" dirty="0">
                <a:latin typeface="Times New Roman"/>
                <a:cs typeface="Times New Roman"/>
              </a:rPr>
              <a:t>4.</a:t>
            </a:r>
            <a:r>
              <a:rPr sz="2000" b="1" spc="395" dirty="0">
                <a:latin typeface="Times New Roman"/>
                <a:cs typeface="Times New Roman"/>
              </a:rPr>
              <a:t> </a:t>
            </a:r>
            <a:r>
              <a:rPr sz="2000" b="1" dirty="0">
                <a:latin typeface="Times New Roman"/>
                <a:cs typeface="Times New Roman"/>
              </a:rPr>
              <a:t>Optical</a:t>
            </a:r>
            <a:r>
              <a:rPr sz="2000" b="1" spc="-55" dirty="0">
                <a:latin typeface="Times New Roman"/>
                <a:cs typeface="Times New Roman"/>
              </a:rPr>
              <a:t> </a:t>
            </a:r>
            <a:r>
              <a:rPr sz="2000" b="1" dirty="0">
                <a:latin typeface="Times New Roman"/>
                <a:cs typeface="Times New Roman"/>
              </a:rPr>
              <a:t>Sensors:</a:t>
            </a:r>
            <a:r>
              <a:rPr sz="2000" b="1" spc="-30" dirty="0">
                <a:latin typeface="Times New Roman"/>
                <a:cs typeface="Times New Roman"/>
              </a:rPr>
              <a:t> </a:t>
            </a:r>
            <a:r>
              <a:rPr sz="2000" b="1" dirty="0">
                <a:latin typeface="Times New Roman"/>
                <a:cs typeface="Times New Roman"/>
              </a:rPr>
              <a:t>Shaft</a:t>
            </a:r>
            <a:r>
              <a:rPr sz="2000" b="1" spc="-30" dirty="0">
                <a:latin typeface="Times New Roman"/>
                <a:cs typeface="Times New Roman"/>
              </a:rPr>
              <a:t> </a:t>
            </a:r>
            <a:r>
              <a:rPr sz="2000" b="1" spc="-10" dirty="0">
                <a:latin typeface="Times New Roman"/>
                <a:cs typeface="Times New Roman"/>
              </a:rPr>
              <a:t>Encoders:</a:t>
            </a:r>
            <a:endParaRPr sz="2000">
              <a:latin typeface="Times New Roman"/>
              <a:cs typeface="Times New Roman"/>
            </a:endParaRPr>
          </a:p>
        </p:txBody>
      </p:sp>
      <p:sp>
        <p:nvSpPr>
          <p:cNvPr id="3" name="object 3"/>
          <p:cNvSpPr txBox="1"/>
          <p:nvPr/>
        </p:nvSpPr>
        <p:spPr>
          <a:xfrm>
            <a:off x="417829" y="364034"/>
            <a:ext cx="8647432" cy="4628190"/>
          </a:xfrm>
          <a:prstGeom prst="rect">
            <a:avLst/>
          </a:prstGeom>
        </p:spPr>
        <p:txBody>
          <a:bodyPr vert="horz" wrap="square" lIns="0" tIns="11430" rIns="0" bIns="0" rtlCol="0">
            <a:spAutoFit/>
          </a:bodyPr>
          <a:lstStyle/>
          <a:p>
            <a:pPr marL="469900" marR="686435" indent="-457834">
              <a:lnSpc>
                <a:spcPct val="100000"/>
              </a:lnSpc>
              <a:spcBef>
                <a:spcPts val="90"/>
              </a:spcBef>
              <a:buFont typeface="Wingdings"/>
              <a:buChar char=""/>
              <a:tabLst>
                <a:tab pos="469900" algn="l"/>
              </a:tabLst>
            </a:pPr>
            <a:r>
              <a:rPr sz="2000" dirty="0">
                <a:latin typeface="Times New Roman"/>
                <a:cs typeface="Times New Roman"/>
              </a:rPr>
              <a:t>Encoders</a:t>
            </a:r>
            <a:r>
              <a:rPr sz="2000" spc="-90" dirty="0">
                <a:latin typeface="Times New Roman"/>
                <a:cs typeface="Times New Roman"/>
              </a:rPr>
              <a:t> </a:t>
            </a:r>
            <a:r>
              <a:rPr sz="2000" dirty="0">
                <a:latin typeface="Times New Roman"/>
                <a:cs typeface="Times New Roman"/>
              </a:rPr>
              <a:t>are</a:t>
            </a:r>
            <a:r>
              <a:rPr sz="2000" spc="-80" dirty="0">
                <a:latin typeface="Times New Roman"/>
                <a:cs typeface="Times New Roman"/>
              </a:rPr>
              <a:t> </a:t>
            </a:r>
            <a:r>
              <a:rPr sz="2000" spc="-10" dirty="0">
                <a:latin typeface="Times New Roman"/>
                <a:cs typeface="Times New Roman"/>
              </a:rPr>
              <a:t>electro-</a:t>
            </a:r>
            <a:r>
              <a:rPr sz="2000" dirty="0">
                <a:latin typeface="Times New Roman"/>
                <a:cs typeface="Times New Roman"/>
              </a:rPr>
              <a:t>mechanical</a:t>
            </a:r>
            <a:r>
              <a:rPr sz="2000" spc="-15" dirty="0">
                <a:latin typeface="Times New Roman"/>
                <a:cs typeface="Times New Roman"/>
              </a:rPr>
              <a:t> </a:t>
            </a:r>
            <a:r>
              <a:rPr sz="2000" dirty="0">
                <a:latin typeface="Times New Roman"/>
                <a:cs typeface="Times New Roman"/>
              </a:rPr>
              <a:t>devices</a:t>
            </a:r>
            <a:r>
              <a:rPr sz="2000" spc="-45" dirty="0">
                <a:latin typeface="Times New Roman"/>
                <a:cs typeface="Times New Roman"/>
              </a:rPr>
              <a:t> </a:t>
            </a:r>
            <a:r>
              <a:rPr sz="2000" dirty="0">
                <a:latin typeface="Times New Roman"/>
                <a:cs typeface="Times New Roman"/>
              </a:rPr>
              <a:t>that</a:t>
            </a:r>
            <a:r>
              <a:rPr sz="2000" spc="-60" dirty="0">
                <a:latin typeface="Times New Roman"/>
                <a:cs typeface="Times New Roman"/>
              </a:rPr>
              <a:t> </a:t>
            </a:r>
            <a:r>
              <a:rPr sz="2000" dirty="0">
                <a:latin typeface="Times New Roman"/>
                <a:cs typeface="Times New Roman"/>
              </a:rPr>
              <a:t>convert</a:t>
            </a:r>
            <a:r>
              <a:rPr sz="2000" spc="-65" dirty="0">
                <a:latin typeface="Times New Roman"/>
                <a:cs typeface="Times New Roman"/>
              </a:rPr>
              <a:t> </a:t>
            </a:r>
            <a:r>
              <a:rPr sz="2000" dirty="0">
                <a:latin typeface="Times New Roman"/>
                <a:cs typeface="Times New Roman"/>
              </a:rPr>
              <a:t>the</a:t>
            </a:r>
            <a:r>
              <a:rPr sz="2000" spc="-40" dirty="0">
                <a:latin typeface="Times New Roman"/>
                <a:cs typeface="Times New Roman"/>
              </a:rPr>
              <a:t> </a:t>
            </a:r>
            <a:r>
              <a:rPr sz="2000" dirty="0">
                <a:latin typeface="Times New Roman"/>
                <a:cs typeface="Times New Roman"/>
              </a:rPr>
              <a:t>angular</a:t>
            </a:r>
            <a:r>
              <a:rPr sz="2000" spc="-35" dirty="0">
                <a:latin typeface="Times New Roman"/>
                <a:cs typeface="Times New Roman"/>
              </a:rPr>
              <a:t> </a:t>
            </a:r>
            <a:r>
              <a:rPr sz="2000" dirty="0">
                <a:latin typeface="Times New Roman"/>
                <a:cs typeface="Times New Roman"/>
              </a:rPr>
              <a:t>position</a:t>
            </a:r>
            <a:r>
              <a:rPr sz="2000" spc="-90" dirty="0">
                <a:latin typeface="Times New Roman"/>
                <a:cs typeface="Times New Roman"/>
              </a:rPr>
              <a:t> </a:t>
            </a:r>
            <a:r>
              <a:rPr sz="2000" spc="-25" dirty="0">
                <a:latin typeface="Times New Roman"/>
                <a:cs typeface="Times New Roman"/>
              </a:rPr>
              <a:t>or </a:t>
            </a:r>
            <a:r>
              <a:rPr sz="2000" dirty="0">
                <a:latin typeface="Times New Roman"/>
                <a:cs typeface="Times New Roman"/>
              </a:rPr>
              <a:t>motion</a:t>
            </a:r>
            <a:r>
              <a:rPr sz="2000" spc="-45" dirty="0">
                <a:latin typeface="Times New Roman"/>
                <a:cs typeface="Times New Roman"/>
              </a:rPr>
              <a:t> </a:t>
            </a:r>
            <a:r>
              <a:rPr sz="2000" dirty="0">
                <a:latin typeface="Times New Roman"/>
                <a:cs typeface="Times New Roman"/>
              </a:rPr>
              <a:t>of</a:t>
            </a:r>
            <a:r>
              <a:rPr sz="2000" spc="-5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dirty="0">
                <a:latin typeface="Times New Roman"/>
                <a:cs typeface="Times New Roman"/>
              </a:rPr>
              <a:t>shaft</a:t>
            </a:r>
            <a:r>
              <a:rPr sz="2000" spc="-15" dirty="0">
                <a:latin typeface="Times New Roman"/>
                <a:cs typeface="Times New Roman"/>
              </a:rPr>
              <a:t> </a:t>
            </a:r>
            <a:r>
              <a:rPr sz="2000" dirty="0">
                <a:latin typeface="Times New Roman"/>
                <a:cs typeface="Times New Roman"/>
              </a:rPr>
              <a:t>or</a:t>
            </a:r>
            <a:r>
              <a:rPr sz="2000" spc="-30" dirty="0">
                <a:latin typeface="Times New Roman"/>
                <a:cs typeface="Times New Roman"/>
              </a:rPr>
              <a:t> </a:t>
            </a:r>
            <a:r>
              <a:rPr sz="2000" dirty="0">
                <a:latin typeface="Times New Roman"/>
                <a:cs typeface="Times New Roman"/>
              </a:rPr>
              <a:t>axle</a:t>
            </a:r>
            <a:r>
              <a:rPr sz="2000" spc="-35" dirty="0">
                <a:latin typeface="Times New Roman"/>
                <a:cs typeface="Times New Roman"/>
              </a:rPr>
              <a:t> </a:t>
            </a:r>
            <a:r>
              <a:rPr sz="2000" dirty="0">
                <a:latin typeface="Times New Roman"/>
                <a:cs typeface="Times New Roman"/>
              </a:rPr>
              <a:t>to</a:t>
            </a:r>
            <a:r>
              <a:rPr sz="2000" spc="-45" dirty="0">
                <a:latin typeface="Times New Roman"/>
                <a:cs typeface="Times New Roman"/>
              </a:rPr>
              <a:t> </a:t>
            </a:r>
            <a:r>
              <a:rPr sz="2000" dirty="0">
                <a:latin typeface="Times New Roman"/>
                <a:cs typeface="Times New Roman"/>
              </a:rPr>
              <a:t>an</a:t>
            </a:r>
            <a:r>
              <a:rPr sz="2000" spc="-25" dirty="0">
                <a:latin typeface="Times New Roman"/>
                <a:cs typeface="Times New Roman"/>
              </a:rPr>
              <a:t> </a:t>
            </a:r>
            <a:r>
              <a:rPr sz="2000" dirty="0">
                <a:latin typeface="Times New Roman"/>
                <a:cs typeface="Times New Roman"/>
              </a:rPr>
              <a:t>analog</a:t>
            </a:r>
            <a:r>
              <a:rPr sz="2000" spc="-25" dirty="0">
                <a:latin typeface="Times New Roman"/>
                <a:cs typeface="Times New Roman"/>
              </a:rPr>
              <a:t> </a:t>
            </a:r>
            <a:r>
              <a:rPr sz="2000" dirty="0">
                <a:latin typeface="Times New Roman"/>
                <a:cs typeface="Times New Roman"/>
              </a:rPr>
              <a:t>or</a:t>
            </a:r>
            <a:r>
              <a:rPr sz="2000" spc="-45" dirty="0">
                <a:latin typeface="Times New Roman"/>
                <a:cs typeface="Times New Roman"/>
              </a:rPr>
              <a:t> </a:t>
            </a:r>
            <a:r>
              <a:rPr sz="2000" dirty="0">
                <a:latin typeface="Times New Roman"/>
                <a:cs typeface="Times New Roman"/>
              </a:rPr>
              <a:t>digital</a:t>
            </a:r>
            <a:r>
              <a:rPr sz="2000" spc="-60" dirty="0">
                <a:latin typeface="Times New Roman"/>
                <a:cs typeface="Times New Roman"/>
              </a:rPr>
              <a:t> </a:t>
            </a:r>
            <a:r>
              <a:rPr sz="2000" spc="-10" dirty="0">
                <a:latin typeface="Times New Roman"/>
                <a:cs typeface="Times New Roman"/>
              </a:rPr>
              <a:t>code.</a:t>
            </a:r>
            <a:endParaRPr sz="2000" dirty="0">
              <a:latin typeface="Times New Roman"/>
              <a:cs typeface="Times New Roman"/>
            </a:endParaRPr>
          </a:p>
          <a:p>
            <a:pPr marL="469900" indent="-457200">
              <a:lnSpc>
                <a:spcPct val="100000"/>
              </a:lnSpc>
              <a:spcBef>
                <a:spcPts val="5"/>
              </a:spcBef>
              <a:buFont typeface="Wingdings"/>
              <a:buChar char=""/>
              <a:tabLst>
                <a:tab pos="469900" algn="l"/>
              </a:tabLst>
            </a:pPr>
            <a:r>
              <a:rPr sz="2000" dirty="0">
                <a:latin typeface="Times New Roman"/>
                <a:cs typeface="Times New Roman"/>
              </a:rPr>
              <a:t>There</a:t>
            </a:r>
            <a:r>
              <a:rPr sz="2000" spc="-110" dirty="0">
                <a:latin typeface="Times New Roman"/>
                <a:cs typeface="Times New Roman"/>
              </a:rPr>
              <a:t> </a:t>
            </a:r>
            <a:r>
              <a:rPr sz="2000" dirty="0">
                <a:latin typeface="Times New Roman"/>
                <a:cs typeface="Times New Roman"/>
              </a:rPr>
              <a:t>are</a:t>
            </a:r>
            <a:r>
              <a:rPr sz="2000" spc="-70" dirty="0">
                <a:latin typeface="Times New Roman"/>
                <a:cs typeface="Times New Roman"/>
              </a:rPr>
              <a:t> </a:t>
            </a:r>
            <a:r>
              <a:rPr sz="2000" dirty="0">
                <a:latin typeface="Times New Roman"/>
                <a:cs typeface="Times New Roman"/>
              </a:rPr>
              <a:t>two</a:t>
            </a:r>
            <a:r>
              <a:rPr sz="2000" spc="-40" dirty="0">
                <a:latin typeface="Times New Roman"/>
                <a:cs typeface="Times New Roman"/>
              </a:rPr>
              <a:t> </a:t>
            </a:r>
            <a:r>
              <a:rPr sz="2000" dirty="0">
                <a:latin typeface="Times New Roman"/>
                <a:cs typeface="Times New Roman"/>
              </a:rPr>
              <a:t>main</a:t>
            </a:r>
            <a:r>
              <a:rPr sz="2000" spc="-40" dirty="0">
                <a:latin typeface="Times New Roman"/>
                <a:cs typeface="Times New Roman"/>
              </a:rPr>
              <a:t> </a:t>
            </a:r>
            <a:r>
              <a:rPr sz="2000" dirty="0">
                <a:latin typeface="Times New Roman"/>
                <a:cs typeface="Times New Roman"/>
              </a:rPr>
              <a:t>types:</a:t>
            </a:r>
            <a:r>
              <a:rPr sz="2000" spc="-35" dirty="0">
                <a:latin typeface="Times New Roman"/>
                <a:cs typeface="Times New Roman"/>
              </a:rPr>
              <a:t> </a:t>
            </a:r>
            <a:r>
              <a:rPr sz="2000" dirty="0">
                <a:latin typeface="Times New Roman"/>
                <a:cs typeface="Times New Roman"/>
              </a:rPr>
              <a:t>absolute</a:t>
            </a:r>
            <a:r>
              <a:rPr sz="2000" spc="-70" dirty="0">
                <a:latin typeface="Times New Roman"/>
                <a:cs typeface="Times New Roman"/>
              </a:rPr>
              <a:t> </a:t>
            </a:r>
            <a:r>
              <a:rPr sz="2000" dirty="0">
                <a:latin typeface="Times New Roman"/>
                <a:cs typeface="Times New Roman"/>
              </a:rPr>
              <a:t>and</a:t>
            </a:r>
            <a:r>
              <a:rPr sz="2000" spc="-65" dirty="0">
                <a:latin typeface="Times New Roman"/>
                <a:cs typeface="Times New Roman"/>
              </a:rPr>
              <a:t> </a:t>
            </a:r>
            <a:r>
              <a:rPr sz="2000" dirty="0">
                <a:latin typeface="Times New Roman"/>
                <a:cs typeface="Times New Roman"/>
              </a:rPr>
              <a:t>incremental</a:t>
            </a:r>
            <a:r>
              <a:rPr sz="2000" spc="-30" dirty="0">
                <a:latin typeface="Times New Roman"/>
                <a:cs typeface="Times New Roman"/>
              </a:rPr>
              <a:t> </a:t>
            </a:r>
            <a:r>
              <a:rPr sz="2000" spc="-10" dirty="0">
                <a:latin typeface="Times New Roman"/>
                <a:cs typeface="Times New Roman"/>
              </a:rPr>
              <a:t>(relative).</a:t>
            </a:r>
            <a:endParaRPr sz="2000" dirty="0">
              <a:latin typeface="Times New Roman"/>
              <a:cs typeface="Times New Roman"/>
            </a:endParaRPr>
          </a:p>
          <a:p>
            <a:pPr marL="469900" indent="-457200">
              <a:lnSpc>
                <a:spcPct val="100000"/>
              </a:lnSpc>
              <a:buFont typeface="Wingdings"/>
              <a:buChar char=""/>
              <a:tabLst>
                <a:tab pos="469900" algn="l"/>
              </a:tabLst>
            </a:pPr>
            <a:r>
              <a:rPr sz="2000" dirty="0">
                <a:latin typeface="Times New Roman"/>
                <a:cs typeface="Times New Roman"/>
              </a:rPr>
              <a:t>The</a:t>
            </a:r>
            <a:r>
              <a:rPr sz="2000" spc="-70" dirty="0">
                <a:latin typeface="Times New Roman"/>
                <a:cs typeface="Times New Roman"/>
              </a:rPr>
              <a:t> </a:t>
            </a:r>
            <a:r>
              <a:rPr sz="2000" dirty="0">
                <a:latin typeface="Times New Roman"/>
                <a:cs typeface="Times New Roman"/>
              </a:rPr>
              <a:t>output</a:t>
            </a:r>
            <a:r>
              <a:rPr sz="2000" spc="-50" dirty="0">
                <a:latin typeface="Times New Roman"/>
                <a:cs typeface="Times New Roman"/>
              </a:rPr>
              <a:t> </a:t>
            </a:r>
            <a:r>
              <a:rPr sz="2000" dirty="0">
                <a:latin typeface="Times New Roman"/>
                <a:cs typeface="Times New Roman"/>
              </a:rPr>
              <a:t>of</a:t>
            </a:r>
            <a:r>
              <a:rPr sz="2000" spc="-65" dirty="0">
                <a:latin typeface="Times New Roman"/>
                <a:cs typeface="Times New Roman"/>
              </a:rPr>
              <a:t> </a:t>
            </a:r>
            <a:r>
              <a:rPr sz="2000" dirty="0">
                <a:latin typeface="Times New Roman"/>
                <a:cs typeface="Times New Roman"/>
              </a:rPr>
              <a:t>absolute</a:t>
            </a:r>
            <a:r>
              <a:rPr sz="2000" spc="-45" dirty="0">
                <a:latin typeface="Times New Roman"/>
                <a:cs typeface="Times New Roman"/>
              </a:rPr>
              <a:t> </a:t>
            </a:r>
            <a:r>
              <a:rPr sz="2000" dirty="0">
                <a:latin typeface="Times New Roman"/>
                <a:cs typeface="Times New Roman"/>
              </a:rPr>
              <a:t>encoders</a:t>
            </a:r>
            <a:r>
              <a:rPr sz="2000" spc="-55" dirty="0">
                <a:latin typeface="Times New Roman"/>
                <a:cs typeface="Times New Roman"/>
              </a:rPr>
              <a:t> </a:t>
            </a:r>
            <a:r>
              <a:rPr sz="2000" dirty="0">
                <a:latin typeface="Times New Roman"/>
                <a:cs typeface="Times New Roman"/>
              </a:rPr>
              <a:t>indicates</a:t>
            </a:r>
            <a:r>
              <a:rPr sz="2000" spc="-55" dirty="0">
                <a:latin typeface="Times New Roman"/>
                <a:cs typeface="Times New Roman"/>
              </a:rPr>
              <a:t> </a:t>
            </a:r>
            <a:r>
              <a:rPr sz="2000" dirty="0">
                <a:latin typeface="Times New Roman"/>
                <a:cs typeface="Times New Roman"/>
              </a:rPr>
              <a:t>the</a:t>
            </a:r>
            <a:r>
              <a:rPr sz="2000" spc="-40" dirty="0">
                <a:latin typeface="Times New Roman"/>
                <a:cs typeface="Times New Roman"/>
              </a:rPr>
              <a:t> </a:t>
            </a:r>
            <a:r>
              <a:rPr sz="2000" dirty="0">
                <a:latin typeface="Times New Roman"/>
                <a:cs typeface="Times New Roman"/>
              </a:rPr>
              <a:t>current</a:t>
            </a:r>
            <a:r>
              <a:rPr sz="2000" spc="-55" dirty="0">
                <a:latin typeface="Times New Roman"/>
                <a:cs typeface="Times New Roman"/>
              </a:rPr>
              <a:t> </a:t>
            </a:r>
            <a:r>
              <a:rPr sz="2000" dirty="0">
                <a:latin typeface="Times New Roman"/>
                <a:cs typeface="Times New Roman"/>
              </a:rPr>
              <a:t>position</a:t>
            </a:r>
            <a:r>
              <a:rPr sz="2000" spc="-55" dirty="0">
                <a:latin typeface="Times New Roman"/>
                <a:cs typeface="Times New Roman"/>
              </a:rPr>
              <a:t> </a:t>
            </a:r>
            <a:r>
              <a:rPr sz="2000" dirty="0">
                <a:latin typeface="Times New Roman"/>
                <a:cs typeface="Times New Roman"/>
              </a:rPr>
              <a:t>of</a:t>
            </a:r>
            <a:r>
              <a:rPr sz="2000" spc="-65" dirty="0">
                <a:latin typeface="Times New Roman"/>
                <a:cs typeface="Times New Roman"/>
              </a:rPr>
              <a:t> </a:t>
            </a:r>
            <a:r>
              <a:rPr sz="2000" dirty="0">
                <a:latin typeface="Times New Roman"/>
                <a:cs typeface="Times New Roman"/>
              </a:rPr>
              <a:t>the</a:t>
            </a:r>
            <a:r>
              <a:rPr sz="2000" spc="-40" dirty="0">
                <a:latin typeface="Times New Roman"/>
                <a:cs typeface="Times New Roman"/>
              </a:rPr>
              <a:t> </a:t>
            </a:r>
            <a:r>
              <a:rPr sz="2000" dirty="0">
                <a:latin typeface="Times New Roman"/>
                <a:cs typeface="Times New Roman"/>
              </a:rPr>
              <a:t>shaft,</a:t>
            </a:r>
            <a:r>
              <a:rPr sz="2000" spc="-5" dirty="0">
                <a:latin typeface="Times New Roman"/>
                <a:cs typeface="Times New Roman"/>
              </a:rPr>
              <a:t> </a:t>
            </a:r>
            <a:r>
              <a:rPr sz="2000" spc="-10" dirty="0">
                <a:latin typeface="Times New Roman"/>
                <a:cs typeface="Times New Roman"/>
              </a:rPr>
              <a:t>making</a:t>
            </a:r>
            <a:endParaRPr sz="2000" dirty="0">
              <a:latin typeface="Times New Roman"/>
              <a:cs typeface="Times New Roman"/>
            </a:endParaRPr>
          </a:p>
          <a:p>
            <a:pPr marL="469900">
              <a:lnSpc>
                <a:spcPct val="100000"/>
              </a:lnSpc>
            </a:pPr>
            <a:r>
              <a:rPr sz="2000" dirty="0">
                <a:latin typeface="Times New Roman"/>
                <a:cs typeface="Times New Roman"/>
              </a:rPr>
              <a:t>them</a:t>
            </a:r>
            <a:r>
              <a:rPr sz="2000" spc="-80" dirty="0">
                <a:latin typeface="Times New Roman"/>
                <a:cs typeface="Times New Roman"/>
              </a:rPr>
              <a:t> </a:t>
            </a:r>
            <a:r>
              <a:rPr sz="2000" dirty="0">
                <a:latin typeface="Times New Roman"/>
                <a:cs typeface="Times New Roman"/>
              </a:rPr>
              <a:t>angle</a:t>
            </a:r>
            <a:r>
              <a:rPr sz="2000" spc="-40" dirty="0">
                <a:latin typeface="Times New Roman"/>
                <a:cs typeface="Times New Roman"/>
              </a:rPr>
              <a:t> </a:t>
            </a:r>
            <a:r>
              <a:rPr sz="2000" spc="-10" dirty="0">
                <a:latin typeface="Times New Roman"/>
                <a:cs typeface="Times New Roman"/>
              </a:rPr>
              <a:t>transducers.</a:t>
            </a:r>
            <a:endParaRPr sz="2000" dirty="0">
              <a:latin typeface="Times New Roman"/>
              <a:cs typeface="Times New Roman"/>
            </a:endParaRPr>
          </a:p>
          <a:p>
            <a:pPr marL="469900" indent="-457200">
              <a:lnSpc>
                <a:spcPct val="100000"/>
              </a:lnSpc>
              <a:buFont typeface="Wingdings"/>
              <a:buChar char=""/>
              <a:tabLst>
                <a:tab pos="469900" algn="l"/>
              </a:tabLst>
            </a:pPr>
            <a:r>
              <a:rPr sz="2000" dirty="0">
                <a:latin typeface="Times New Roman"/>
                <a:cs typeface="Times New Roman"/>
              </a:rPr>
              <a:t>It</a:t>
            </a:r>
            <a:r>
              <a:rPr sz="2000" spc="-90" dirty="0">
                <a:latin typeface="Times New Roman"/>
                <a:cs typeface="Times New Roman"/>
              </a:rPr>
              <a:t> </a:t>
            </a:r>
            <a:r>
              <a:rPr sz="2000" dirty="0">
                <a:latin typeface="Times New Roman"/>
                <a:cs typeface="Times New Roman"/>
              </a:rPr>
              <a:t>consists</a:t>
            </a:r>
            <a:r>
              <a:rPr sz="2000" spc="-30" dirty="0">
                <a:latin typeface="Times New Roman"/>
                <a:cs typeface="Times New Roman"/>
              </a:rPr>
              <a:t> </a:t>
            </a:r>
            <a:r>
              <a:rPr sz="2000" dirty="0">
                <a:latin typeface="Times New Roman"/>
                <a:cs typeface="Times New Roman"/>
              </a:rPr>
              <a:t>of</a:t>
            </a:r>
            <a:r>
              <a:rPr sz="2000" spc="-55" dirty="0">
                <a:latin typeface="Times New Roman"/>
                <a:cs typeface="Times New Roman"/>
              </a:rPr>
              <a:t> </a:t>
            </a:r>
            <a:r>
              <a:rPr sz="2000" dirty="0">
                <a:latin typeface="Times New Roman"/>
                <a:cs typeface="Times New Roman"/>
              </a:rPr>
              <a:t>a</a:t>
            </a:r>
            <a:r>
              <a:rPr sz="2000" spc="-40" dirty="0">
                <a:latin typeface="Times New Roman"/>
                <a:cs typeface="Times New Roman"/>
              </a:rPr>
              <a:t> </a:t>
            </a:r>
            <a:r>
              <a:rPr sz="2000" dirty="0">
                <a:latin typeface="Times New Roman"/>
                <a:cs typeface="Times New Roman"/>
              </a:rPr>
              <a:t>glass</a:t>
            </a:r>
            <a:r>
              <a:rPr sz="2000" spc="-35" dirty="0">
                <a:latin typeface="Times New Roman"/>
                <a:cs typeface="Times New Roman"/>
              </a:rPr>
              <a:t> </a:t>
            </a:r>
            <a:r>
              <a:rPr sz="2000" dirty="0">
                <a:latin typeface="Times New Roman"/>
                <a:cs typeface="Times New Roman"/>
              </a:rPr>
              <a:t>or</a:t>
            </a:r>
            <a:r>
              <a:rPr sz="2000" spc="-55" dirty="0">
                <a:latin typeface="Times New Roman"/>
                <a:cs typeface="Times New Roman"/>
              </a:rPr>
              <a:t> </a:t>
            </a:r>
            <a:r>
              <a:rPr sz="2000" dirty="0">
                <a:latin typeface="Times New Roman"/>
                <a:cs typeface="Times New Roman"/>
              </a:rPr>
              <a:t>plastic</a:t>
            </a:r>
            <a:r>
              <a:rPr sz="2000" spc="-40" dirty="0">
                <a:latin typeface="Times New Roman"/>
                <a:cs typeface="Times New Roman"/>
              </a:rPr>
              <a:t> </a:t>
            </a:r>
            <a:r>
              <a:rPr sz="2000" dirty="0">
                <a:latin typeface="Times New Roman"/>
                <a:cs typeface="Times New Roman"/>
              </a:rPr>
              <a:t>disc</a:t>
            </a:r>
            <a:r>
              <a:rPr sz="2000" spc="-65"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rotates</a:t>
            </a:r>
            <a:r>
              <a:rPr sz="2000" spc="-65" dirty="0">
                <a:latin typeface="Times New Roman"/>
                <a:cs typeface="Times New Roman"/>
              </a:rPr>
              <a:t> </a:t>
            </a:r>
            <a:r>
              <a:rPr sz="2000" dirty="0">
                <a:latin typeface="Times New Roman"/>
                <a:cs typeface="Times New Roman"/>
              </a:rPr>
              <a:t>between</a:t>
            </a:r>
            <a:r>
              <a:rPr sz="2000" spc="-10" dirty="0">
                <a:latin typeface="Times New Roman"/>
                <a:cs typeface="Times New Roman"/>
              </a:rPr>
              <a:t> </a:t>
            </a:r>
            <a:r>
              <a:rPr sz="2000" dirty="0">
                <a:latin typeface="Times New Roman"/>
                <a:cs typeface="Times New Roman"/>
              </a:rPr>
              <a:t>a</a:t>
            </a:r>
            <a:r>
              <a:rPr sz="2000" spc="-35" dirty="0">
                <a:latin typeface="Times New Roman"/>
                <a:cs typeface="Times New Roman"/>
              </a:rPr>
              <a:t> </a:t>
            </a:r>
            <a:r>
              <a:rPr sz="2000" dirty="0">
                <a:latin typeface="Times New Roman"/>
                <a:cs typeface="Times New Roman"/>
              </a:rPr>
              <a:t>light</a:t>
            </a:r>
            <a:r>
              <a:rPr sz="2000" spc="-25" dirty="0">
                <a:latin typeface="Times New Roman"/>
                <a:cs typeface="Times New Roman"/>
              </a:rPr>
              <a:t> </a:t>
            </a:r>
            <a:r>
              <a:rPr sz="2000" dirty="0">
                <a:latin typeface="Times New Roman"/>
                <a:cs typeface="Times New Roman"/>
              </a:rPr>
              <a:t>source</a:t>
            </a:r>
            <a:r>
              <a:rPr sz="2000" spc="-40" dirty="0">
                <a:latin typeface="Times New Roman"/>
                <a:cs typeface="Times New Roman"/>
              </a:rPr>
              <a:t> </a:t>
            </a:r>
            <a:r>
              <a:rPr sz="2000" dirty="0">
                <a:latin typeface="Times New Roman"/>
                <a:cs typeface="Times New Roman"/>
              </a:rPr>
              <a:t>(LED)</a:t>
            </a:r>
            <a:r>
              <a:rPr sz="2000" spc="-15" dirty="0">
                <a:latin typeface="Times New Roman"/>
                <a:cs typeface="Times New Roman"/>
              </a:rPr>
              <a:t> </a:t>
            </a:r>
            <a:r>
              <a:rPr sz="2000" dirty="0">
                <a:latin typeface="Times New Roman"/>
                <a:cs typeface="Times New Roman"/>
              </a:rPr>
              <a:t>and</a:t>
            </a:r>
            <a:r>
              <a:rPr sz="2000" spc="-35" dirty="0">
                <a:latin typeface="Times New Roman"/>
                <a:cs typeface="Times New Roman"/>
              </a:rPr>
              <a:t> </a:t>
            </a:r>
            <a:r>
              <a:rPr sz="2000" spc="-50" dirty="0">
                <a:latin typeface="Times New Roman"/>
                <a:cs typeface="Times New Roman"/>
              </a:rPr>
              <a:t>a</a:t>
            </a:r>
            <a:r>
              <a:rPr lang="en-IN" sz="2000" spc="-50" dirty="0">
                <a:latin typeface="Times New Roman"/>
                <a:cs typeface="Times New Roman"/>
              </a:rPr>
              <a:t> </a:t>
            </a:r>
            <a:r>
              <a:rPr sz="2000" dirty="0">
                <a:latin typeface="Times New Roman"/>
                <a:cs typeface="Times New Roman"/>
              </a:rPr>
              <a:t>pair</a:t>
            </a:r>
            <a:r>
              <a:rPr sz="2000" spc="-55" dirty="0">
                <a:latin typeface="Times New Roman"/>
                <a:cs typeface="Times New Roman"/>
              </a:rPr>
              <a:t> </a:t>
            </a:r>
            <a:r>
              <a:rPr sz="2000" dirty="0">
                <a:latin typeface="Times New Roman"/>
                <a:cs typeface="Times New Roman"/>
              </a:rPr>
              <a:t>of</a:t>
            </a:r>
            <a:r>
              <a:rPr sz="2000" spc="-35" dirty="0">
                <a:latin typeface="Times New Roman"/>
                <a:cs typeface="Times New Roman"/>
              </a:rPr>
              <a:t> </a:t>
            </a:r>
            <a:r>
              <a:rPr sz="2000" spc="-10" dirty="0">
                <a:latin typeface="Times New Roman"/>
                <a:cs typeface="Times New Roman"/>
              </a:rPr>
              <a:t>photo-detectors</a:t>
            </a:r>
            <a:endParaRPr lang="en-IN" sz="2000" spc="-10" dirty="0">
              <a:latin typeface="Times New Roman"/>
              <a:cs typeface="Times New Roman"/>
            </a:endParaRPr>
          </a:p>
          <a:p>
            <a:pPr marL="469900" indent="-457200">
              <a:lnSpc>
                <a:spcPct val="100000"/>
              </a:lnSpc>
              <a:buFont typeface="Wingdings"/>
              <a:buChar char=""/>
              <a:tabLst>
                <a:tab pos="469900" algn="l"/>
              </a:tabLst>
            </a:pPr>
            <a:r>
              <a:rPr sz="2000" dirty="0">
                <a:latin typeface="Times New Roman"/>
                <a:cs typeface="Times New Roman"/>
              </a:rPr>
              <a:t>Disk</a:t>
            </a:r>
            <a:r>
              <a:rPr sz="2000" spc="-55" dirty="0">
                <a:latin typeface="Times New Roman"/>
                <a:cs typeface="Times New Roman"/>
              </a:rPr>
              <a:t> </a:t>
            </a:r>
            <a:r>
              <a:rPr sz="2000" dirty="0">
                <a:latin typeface="Times New Roman"/>
                <a:cs typeface="Times New Roman"/>
              </a:rPr>
              <a:t>is</a:t>
            </a:r>
            <a:r>
              <a:rPr sz="2000" spc="-55" dirty="0">
                <a:latin typeface="Times New Roman"/>
                <a:cs typeface="Times New Roman"/>
              </a:rPr>
              <a:t> </a:t>
            </a:r>
            <a:r>
              <a:rPr sz="2000" dirty="0">
                <a:latin typeface="Times New Roman"/>
                <a:cs typeface="Times New Roman"/>
              </a:rPr>
              <a:t>encoded</a:t>
            </a:r>
            <a:r>
              <a:rPr sz="2000" spc="-30" dirty="0">
                <a:latin typeface="Times New Roman"/>
                <a:cs typeface="Times New Roman"/>
              </a:rPr>
              <a:t> </a:t>
            </a:r>
            <a:r>
              <a:rPr sz="2000" dirty="0">
                <a:latin typeface="Times New Roman"/>
                <a:cs typeface="Times New Roman"/>
              </a:rPr>
              <a:t>with</a:t>
            </a:r>
            <a:r>
              <a:rPr sz="2000" spc="-20" dirty="0">
                <a:latin typeface="Times New Roman"/>
                <a:cs typeface="Times New Roman"/>
              </a:rPr>
              <a:t> </a:t>
            </a:r>
            <a:r>
              <a:rPr sz="2000" dirty="0">
                <a:latin typeface="Times New Roman"/>
                <a:cs typeface="Times New Roman"/>
              </a:rPr>
              <a:t>alternate</a:t>
            </a:r>
            <a:r>
              <a:rPr sz="2000" spc="-40" dirty="0">
                <a:latin typeface="Times New Roman"/>
                <a:cs typeface="Times New Roman"/>
              </a:rPr>
              <a:t> </a:t>
            </a:r>
            <a:r>
              <a:rPr sz="2000" dirty="0">
                <a:latin typeface="Times New Roman"/>
                <a:cs typeface="Times New Roman"/>
              </a:rPr>
              <a:t>light</a:t>
            </a:r>
            <a:r>
              <a:rPr sz="2000" spc="-25" dirty="0">
                <a:latin typeface="Times New Roman"/>
                <a:cs typeface="Times New Roman"/>
              </a:rPr>
              <a:t> </a:t>
            </a:r>
            <a:r>
              <a:rPr sz="2000" dirty="0">
                <a:latin typeface="Times New Roman"/>
                <a:cs typeface="Times New Roman"/>
              </a:rPr>
              <a:t>and</a:t>
            </a:r>
            <a:r>
              <a:rPr sz="2000" spc="-35" dirty="0">
                <a:latin typeface="Times New Roman"/>
                <a:cs typeface="Times New Roman"/>
              </a:rPr>
              <a:t> </a:t>
            </a:r>
            <a:r>
              <a:rPr sz="2000" dirty="0">
                <a:latin typeface="Times New Roman"/>
                <a:cs typeface="Times New Roman"/>
              </a:rPr>
              <a:t>dark</a:t>
            </a:r>
            <a:r>
              <a:rPr sz="2000" spc="-55" dirty="0">
                <a:latin typeface="Times New Roman"/>
                <a:cs typeface="Times New Roman"/>
              </a:rPr>
              <a:t> </a:t>
            </a:r>
            <a:r>
              <a:rPr sz="2000" dirty="0">
                <a:latin typeface="Times New Roman"/>
                <a:cs typeface="Times New Roman"/>
              </a:rPr>
              <a:t>sectors</a:t>
            </a:r>
            <a:r>
              <a:rPr sz="2000" spc="-50" dirty="0">
                <a:latin typeface="Times New Roman"/>
                <a:cs typeface="Times New Roman"/>
              </a:rPr>
              <a:t> </a:t>
            </a:r>
            <a:r>
              <a:rPr sz="2000" dirty="0">
                <a:latin typeface="Times New Roman"/>
                <a:cs typeface="Times New Roman"/>
              </a:rPr>
              <a:t>so</a:t>
            </a:r>
            <a:r>
              <a:rPr sz="2000" spc="-50" dirty="0">
                <a:latin typeface="Times New Roman"/>
                <a:cs typeface="Times New Roman"/>
              </a:rPr>
              <a:t> </a:t>
            </a:r>
            <a:r>
              <a:rPr sz="2000" dirty="0">
                <a:latin typeface="Times New Roman"/>
                <a:cs typeface="Times New Roman"/>
              </a:rPr>
              <a:t>pulses</a:t>
            </a:r>
            <a:r>
              <a:rPr sz="2000" spc="-30" dirty="0">
                <a:latin typeface="Times New Roman"/>
                <a:cs typeface="Times New Roman"/>
              </a:rPr>
              <a:t> </a:t>
            </a:r>
            <a:r>
              <a:rPr sz="2000" dirty="0">
                <a:latin typeface="Times New Roman"/>
                <a:cs typeface="Times New Roman"/>
              </a:rPr>
              <a:t>are</a:t>
            </a:r>
            <a:r>
              <a:rPr sz="2000" spc="-60" dirty="0">
                <a:latin typeface="Times New Roman"/>
                <a:cs typeface="Times New Roman"/>
              </a:rPr>
              <a:t> </a:t>
            </a:r>
            <a:r>
              <a:rPr sz="2000" dirty="0">
                <a:latin typeface="Times New Roman"/>
                <a:cs typeface="Times New Roman"/>
              </a:rPr>
              <a:t>produced</a:t>
            </a:r>
            <a:r>
              <a:rPr sz="2000" spc="-55" dirty="0">
                <a:latin typeface="Times New Roman"/>
                <a:cs typeface="Times New Roman"/>
              </a:rPr>
              <a:t> </a:t>
            </a:r>
            <a:r>
              <a:rPr sz="2000" dirty="0">
                <a:latin typeface="Times New Roman"/>
                <a:cs typeface="Times New Roman"/>
              </a:rPr>
              <a:t>as</a:t>
            </a:r>
            <a:r>
              <a:rPr sz="2000" spc="-50" dirty="0">
                <a:latin typeface="Times New Roman"/>
                <a:cs typeface="Times New Roman"/>
              </a:rPr>
              <a:t> </a:t>
            </a:r>
            <a:r>
              <a:rPr sz="2000" spc="-20" dirty="0">
                <a:latin typeface="Times New Roman"/>
                <a:cs typeface="Times New Roman"/>
              </a:rPr>
              <a:t>disk</a:t>
            </a:r>
            <a:r>
              <a:rPr lang="en-IN" sz="2000" spc="-20" dirty="0">
                <a:latin typeface="Times New Roman"/>
                <a:cs typeface="Times New Roman"/>
              </a:rPr>
              <a:t> </a:t>
            </a:r>
            <a:r>
              <a:rPr lang="en-US" sz="2000" spc="-10" dirty="0">
                <a:latin typeface="Times New Roman"/>
                <a:cs typeface="Times New Roman"/>
              </a:rPr>
              <a:t>rotates.</a:t>
            </a:r>
          </a:p>
          <a:p>
            <a:pPr marL="469900" indent="-457200">
              <a:lnSpc>
                <a:spcPct val="100000"/>
              </a:lnSpc>
              <a:buFont typeface="Wingdings"/>
              <a:buChar char=""/>
              <a:tabLst>
                <a:tab pos="469900" algn="l"/>
              </a:tabLst>
            </a:pPr>
            <a:r>
              <a:rPr lang="en-US" sz="2000" dirty="0">
                <a:latin typeface="Times New Roman"/>
                <a:cs typeface="Times New Roman"/>
              </a:rPr>
              <a:t>When</a:t>
            </a:r>
            <a:r>
              <a:rPr lang="en-US" sz="2000" spc="-50" dirty="0">
                <a:latin typeface="Times New Roman"/>
                <a:cs typeface="Times New Roman"/>
              </a:rPr>
              <a:t> </a:t>
            </a:r>
            <a:r>
              <a:rPr lang="en-US" sz="2000" dirty="0">
                <a:latin typeface="Times New Roman"/>
                <a:cs typeface="Times New Roman"/>
              </a:rPr>
              <a:t>a</a:t>
            </a:r>
            <a:r>
              <a:rPr lang="en-US" sz="2000" spc="-35" dirty="0">
                <a:latin typeface="Times New Roman"/>
                <a:cs typeface="Times New Roman"/>
              </a:rPr>
              <a:t> </a:t>
            </a:r>
            <a:r>
              <a:rPr lang="en-US" sz="2000" dirty="0">
                <a:latin typeface="Times New Roman"/>
                <a:cs typeface="Times New Roman"/>
              </a:rPr>
              <a:t>disk</a:t>
            </a:r>
            <a:r>
              <a:rPr lang="en-US" sz="2000" spc="-45" dirty="0">
                <a:latin typeface="Times New Roman"/>
                <a:cs typeface="Times New Roman"/>
              </a:rPr>
              <a:t> </a:t>
            </a:r>
            <a:r>
              <a:rPr lang="en-US" sz="2000" dirty="0">
                <a:latin typeface="Times New Roman"/>
                <a:cs typeface="Times New Roman"/>
              </a:rPr>
              <a:t>with</a:t>
            </a:r>
            <a:r>
              <a:rPr lang="en-US" sz="2000" spc="10" dirty="0">
                <a:latin typeface="Times New Roman"/>
                <a:cs typeface="Times New Roman"/>
              </a:rPr>
              <a:t> </a:t>
            </a:r>
            <a:r>
              <a:rPr lang="en-US" sz="2000" dirty="0">
                <a:latin typeface="Times New Roman"/>
                <a:cs typeface="Times New Roman"/>
              </a:rPr>
              <a:t>a</a:t>
            </a:r>
            <a:r>
              <a:rPr lang="en-US" sz="2000" spc="-35" dirty="0">
                <a:latin typeface="Times New Roman"/>
                <a:cs typeface="Times New Roman"/>
              </a:rPr>
              <a:t> </a:t>
            </a:r>
            <a:r>
              <a:rPr lang="en-US" sz="2000" dirty="0">
                <a:latin typeface="Times New Roman"/>
                <a:cs typeface="Times New Roman"/>
              </a:rPr>
              <a:t>pattern</a:t>
            </a:r>
            <a:r>
              <a:rPr lang="en-US" sz="2000" spc="-70" dirty="0">
                <a:latin typeface="Times New Roman"/>
                <a:cs typeface="Times New Roman"/>
              </a:rPr>
              <a:t> </a:t>
            </a:r>
            <a:r>
              <a:rPr lang="en-US" sz="2000" dirty="0">
                <a:latin typeface="Times New Roman"/>
                <a:cs typeface="Times New Roman"/>
              </a:rPr>
              <a:t>rotates,</a:t>
            </a:r>
            <a:r>
              <a:rPr lang="en-US" sz="2000" spc="-55" dirty="0">
                <a:latin typeface="Times New Roman"/>
                <a:cs typeface="Times New Roman"/>
              </a:rPr>
              <a:t> </a:t>
            </a:r>
            <a:r>
              <a:rPr lang="en-US" sz="2000" spc="-10" dirty="0">
                <a:latin typeface="Times New Roman"/>
                <a:cs typeface="Times New Roman"/>
              </a:rPr>
              <a:t>light </a:t>
            </a:r>
            <a:r>
              <a:rPr lang="en-US" sz="2000" dirty="0">
                <a:latin typeface="Times New Roman"/>
                <a:cs typeface="Times New Roman"/>
              </a:rPr>
              <a:t>passing</a:t>
            </a:r>
            <a:r>
              <a:rPr lang="en-US" sz="2000" spc="-95" dirty="0">
                <a:latin typeface="Times New Roman"/>
                <a:cs typeface="Times New Roman"/>
              </a:rPr>
              <a:t> </a:t>
            </a:r>
            <a:r>
              <a:rPr lang="en-US" sz="2000" dirty="0">
                <a:latin typeface="Times New Roman"/>
                <a:cs typeface="Times New Roman"/>
              </a:rPr>
              <a:t>through</a:t>
            </a:r>
            <a:r>
              <a:rPr lang="en-US" sz="2000" spc="-40" dirty="0">
                <a:latin typeface="Times New Roman"/>
                <a:cs typeface="Times New Roman"/>
              </a:rPr>
              <a:t> </a:t>
            </a:r>
            <a:r>
              <a:rPr lang="en-US" sz="2000" dirty="0">
                <a:latin typeface="Times New Roman"/>
                <a:cs typeface="Times New Roman"/>
              </a:rPr>
              <a:t>the</a:t>
            </a:r>
            <a:r>
              <a:rPr lang="en-US" sz="2000" spc="-75" dirty="0">
                <a:latin typeface="Times New Roman"/>
                <a:cs typeface="Times New Roman"/>
              </a:rPr>
              <a:t> </a:t>
            </a:r>
            <a:r>
              <a:rPr lang="en-US" sz="2000" dirty="0">
                <a:latin typeface="Times New Roman"/>
                <a:cs typeface="Times New Roman"/>
              </a:rPr>
              <a:t>slits</a:t>
            </a:r>
            <a:r>
              <a:rPr lang="en-US" sz="2000" spc="-60" dirty="0">
                <a:latin typeface="Times New Roman"/>
                <a:cs typeface="Times New Roman"/>
              </a:rPr>
              <a:t> </a:t>
            </a:r>
            <a:r>
              <a:rPr lang="en-US" sz="2000" dirty="0">
                <a:latin typeface="Times New Roman"/>
                <a:cs typeface="Times New Roman"/>
              </a:rPr>
              <a:t>is</a:t>
            </a:r>
            <a:r>
              <a:rPr lang="en-US" sz="2000" spc="-85" dirty="0">
                <a:latin typeface="Times New Roman"/>
                <a:cs typeface="Times New Roman"/>
              </a:rPr>
              <a:t> </a:t>
            </a:r>
            <a:r>
              <a:rPr lang="en-US" sz="2000" dirty="0">
                <a:latin typeface="Times New Roman"/>
                <a:cs typeface="Times New Roman"/>
              </a:rPr>
              <a:t>transmitted</a:t>
            </a:r>
            <a:r>
              <a:rPr lang="en-US" sz="2000" spc="-45" dirty="0">
                <a:latin typeface="Times New Roman"/>
                <a:cs typeface="Times New Roman"/>
              </a:rPr>
              <a:t> </a:t>
            </a:r>
            <a:r>
              <a:rPr lang="en-US" sz="2000" spc="-25" dirty="0">
                <a:latin typeface="Times New Roman"/>
                <a:cs typeface="Times New Roman"/>
              </a:rPr>
              <a:t>or </a:t>
            </a:r>
            <a:r>
              <a:rPr lang="en-US" sz="2000" dirty="0">
                <a:latin typeface="Times New Roman"/>
                <a:cs typeface="Times New Roman"/>
              </a:rPr>
              <a:t>blocked</a:t>
            </a:r>
            <a:r>
              <a:rPr lang="en-US" sz="2000" spc="-75" dirty="0">
                <a:latin typeface="Times New Roman"/>
                <a:cs typeface="Times New Roman"/>
              </a:rPr>
              <a:t> </a:t>
            </a:r>
            <a:r>
              <a:rPr lang="en-US" sz="2000" dirty="0">
                <a:latin typeface="Times New Roman"/>
                <a:cs typeface="Times New Roman"/>
              </a:rPr>
              <a:t>according</a:t>
            </a:r>
            <a:r>
              <a:rPr lang="en-US" sz="2000" spc="-60" dirty="0">
                <a:latin typeface="Times New Roman"/>
                <a:cs typeface="Times New Roman"/>
              </a:rPr>
              <a:t> </a:t>
            </a:r>
            <a:r>
              <a:rPr lang="en-US" sz="2000" dirty="0">
                <a:latin typeface="Times New Roman"/>
                <a:cs typeface="Times New Roman"/>
              </a:rPr>
              <a:t>to</a:t>
            </a:r>
            <a:r>
              <a:rPr lang="en-US" sz="2000" spc="-40" dirty="0">
                <a:latin typeface="Times New Roman"/>
                <a:cs typeface="Times New Roman"/>
              </a:rPr>
              <a:t> </a:t>
            </a:r>
            <a:r>
              <a:rPr lang="en-US" sz="2000" dirty="0">
                <a:latin typeface="Times New Roman"/>
                <a:cs typeface="Times New Roman"/>
              </a:rPr>
              <a:t>the</a:t>
            </a:r>
            <a:r>
              <a:rPr lang="en-US" sz="2000" spc="-40" dirty="0">
                <a:latin typeface="Times New Roman"/>
                <a:cs typeface="Times New Roman"/>
              </a:rPr>
              <a:t> </a:t>
            </a:r>
            <a:r>
              <a:rPr lang="en-US" sz="2000" dirty="0">
                <a:latin typeface="Times New Roman"/>
                <a:cs typeface="Times New Roman"/>
              </a:rPr>
              <a:t>pattern.</a:t>
            </a:r>
            <a:r>
              <a:rPr lang="en-US" sz="2000" spc="-85" dirty="0">
                <a:latin typeface="Times New Roman"/>
                <a:cs typeface="Times New Roman"/>
              </a:rPr>
              <a:t> </a:t>
            </a:r>
            <a:r>
              <a:rPr lang="en-US" sz="2000" spc="-25" dirty="0">
                <a:latin typeface="Times New Roman"/>
                <a:cs typeface="Times New Roman"/>
              </a:rPr>
              <a:t>The </a:t>
            </a:r>
            <a:r>
              <a:rPr lang="en-US" sz="2000" dirty="0">
                <a:latin typeface="Times New Roman"/>
                <a:cs typeface="Times New Roman"/>
              </a:rPr>
              <a:t>received</a:t>
            </a:r>
            <a:r>
              <a:rPr lang="en-US" sz="2000" spc="-65" dirty="0">
                <a:latin typeface="Times New Roman"/>
                <a:cs typeface="Times New Roman"/>
              </a:rPr>
              <a:t> </a:t>
            </a:r>
            <a:r>
              <a:rPr lang="en-US" sz="2000" dirty="0">
                <a:latin typeface="Times New Roman"/>
                <a:cs typeface="Times New Roman"/>
              </a:rPr>
              <a:t>light</a:t>
            </a:r>
            <a:r>
              <a:rPr lang="en-US" sz="2000" spc="-40" dirty="0">
                <a:latin typeface="Times New Roman"/>
                <a:cs typeface="Times New Roman"/>
              </a:rPr>
              <a:t> </a:t>
            </a:r>
            <a:r>
              <a:rPr lang="en-US" sz="2000" dirty="0">
                <a:latin typeface="Times New Roman"/>
                <a:cs typeface="Times New Roman"/>
              </a:rPr>
              <a:t>is</a:t>
            </a:r>
            <a:r>
              <a:rPr lang="en-US" sz="2000" spc="-65" dirty="0">
                <a:latin typeface="Times New Roman"/>
                <a:cs typeface="Times New Roman"/>
              </a:rPr>
              <a:t> </a:t>
            </a:r>
            <a:r>
              <a:rPr lang="en-US" sz="2000" dirty="0">
                <a:latin typeface="Times New Roman"/>
                <a:cs typeface="Times New Roman"/>
              </a:rPr>
              <a:t>converted</a:t>
            </a:r>
            <a:r>
              <a:rPr lang="en-US" sz="2000" spc="-50" dirty="0">
                <a:latin typeface="Times New Roman"/>
                <a:cs typeface="Times New Roman"/>
              </a:rPr>
              <a:t> </a:t>
            </a:r>
            <a:r>
              <a:rPr lang="en-US" sz="2000" dirty="0">
                <a:latin typeface="Times New Roman"/>
                <a:cs typeface="Times New Roman"/>
              </a:rPr>
              <a:t>to</a:t>
            </a:r>
            <a:r>
              <a:rPr lang="en-US" sz="2000" spc="-65" dirty="0">
                <a:latin typeface="Times New Roman"/>
                <a:cs typeface="Times New Roman"/>
              </a:rPr>
              <a:t> </a:t>
            </a:r>
            <a:r>
              <a:rPr lang="en-US" sz="2000" spc="-10" dirty="0">
                <a:latin typeface="Times New Roman"/>
                <a:cs typeface="Times New Roman"/>
              </a:rPr>
              <a:t>electrical </a:t>
            </a:r>
            <a:r>
              <a:rPr lang="en-US" sz="2000" dirty="0">
                <a:latin typeface="Times New Roman"/>
                <a:cs typeface="Times New Roman"/>
              </a:rPr>
              <a:t>currents</a:t>
            </a:r>
            <a:r>
              <a:rPr lang="en-US" sz="2000" spc="-70" dirty="0">
                <a:latin typeface="Times New Roman"/>
                <a:cs typeface="Times New Roman"/>
              </a:rPr>
              <a:t> </a:t>
            </a:r>
            <a:r>
              <a:rPr lang="en-US" sz="2000" dirty="0">
                <a:latin typeface="Times New Roman"/>
                <a:cs typeface="Times New Roman"/>
              </a:rPr>
              <a:t>in</a:t>
            </a:r>
            <a:r>
              <a:rPr lang="en-US" sz="2000" spc="-70" dirty="0">
                <a:latin typeface="Times New Roman"/>
                <a:cs typeface="Times New Roman"/>
              </a:rPr>
              <a:t> </a:t>
            </a:r>
            <a:r>
              <a:rPr lang="en-US" sz="2000" dirty="0">
                <a:latin typeface="Times New Roman"/>
                <a:cs typeface="Times New Roman"/>
              </a:rPr>
              <a:t>the</a:t>
            </a:r>
            <a:r>
              <a:rPr lang="en-US" sz="2000" spc="-55" dirty="0">
                <a:latin typeface="Times New Roman"/>
                <a:cs typeface="Times New Roman"/>
              </a:rPr>
              <a:t> </a:t>
            </a:r>
            <a:r>
              <a:rPr lang="en-US" sz="2000" dirty="0">
                <a:latin typeface="Times New Roman"/>
                <a:cs typeface="Times New Roman"/>
              </a:rPr>
              <a:t>detector</a:t>
            </a:r>
            <a:r>
              <a:rPr lang="en-US" sz="2000" spc="-75" dirty="0">
                <a:latin typeface="Times New Roman"/>
                <a:cs typeface="Times New Roman"/>
              </a:rPr>
              <a:t> </a:t>
            </a:r>
            <a:r>
              <a:rPr lang="en-US" sz="2000" dirty="0">
                <a:latin typeface="Times New Roman"/>
                <a:cs typeface="Times New Roman"/>
              </a:rPr>
              <a:t>elements,</a:t>
            </a:r>
            <a:r>
              <a:rPr lang="en-US" sz="2000" spc="-10" dirty="0">
                <a:latin typeface="Times New Roman"/>
                <a:cs typeface="Times New Roman"/>
              </a:rPr>
              <a:t> </a:t>
            </a:r>
            <a:r>
              <a:rPr lang="en-US" sz="2000" dirty="0">
                <a:latin typeface="Times New Roman"/>
                <a:cs typeface="Times New Roman"/>
              </a:rPr>
              <a:t>takes</a:t>
            </a:r>
            <a:r>
              <a:rPr lang="en-US" sz="2000" spc="-45" dirty="0">
                <a:latin typeface="Times New Roman"/>
                <a:cs typeface="Times New Roman"/>
              </a:rPr>
              <a:t> </a:t>
            </a:r>
            <a:r>
              <a:rPr lang="en-US" sz="2000" spc="-25" dirty="0">
                <a:latin typeface="Times New Roman"/>
                <a:cs typeface="Times New Roman"/>
              </a:rPr>
              <a:t>the </a:t>
            </a:r>
            <a:r>
              <a:rPr lang="en-US" sz="2000" dirty="0">
                <a:latin typeface="Times New Roman"/>
                <a:cs typeface="Times New Roman"/>
              </a:rPr>
              <a:t>form</a:t>
            </a:r>
            <a:r>
              <a:rPr lang="en-US" sz="2000" spc="-100" dirty="0">
                <a:latin typeface="Times New Roman"/>
                <a:cs typeface="Times New Roman"/>
              </a:rPr>
              <a:t> </a:t>
            </a:r>
            <a:r>
              <a:rPr lang="en-US" sz="2000" dirty="0">
                <a:latin typeface="Times New Roman"/>
                <a:cs typeface="Times New Roman"/>
              </a:rPr>
              <a:t>of</a:t>
            </a:r>
            <a:r>
              <a:rPr lang="en-US" sz="2000" spc="-75" dirty="0">
                <a:latin typeface="Times New Roman"/>
                <a:cs typeface="Times New Roman"/>
              </a:rPr>
              <a:t> </a:t>
            </a:r>
            <a:r>
              <a:rPr lang="en-US" sz="2000" dirty="0">
                <a:latin typeface="Times New Roman"/>
                <a:cs typeface="Times New Roman"/>
              </a:rPr>
              <a:t>waves, and</a:t>
            </a:r>
            <a:r>
              <a:rPr lang="en-US" sz="2000" spc="-30" dirty="0">
                <a:latin typeface="Times New Roman"/>
                <a:cs typeface="Times New Roman"/>
              </a:rPr>
              <a:t> </a:t>
            </a:r>
            <a:r>
              <a:rPr lang="en-US" sz="2000" dirty="0">
                <a:latin typeface="Times New Roman"/>
                <a:cs typeface="Times New Roman"/>
              </a:rPr>
              <a:t>becomes</a:t>
            </a:r>
            <a:r>
              <a:rPr lang="en-US" sz="2000" spc="-40" dirty="0">
                <a:latin typeface="Times New Roman"/>
                <a:cs typeface="Times New Roman"/>
              </a:rPr>
              <a:t> </a:t>
            </a:r>
            <a:r>
              <a:rPr lang="en-US" sz="2000" spc="-10" dirty="0">
                <a:latin typeface="Times New Roman"/>
                <a:cs typeface="Times New Roman"/>
              </a:rPr>
              <a:t>digital signals.</a:t>
            </a:r>
            <a:endParaRPr lang="en-US" sz="2000" dirty="0">
              <a:latin typeface="Times New Roman"/>
              <a:cs typeface="Times New Roman"/>
            </a:endParaRPr>
          </a:p>
          <a:p>
            <a:pPr marL="469900" indent="-457200">
              <a:lnSpc>
                <a:spcPct val="100000"/>
              </a:lnSpc>
              <a:buFont typeface="Wingdings"/>
              <a:buChar char=""/>
              <a:tabLst>
                <a:tab pos="469900" algn="l"/>
              </a:tabLst>
            </a:pPr>
            <a:endParaRPr sz="2000" dirty="0">
              <a:latin typeface="Times New Roman"/>
              <a:cs typeface="Times New Roman"/>
            </a:endParaRPr>
          </a:p>
        </p:txBody>
      </p:sp>
      <p:grpSp>
        <p:nvGrpSpPr>
          <p:cNvPr id="5" name="object 5"/>
          <p:cNvGrpSpPr/>
          <p:nvPr/>
        </p:nvGrpSpPr>
        <p:grpSpPr>
          <a:xfrm>
            <a:off x="3275963" y="4470264"/>
            <a:ext cx="3182621" cy="1834731"/>
            <a:chOff x="4867211" y="2971609"/>
            <a:chExt cx="4057650" cy="2524760"/>
          </a:xfrm>
        </p:grpSpPr>
        <p:pic>
          <p:nvPicPr>
            <p:cNvPr id="6" name="object 6"/>
            <p:cNvPicPr/>
            <p:nvPr/>
          </p:nvPicPr>
          <p:blipFill>
            <a:blip r:embed="rId2" cstate="print"/>
            <a:stretch>
              <a:fillRect/>
            </a:stretch>
          </p:blipFill>
          <p:spPr>
            <a:xfrm>
              <a:off x="4876799" y="2981198"/>
              <a:ext cx="4002860" cy="2505202"/>
            </a:xfrm>
            <a:prstGeom prst="rect">
              <a:avLst/>
            </a:prstGeom>
          </p:spPr>
        </p:pic>
        <p:sp>
          <p:nvSpPr>
            <p:cNvPr id="7" name="object 7"/>
            <p:cNvSpPr/>
            <p:nvPr/>
          </p:nvSpPr>
          <p:spPr>
            <a:xfrm>
              <a:off x="4871973" y="2976372"/>
              <a:ext cx="4048125" cy="2515235"/>
            </a:xfrm>
            <a:custGeom>
              <a:avLst/>
              <a:gdLst/>
              <a:ahLst/>
              <a:cxnLst/>
              <a:rect l="l" t="t" r="r" b="b"/>
              <a:pathLst>
                <a:path w="4048125" h="2515235">
                  <a:moveTo>
                    <a:pt x="0" y="2514727"/>
                  </a:moveTo>
                  <a:lnTo>
                    <a:pt x="4048125" y="2514727"/>
                  </a:lnTo>
                  <a:lnTo>
                    <a:pt x="4048125" y="0"/>
                  </a:lnTo>
                  <a:lnTo>
                    <a:pt x="0" y="0"/>
                  </a:lnTo>
                  <a:lnTo>
                    <a:pt x="0" y="2514727"/>
                  </a:lnTo>
                  <a:close/>
                </a:path>
              </a:pathLst>
            </a:custGeom>
            <a:ln w="9525">
              <a:solidFill>
                <a:srgbClr val="000099"/>
              </a:solidFill>
            </a:ln>
          </p:spPr>
          <p:txBody>
            <a:bodyPr wrap="square" lIns="0" tIns="0" rIns="0" bIns="0" rtlCol="0"/>
            <a:lstStyle/>
            <a:p>
              <a:endParaRPr/>
            </a:p>
          </p:txBody>
        </p:sp>
      </p:grpSp>
      <p:sp>
        <p:nvSpPr>
          <p:cNvPr id="10" name="object 10"/>
          <p:cNvSpPr txBox="1">
            <a:spLocks noGrp="1"/>
          </p:cNvSpPr>
          <p:nvPr>
            <p:ph type="sldNum" sz="quarter" idx="7"/>
          </p:nvPr>
        </p:nvSpPr>
        <p:spPr>
          <a:xfrm>
            <a:off x="8154669" y="6297621"/>
            <a:ext cx="266065" cy="221615"/>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0"/>
              </a:lnSpc>
            </a:pPr>
            <a:fld id="{81D60167-4931-47E6-BA6A-407CBD079E47}" type="slidenum">
              <a:rPr lang="en-IN" spc="-25" smtClean="0"/>
              <a:pPr marL="38100">
                <a:lnSpc>
                  <a:spcPts val="1620"/>
                </a:lnSpc>
              </a:pPr>
              <a:t>9</a:t>
            </a:fld>
            <a:endParaRPr spc="-2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274" y="593804"/>
            <a:ext cx="7421151" cy="565626"/>
          </a:xfrm>
          <a:prstGeom prst="rect">
            <a:avLst/>
          </a:prstGeom>
        </p:spPr>
        <p:txBody>
          <a:bodyPr vert="horz" wrap="square" lIns="0" tIns="11516" rIns="0" bIns="0" rtlCol="0" anchor="b">
            <a:spAutoFit/>
          </a:bodyPr>
          <a:lstStyle/>
          <a:p>
            <a:pPr marL="826299">
              <a:spcBef>
                <a:spcPts val="91"/>
              </a:spcBef>
            </a:pPr>
            <a:r>
              <a:rPr dirty="0">
                <a:solidFill>
                  <a:srgbClr val="FF0000"/>
                </a:solidFill>
              </a:rPr>
              <a:t>Applications</a:t>
            </a:r>
            <a:r>
              <a:rPr spc="14" dirty="0">
                <a:solidFill>
                  <a:srgbClr val="FF0000"/>
                </a:solidFill>
              </a:rPr>
              <a:t> </a:t>
            </a:r>
            <a:r>
              <a:rPr dirty="0">
                <a:solidFill>
                  <a:srgbClr val="FF0000"/>
                </a:solidFill>
              </a:rPr>
              <a:t>-</a:t>
            </a:r>
            <a:r>
              <a:rPr spc="9" dirty="0">
                <a:solidFill>
                  <a:srgbClr val="FF0000"/>
                </a:solidFill>
              </a:rPr>
              <a:t> </a:t>
            </a:r>
            <a:r>
              <a:rPr spc="-9" dirty="0">
                <a:solidFill>
                  <a:srgbClr val="FF0000"/>
                </a:solidFill>
              </a:rPr>
              <a:t>Geophysics</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p:nvPr/>
        </p:nvSpPr>
        <p:spPr>
          <a:xfrm>
            <a:off x="757777" y="2968346"/>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5" name="object 5"/>
          <p:cNvSpPr txBox="1"/>
          <p:nvPr/>
        </p:nvSpPr>
        <p:spPr>
          <a:xfrm>
            <a:off x="757777" y="3950691"/>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6" name="object 6"/>
          <p:cNvSpPr txBox="1"/>
          <p:nvPr/>
        </p:nvSpPr>
        <p:spPr>
          <a:xfrm>
            <a:off x="757777" y="541902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7" name="object 7"/>
          <p:cNvSpPr txBox="1"/>
          <p:nvPr/>
        </p:nvSpPr>
        <p:spPr>
          <a:xfrm>
            <a:off x="1028412" y="1858167"/>
            <a:ext cx="7445335" cy="3917306"/>
          </a:xfrm>
          <a:prstGeom prst="rect">
            <a:avLst/>
          </a:prstGeom>
        </p:spPr>
        <p:txBody>
          <a:bodyPr vert="horz" wrap="square" lIns="0" tIns="52974" rIns="0" bIns="0" rtlCol="0">
            <a:spAutoFit/>
          </a:bodyPr>
          <a:lstStyle/>
          <a:p>
            <a:pPr marL="34549" marR="27639">
              <a:lnSpc>
                <a:spcPts val="3219"/>
              </a:lnSpc>
              <a:spcBef>
                <a:spcPts val="416"/>
              </a:spcBef>
            </a:pPr>
            <a:r>
              <a:rPr sz="2902" dirty="0">
                <a:latin typeface="Times New Roman"/>
                <a:cs typeface="Times New Roman"/>
              </a:rPr>
              <a:t>Measure</a:t>
            </a:r>
            <a:r>
              <a:rPr sz="2902" spc="-9" dirty="0">
                <a:latin typeface="Times New Roman"/>
                <a:cs typeface="Times New Roman"/>
              </a:rPr>
              <a:t> </a:t>
            </a:r>
            <a:r>
              <a:rPr sz="2902" dirty="0">
                <a:latin typeface="Times New Roman"/>
                <a:cs typeface="Times New Roman"/>
              </a:rPr>
              <a:t>movement</a:t>
            </a:r>
            <a:r>
              <a:rPr sz="2902" spc="9" dirty="0">
                <a:latin typeface="Times New Roman"/>
                <a:cs typeface="Times New Roman"/>
              </a:rPr>
              <a:t> </a:t>
            </a:r>
            <a:r>
              <a:rPr sz="2902" dirty="0">
                <a:latin typeface="Times New Roman"/>
                <a:cs typeface="Times New Roman"/>
              </a:rPr>
              <a:t>of</a:t>
            </a:r>
            <a:r>
              <a:rPr sz="2902" spc="-9" dirty="0">
                <a:latin typeface="Times New Roman"/>
                <a:cs typeface="Times New Roman"/>
              </a:rPr>
              <a:t> </a:t>
            </a:r>
            <a:r>
              <a:rPr sz="2902" dirty="0">
                <a:latin typeface="Times New Roman"/>
                <a:cs typeface="Times New Roman"/>
              </a:rPr>
              <a:t>the Earth's magnetic</a:t>
            </a:r>
            <a:r>
              <a:rPr sz="2902" spc="14" dirty="0">
                <a:latin typeface="Times New Roman"/>
                <a:cs typeface="Times New Roman"/>
              </a:rPr>
              <a:t> </a:t>
            </a:r>
            <a:r>
              <a:rPr sz="2902" spc="-9" dirty="0">
                <a:latin typeface="Times New Roman"/>
                <a:cs typeface="Times New Roman"/>
              </a:rPr>
              <a:t>poles, </a:t>
            </a:r>
            <a:r>
              <a:rPr sz="2902" dirty="0">
                <a:latin typeface="Times New Roman"/>
                <a:cs typeface="Times New Roman"/>
              </a:rPr>
              <a:t>variations</a:t>
            </a:r>
            <a:r>
              <a:rPr sz="2902" spc="14" dirty="0">
                <a:latin typeface="Times New Roman"/>
                <a:cs typeface="Times New Roman"/>
              </a:rPr>
              <a:t> </a:t>
            </a:r>
            <a:r>
              <a:rPr sz="2902" dirty="0">
                <a:latin typeface="Times New Roman"/>
                <a:cs typeface="Times New Roman"/>
              </a:rPr>
              <a:t>in</a:t>
            </a:r>
            <a:r>
              <a:rPr sz="2902" spc="23" dirty="0">
                <a:latin typeface="Times New Roman"/>
                <a:cs typeface="Times New Roman"/>
              </a:rPr>
              <a:t> </a:t>
            </a:r>
            <a:r>
              <a:rPr sz="2902" dirty="0">
                <a:latin typeface="Times New Roman"/>
                <a:cs typeface="Times New Roman"/>
              </a:rPr>
              <a:t>the</a:t>
            </a:r>
            <a:r>
              <a:rPr sz="2902" spc="23" dirty="0">
                <a:latin typeface="Times New Roman"/>
                <a:cs typeface="Times New Roman"/>
              </a:rPr>
              <a:t> </a:t>
            </a:r>
            <a:r>
              <a:rPr sz="2902" dirty="0">
                <a:latin typeface="Times New Roman"/>
                <a:cs typeface="Times New Roman"/>
              </a:rPr>
              <a:t>thickness</a:t>
            </a:r>
            <a:r>
              <a:rPr sz="2902" spc="5" dirty="0">
                <a:latin typeface="Times New Roman"/>
                <a:cs typeface="Times New Roman"/>
              </a:rPr>
              <a:t> </a:t>
            </a:r>
            <a:r>
              <a:rPr sz="2902" dirty="0">
                <a:latin typeface="Times New Roman"/>
                <a:cs typeface="Times New Roman"/>
              </a:rPr>
              <a:t>of</a:t>
            </a:r>
            <a:r>
              <a:rPr sz="2902" spc="-5" dirty="0">
                <a:latin typeface="Times New Roman"/>
                <a:cs typeface="Times New Roman"/>
              </a:rPr>
              <a:t> </a:t>
            </a:r>
            <a:r>
              <a:rPr sz="2902" dirty="0">
                <a:latin typeface="Times New Roman"/>
                <a:cs typeface="Times New Roman"/>
              </a:rPr>
              <a:t>the</a:t>
            </a:r>
            <a:r>
              <a:rPr sz="2902" spc="14" dirty="0">
                <a:latin typeface="Times New Roman"/>
                <a:cs typeface="Times New Roman"/>
              </a:rPr>
              <a:t> </a:t>
            </a:r>
            <a:r>
              <a:rPr sz="2902" spc="-9" dirty="0">
                <a:latin typeface="Times New Roman"/>
                <a:cs typeface="Times New Roman"/>
              </a:rPr>
              <a:t>crust.</a:t>
            </a:r>
            <a:endParaRPr sz="2902" dirty="0">
              <a:latin typeface="Times New Roman"/>
              <a:cs typeface="Times New Roman"/>
            </a:endParaRPr>
          </a:p>
          <a:p>
            <a:pPr marL="34549" marR="1620928">
              <a:lnSpc>
                <a:spcPts val="3228"/>
              </a:lnSpc>
              <a:spcBef>
                <a:spcPts val="1279"/>
              </a:spcBef>
            </a:pPr>
            <a:r>
              <a:rPr sz="2902" dirty="0">
                <a:latin typeface="Times New Roman"/>
                <a:cs typeface="Times New Roman"/>
              </a:rPr>
              <a:t>Oil</a:t>
            </a:r>
            <a:r>
              <a:rPr sz="2902" spc="18" dirty="0">
                <a:latin typeface="Times New Roman"/>
                <a:cs typeface="Times New Roman"/>
              </a:rPr>
              <a:t> </a:t>
            </a:r>
            <a:r>
              <a:rPr sz="2902" dirty="0">
                <a:latin typeface="Times New Roman"/>
                <a:cs typeface="Times New Roman"/>
              </a:rPr>
              <a:t>prospecting,</a:t>
            </a:r>
            <a:r>
              <a:rPr sz="2902" spc="23" dirty="0">
                <a:latin typeface="Times New Roman"/>
                <a:cs typeface="Times New Roman"/>
              </a:rPr>
              <a:t> </a:t>
            </a:r>
            <a:r>
              <a:rPr sz="2902" dirty="0">
                <a:latin typeface="Times New Roman"/>
                <a:cs typeface="Times New Roman"/>
              </a:rPr>
              <a:t>earthquake</a:t>
            </a:r>
            <a:r>
              <a:rPr sz="2902" spc="36" dirty="0">
                <a:latin typeface="Times New Roman"/>
                <a:cs typeface="Times New Roman"/>
              </a:rPr>
              <a:t> </a:t>
            </a:r>
            <a:r>
              <a:rPr sz="2902" spc="-9" dirty="0">
                <a:latin typeface="Times New Roman"/>
                <a:cs typeface="Times New Roman"/>
              </a:rPr>
              <a:t>prediction, </a:t>
            </a:r>
            <a:r>
              <a:rPr sz="2902" dirty="0">
                <a:latin typeface="Times New Roman"/>
                <a:cs typeface="Times New Roman"/>
              </a:rPr>
              <a:t>geothermal</a:t>
            </a:r>
            <a:r>
              <a:rPr sz="2902" spc="5" dirty="0">
                <a:latin typeface="Times New Roman"/>
                <a:cs typeface="Times New Roman"/>
              </a:rPr>
              <a:t> </a:t>
            </a:r>
            <a:r>
              <a:rPr sz="2902" dirty="0">
                <a:latin typeface="Times New Roman"/>
                <a:cs typeface="Times New Roman"/>
              </a:rPr>
              <a:t>energy</a:t>
            </a:r>
            <a:r>
              <a:rPr sz="2902" spc="45" dirty="0">
                <a:latin typeface="Times New Roman"/>
                <a:cs typeface="Times New Roman"/>
              </a:rPr>
              <a:t> </a:t>
            </a:r>
            <a:r>
              <a:rPr sz="2902" spc="-9" dirty="0">
                <a:latin typeface="Times New Roman"/>
                <a:cs typeface="Times New Roman"/>
              </a:rPr>
              <a:t>surveying.</a:t>
            </a:r>
            <a:endParaRPr sz="2902" dirty="0">
              <a:latin typeface="Times New Roman"/>
              <a:cs typeface="Times New Roman"/>
            </a:endParaRPr>
          </a:p>
          <a:p>
            <a:pPr marL="34549" marR="1081386">
              <a:lnSpc>
                <a:spcPts val="3219"/>
              </a:lnSpc>
              <a:spcBef>
                <a:spcPts val="1288"/>
              </a:spcBef>
            </a:pPr>
            <a:r>
              <a:rPr sz="2902" dirty="0">
                <a:latin typeface="Times New Roman"/>
                <a:cs typeface="Times New Roman"/>
              </a:rPr>
              <a:t>Require</a:t>
            </a:r>
            <a:r>
              <a:rPr sz="2902" spc="9" dirty="0">
                <a:latin typeface="Times New Roman"/>
                <a:cs typeface="Times New Roman"/>
              </a:rPr>
              <a:t> </a:t>
            </a:r>
            <a:r>
              <a:rPr sz="2902" dirty="0">
                <a:latin typeface="Times New Roman"/>
                <a:cs typeface="Times New Roman"/>
              </a:rPr>
              <a:t>portable</a:t>
            </a:r>
            <a:r>
              <a:rPr sz="2902" spc="18" dirty="0">
                <a:latin typeface="Times New Roman"/>
                <a:cs typeface="Times New Roman"/>
              </a:rPr>
              <a:t> </a:t>
            </a:r>
            <a:r>
              <a:rPr sz="2902" dirty="0">
                <a:latin typeface="Times New Roman"/>
                <a:cs typeface="Times New Roman"/>
              </a:rPr>
              <a:t>containers</a:t>
            </a:r>
            <a:r>
              <a:rPr sz="2902" spc="14" dirty="0">
                <a:latin typeface="Times New Roman"/>
                <a:cs typeface="Times New Roman"/>
              </a:rPr>
              <a:t> </a:t>
            </a:r>
            <a:r>
              <a:rPr sz="2902" dirty="0">
                <a:latin typeface="Times New Roman"/>
                <a:cs typeface="Times New Roman"/>
              </a:rPr>
              <a:t>with</a:t>
            </a:r>
            <a:r>
              <a:rPr sz="2902" spc="27" dirty="0">
                <a:latin typeface="Times New Roman"/>
                <a:cs typeface="Times New Roman"/>
              </a:rPr>
              <a:t> </a:t>
            </a:r>
            <a:r>
              <a:rPr sz="2902" spc="-9" dirty="0">
                <a:latin typeface="Times New Roman"/>
                <a:cs typeface="Times New Roman"/>
              </a:rPr>
              <a:t>sufficient </a:t>
            </a:r>
            <a:r>
              <a:rPr sz="2902" dirty="0">
                <a:latin typeface="Times New Roman"/>
                <a:cs typeface="Times New Roman"/>
              </a:rPr>
              <a:t>insulation</a:t>
            </a:r>
            <a:r>
              <a:rPr sz="2902" spc="9" dirty="0">
                <a:latin typeface="Times New Roman"/>
                <a:cs typeface="Times New Roman"/>
              </a:rPr>
              <a:t> </a:t>
            </a:r>
            <a:r>
              <a:rPr sz="2902" dirty="0">
                <a:latin typeface="Times New Roman"/>
                <a:cs typeface="Times New Roman"/>
              </a:rPr>
              <a:t>to</a:t>
            </a:r>
            <a:r>
              <a:rPr sz="2902" spc="23" dirty="0">
                <a:latin typeface="Times New Roman"/>
                <a:cs typeface="Times New Roman"/>
              </a:rPr>
              <a:t> </a:t>
            </a:r>
            <a:r>
              <a:rPr sz="2902" dirty="0">
                <a:latin typeface="Times New Roman"/>
                <a:cs typeface="Times New Roman"/>
              </a:rPr>
              <a:t>carry</a:t>
            </a:r>
            <a:r>
              <a:rPr sz="2902" spc="23" dirty="0">
                <a:latin typeface="Times New Roman"/>
                <a:cs typeface="Times New Roman"/>
              </a:rPr>
              <a:t> </a:t>
            </a:r>
            <a:r>
              <a:rPr sz="2902" dirty="0">
                <a:latin typeface="Times New Roman"/>
                <a:cs typeface="Times New Roman"/>
              </a:rPr>
              <a:t>liquid</a:t>
            </a:r>
            <a:r>
              <a:rPr sz="2902" spc="14" dirty="0">
                <a:latin typeface="Times New Roman"/>
                <a:cs typeface="Times New Roman"/>
              </a:rPr>
              <a:t> </a:t>
            </a:r>
            <a:r>
              <a:rPr sz="2902" spc="-9" dirty="0">
                <a:latin typeface="Times New Roman"/>
                <a:cs typeface="Times New Roman"/>
              </a:rPr>
              <a:t>helium.</a:t>
            </a:r>
            <a:endParaRPr sz="2902" dirty="0">
              <a:latin typeface="Times New Roman"/>
              <a:cs typeface="Times New Roman"/>
            </a:endParaRPr>
          </a:p>
          <a:p>
            <a:pPr marL="165836">
              <a:spcBef>
                <a:spcPts val="1007"/>
              </a:spcBef>
              <a:tabLst>
                <a:tab pos="425530" algn="l"/>
              </a:tabLst>
            </a:pPr>
            <a:r>
              <a:rPr sz="2856" spc="88" baseline="7936" dirty="0">
                <a:latin typeface="Calibri"/>
                <a:cs typeface="Calibri"/>
              </a:rPr>
              <a:t>–</a:t>
            </a:r>
            <a:r>
              <a:rPr sz="2856" baseline="7936" dirty="0">
                <a:latin typeface="Calibri"/>
                <a:cs typeface="Calibri"/>
              </a:rPr>
              <a:t>	</a:t>
            </a:r>
            <a:r>
              <a:rPr sz="2539" dirty="0">
                <a:latin typeface="Times New Roman"/>
                <a:cs typeface="Times New Roman"/>
              </a:rPr>
              <a:t>High</a:t>
            </a:r>
            <a:r>
              <a:rPr sz="2539" spc="-14" dirty="0">
                <a:latin typeface="Times New Roman"/>
                <a:cs typeface="Times New Roman"/>
              </a:rPr>
              <a:t> </a:t>
            </a:r>
            <a:r>
              <a:rPr sz="2539" dirty="0">
                <a:latin typeface="Times New Roman"/>
                <a:cs typeface="Times New Roman"/>
              </a:rPr>
              <a:t>temperature</a:t>
            </a:r>
            <a:r>
              <a:rPr sz="2539" spc="-14" dirty="0">
                <a:latin typeface="Times New Roman"/>
                <a:cs typeface="Times New Roman"/>
              </a:rPr>
              <a:t> </a:t>
            </a:r>
            <a:r>
              <a:rPr sz="2539" dirty="0">
                <a:latin typeface="Times New Roman"/>
                <a:cs typeface="Times New Roman"/>
              </a:rPr>
              <a:t>superconductors</a:t>
            </a:r>
            <a:r>
              <a:rPr sz="2539" spc="-14" dirty="0">
                <a:latin typeface="Times New Roman"/>
                <a:cs typeface="Times New Roman"/>
              </a:rPr>
              <a:t> </a:t>
            </a:r>
            <a:r>
              <a:rPr sz="2539" dirty="0">
                <a:latin typeface="Times New Roman"/>
                <a:cs typeface="Times New Roman"/>
              </a:rPr>
              <a:t>would</a:t>
            </a:r>
            <a:r>
              <a:rPr sz="2539" spc="-9" dirty="0">
                <a:latin typeface="Times New Roman"/>
                <a:cs typeface="Times New Roman"/>
              </a:rPr>
              <a:t> help.</a:t>
            </a:r>
            <a:endParaRPr sz="2539" dirty="0">
              <a:latin typeface="Times New Roman"/>
              <a:cs typeface="Times New Roman"/>
            </a:endParaRPr>
          </a:p>
          <a:p>
            <a:pPr marL="34549">
              <a:spcBef>
                <a:spcPts val="753"/>
              </a:spcBef>
            </a:pPr>
            <a:r>
              <a:rPr sz="2902" dirty="0">
                <a:latin typeface="Times New Roman"/>
                <a:cs typeface="Times New Roman"/>
              </a:rPr>
              <a:t>Methods</a:t>
            </a:r>
            <a:r>
              <a:rPr sz="2902" spc="-5" dirty="0">
                <a:latin typeface="Times New Roman"/>
                <a:cs typeface="Times New Roman"/>
              </a:rPr>
              <a:t> </a:t>
            </a:r>
            <a:r>
              <a:rPr sz="2902" dirty="0">
                <a:latin typeface="Times New Roman"/>
                <a:cs typeface="Times New Roman"/>
              </a:rPr>
              <a:t>of</a:t>
            </a:r>
            <a:r>
              <a:rPr sz="2902" spc="9" dirty="0">
                <a:latin typeface="Times New Roman"/>
                <a:cs typeface="Times New Roman"/>
              </a:rPr>
              <a:t> </a:t>
            </a:r>
            <a:r>
              <a:rPr sz="2902" dirty="0">
                <a:latin typeface="Times New Roman"/>
                <a:cs typeface="Times New Roman"/>
              </a:rPr>
              <a:t>reducing</a:t>
            </a:r>
            <a:r>
              <a:rPr sz="2902" spc="27" dirty="0">
                <a:latin typeface="Times New Roman"/>
                <a:cs typeface="Times New Roman"/>
              </a:rPr>
              <a:t> </a:t>
            </a:r>
            <a:r>
              <a:rPr sz="2902" dirty="0">
                <a:latin typeface="Times New Roman"/>
                <a:cs typeface="Times New Roman"/>
              </a:rPr>
              <a:t>magnetic</a:t>
            </a:r>
            <a:r>
              <a:rPr sz="2902" spc="23" dirty="0">
                <a:latin typeface="Times New Roman"/>
                <a:cs typeface="Times New Roman"/>
              </a:rPr>
              <a:t> </a:t>
            </a:r>
            <a:r>
              <a:rPr sz="2902" dirty="0">
                <a:latin typeface="Times New Roman"/>
                <a:cs typeface="Times New Roman"/>
              </a:rPr>
              <a:t>noise</a:t>
            </a:r>
            <a:r>
              <a:rPr sz="2902" spc="14" dirty="0">
                <a:latin typeface="Times New Roman"/>
                <a:cs typeface="Times New Roman"/>
              </a:rPr>
              <a:t> </a:t>
            </a:r>
            <a:r>
              <a:rPr sz="2902" spc="-9" dirty="0">
                <a:latin typeface="Times New Roman"/>
                <a:cs typeface="Times New Roman"/>
              </a:rPr>
              <a:t>needed.</a:t>
            </a:r>
            <a:endParaRPr sz="2902" dirty="0">
              <a:latin typeface="Times New Roman"/>
              <a:cs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979" y="-55347"/>
            <a:ext cx="8441819" cy="1766894"/>
          </a:xfrm>
          <a:prstGeom prst="rect">
            <a:avLst/>
          </a:prstGeom>
        </p:spPr>
        <p:txBody>
          <a:bodyPr vert="horz" wrap="square" lIns="0" tIns="408686" rIns="0" bIns="0" rtlCol="0">
            <a:spAutoFit/>
          </a:bodyPr>
          <a:lstStyle/>
          <a:p>
            <a:pPr marL="12700">
              <a:lnSpc>
                <a:spcPct val="100000"/>
              </a:lnSpc>
              <a:spcBef>
                <a:spcPts val="95"/>
              </a:spcBef>
            </a:pPr>
            <a:r>
              <a:rPr sz="4400" spc="-25" dirty="0">
                <a:solidFill>
                  <a:srgbClr val="FF0000"/>
                </a:solidFill>
                <a:effectLst/>
              </a:rPr>
              <a:t>Magnetoencephalography</a:t>
            </a:r>
            <a:r>
              <a:rPr sz="4400" spc="-140" dirty="0">
                <a:solidFill>
                  <a:srgbClr val="FF0000"/>
                </a:solidFill>
                <a:effectLst/>
              </a:rPr>
              <a:t> </a:t>
            </a:r>
            <a:r>
              <a:rPr sz="4400" spc="-10" dirty="0">
                <a:solidFill>
                  <a:srgbClr val="FF0000"/>
                </a:solidFill>
                <a:effectLst/>
              </a:rPr>
              <a:t>(MEG)</a:t>
            </a:r>
            <a:endParaRPr sz="4400" dirty="0">
              <a:solidFill>
                <a:srgbClr val="FF0000"/>
              </a:solidFill>
              <a:effectLst/>
            </a:endParaRPr>
          </a:p>
        </p:txBody>
      </p:sp>
      <p:grpSp>
        <p:nvGrpSpPr>
          <p:cNvPr id="3" name="object 3"/>
          <p:cNvGrpSpPr/>
          <p:nvPr/>
        </p:nvGrpSpPr>
        <p:grpSpPr>
          <a:xfrm>
            <a:off x="3581688" y="1881469"/>
            <a:ext cx="5156835" cy="4526280"/>
            <a:chOff x="3775964" y="1523936"/>
            <a:chExt cx="5156835" cy="4526280"/>
          </a:xfrm>
        </p:grpSpPr>
        <p:pic>
          <p:nvPicPr>
            <p:cNvPr id="4" name="object 4"/>
            <p:cNvPicPr/>
            <p:nvPr/>
          </p:nvPicPr>
          <p:blipFill>
            <a:blip r:embed="rId2" cstate="print"/>
            <a:stretch>
              <a:fillRect/>
            </a:stretch>
          </p:blipFill>
          <p:spPr>
            <a:xfrm>
              <a:off x="5943600" y="1523936"/>
              <a:ext cx="2989199" cy="4526026"/>
            </a:xfrm>
            <a:prstGeom prst="rect">
              <a:avLst/>
            </a:prstGeom>
          </p:spPr>
        </p:pic>
        <p:pic>
          <p:nvPicPr>
            <p:cNvPr id="5" name="object 5"/>
            <p:cNvPicPr/>
            <p:nvPr/>
          </p:nvPicPr>
          <p:blipFill>
            <a:blip r:embed="rId3" cstate="print"/>
            <a:stretch>
              <a:fillRect/>
            </a:stretch>
          </p:blipFill>
          <p:spPr>
            <a:xfrm>
              <a:off x="3775964" y="1981200"/>
              <a:ext cx="2057400" cy="1327150"/>
            </a:xfrm>
            <a:prstGeom prst="rect">
              <a:avLst/>
            </a:prstGeom>
          </p:spPr>
        </p:pic>
        <p:sp>
          <p:nvSpPr>
            <p:cNvPr id="6" name="object 6"/>
            <p:cNvSpPr/>
            <p:nvPr/>
          </p:nvSpPr>
          <p:spPr>
            <a:xfrm>
              <a:off x="5636006" y="2633980"/>
              <a:ext cx="2517775" cy="704850"/>
            </a:xfrm>
            <a:custGeom>
              <a:avLst/>
              <a:gdLst/>
              <a:ahLst/>
              <a:cxnLst/>
              <a:rect l="l" t="t" r="r" b="b"/>
              <a:pathLst>
                <a:path w="2517775" h="704850">
                  <a:moveTo>
                    <a:pt x="2453583" y="668980"/>
                  </a:moveTo>
                  <a:lnTo>
                    <a:pt x="2402204" y="683260"/>
                  </a:lnTo>
                  <a:lnTo>
                    <a:pt x="2398776" y="689356"/>
                  </a:lnTo>
                  <a:lnTo>
                    <a:pt x="2400427" y="695198"/>
                  </a:lnTo>
                  <a:lnTo>
                    <a:pt x="2402078" y="701167"/>
                  </a:lnTo>
                  <a:lnTo>
                    <a:pt x="2408174" y="704596"/>
                  </a:lnTo>
                  <a:lnTo>
                    <a:pt x="2499015" y="679450"/>
                  </a:lnTo>
                  <a:lnTo>
                    <a:pt x="2493264" y="679450"/>
                  </a:lnTo>
                  <a:lnTo>
                    <a:pt x="2453583" y="668980"/>
                  </a:lnTo>
                  <a:close/>
                </a:path>
                <a:path w="2517775" h="704850">
                  <a:moveTo>
                    <a:pt x="2474772" y="663091"/>
                  </a:moveTo>
                  <a:lnTo>
                    <a:pt x="2453583" y="668980"/>
                  </a:lnTo>
                  <a:lnTo>
                    <a:pt x="2493264" y="679450"/>
                  </a:lnTo>
                  <a:lnTo>
                    <a:pt x="2494007" y="676656"/>
                  </a:lnTo>
                  <a:lnTo>
                    <a:pt x="2488311" y="676656"/>
                  </a:lnTo>
                  <a:lnTo>
                    <a:pt x="2474772" y="663091"/>
                  </a:lnTo>
                  <a:close/>
                </a:path>
                <a:path w="2517775" h="704850">
                  <a:moveTo>
                    <a:pt x="2437257" y="594106"/>
                  </a:moveTo>
                  <a:lnTo>
                    <a:pt x="2430272" y="594106"/>
                  </a:lnTo>
                  <a:lnTo>
                    <a:pt x="2425954" y="598424"/>
                  </a:lnTo>
                  <a:lnTo>
                    <a:pt x="2421636" y="602869"/>
                  </a:lnTo>
                  <a:lnTo>
                    <a:pt x="2421636" y="609854"/>
                  </a:lnTo>
                  <a:lnTo>
                    <a:pt x="2459200" y="647489"/>
                  </a:lnTo>
                  <a:lnTo>
                    <a:pt x="2498979" y="657987"/>
                  </a:lnTo>
                  <a:lnTo>
                    <a:pt x="2493264" y="679450"/>
                  </a:lnTo>
                  <a:lnTo>
                    <a:pt x="2499015" y="679450"/>
                  </a:lnTo>
                  <a:lnTo>
                    <a:pt x="2517394" y="674370"/>
                  </a:lnTo>
                  <a:lnTo>
                    <a:pt x="2441702" y="598424"/>
                  </a:lnTo>
                  <a:lnTo>
                    <a:pt x="2437257" y="594106"/>
                  </a:lnTo>
                  <a:close/>
                </a:path>
                <a:path w="2517775" h="704850">
                  <a:moveTo>
                    <a:pt x="2493137" y="657987"/>
                  </a:moveTo>
                  <a:lnTo>
                    <a:pt x="2474772" y="663091"/>
                  </a:lnTo>
                  <a:lnTo>
                    <a:pt x="2488311" y="676656"/>
                  </a:lnTo>
                  <a:lnTo>
                    <a:pt x="2493137" y="657987"/>
                  </a:lnTo>
                  <a:close/>
                </a:path>
                <a:path w="2517775" h="704850">
                  <a:moveTo>
                    <a:pt x="2498979" y="657987"/>
                  </a:moveTo>
                  <a:lnTo>
                    <a:pt x="2493137" y="657987"/>
                  </a:lnTo>
                  <a:lnTo>
                    <a:pt x="2488311" y="676656"/>
                  </a:lnTo>
                  <a:lnTo>
                    <a:pt x="2494007" y="676656"/>
                  </a:lnTo>
                  <a:lnTo>
                    <a:pt x="2498979" y="657987"/>
                  </a:lnTo>
                  <a:close/>
                </a:path>
                <a:path w="2517775" h="704850">
                  <a:moveTo>
                    <a:pt x="5588" y="0"/>
                  </a:moveTo>
                  <a:lnTo>
                    <a:pt x="0" y="21590"/>
                  </a:lnTo>
                  <a:lnTo>
                    <a:pt x="2453583" y="668980"/>
                  </a:lnTo>
                  <a:lnTo>
                    <a:pt x="2474772" y="663091"/>
                  </a:lnTo>
                  <a:lnTo>
                    <a:pt x="2459200" y="647489"/>
                  </a:lnTo>
                  <a:lnTo>
                    <a:pt x="5588" y="0"/>
                  </a:lnTo>
                  <a:close/>
                </a:path>
                <a:path w="2517775" h="704850">
                  <a:moveTo>
                    <a:pt x="2459200" y="647489"/>
                  </a:moveTo>
                  <a:lnTo>
                    <a:pt x="2474772" y="663091"/>
                  </a:lnTo>
                  <a:lnTo>
                    <a:pt x="2493137" y="657987"/>
                  </a:lnTo>
                  <a:lnTo>
                    <a:pt x="2498979" y="657987"/>
                  </a:lnTo>
                  <a:lnTo>
                    <a:pt x="2459200" y="647489"/>
                  </a:lnTo>
                  <a:close/>
                </a:path>
              </a:pathLst>
            </a:custGeom>
            <a:solidFill>
              <a:srgbClr val="FF0000"/>
            </a:solidFill>
          </p:spPr>
          <p:txBody>
            <a:bodyPr wrap="square" lIns="0" tIns="0" rIns="0" bIns="0" rtlCol="0"/>
            <a:lstStyle/>
            <a:p>
              <a:endParaRPr/>
            </a:p>
          </p:txBody>
        </p:sp>
      </p:grpSp>
      <p:grpSp>
        <p:nvGrpSpPr>
          <p:cNvPr id="7" name="object 7"/>
          <p:cNvGrpSpPr/>
          <p:nvPr/>
        </p:nvGrpSpPr>
        <p:grpSpPr>
          <a:xfrm>
            <a:off x="685800" y="2057400"/>
            <a:ext cx="3886572" cy="4419966"/>
            <a:chOff x="112767" y="1423401"/>
            <a:chExt cx="4459605" cy="5053965"/>
          </a:xfrm>
        </p:grpSpPr>
        <p:pic>
          <p:nvPicPr>
            <p:cNvPr id="8" name="object 8"/>
            <p:cNvPicPr/>
            <p:nvPr/>
          </p:nvPicPr>
          <p:blipFill>
            <a:blip r:embed="rId4" cstate="print"/>
            <a:stretch>
              <a:fillRect/>
            </a:stretch>
          </p:blipFill>
          <p:spPr>
            <a:xfrm>
              <a:off x="533399" y="3809999"/>
              <a:ext cx="4038600" cy="2667000"/>
            </a:xfrm>
            <a:prstGeom prst="rect">
              <a:avLst/>
            </a:prstGeom>
          </p:spPr>
        </p:pic>
        <p:pic>
          <p:nvPicPr>
            <p:cNvPr id="9" name="object 9"/>
            <p:cNvPicPr/>
            <p:nvPr/>
          </p:nvPicPr>
          <p:blipFill>
            <a:blip r:embed="rId5" cstate="print"/>
            <a:stretch>
              <a:fillRect/>
            </a:stretch>
          </p:blipFill>
          <p:spPr>
            <a:xfrm>
              <a:off x="112767" y="1423401"/>
              <a:ext cx="3348240" cy="1894353"/>
            </a:xfrm>
            <a:prstGeom prst="rect">
              <a:avLst/>
            </a:prstGeom>
          </p:spPr>
        </p:pic>
        <p:sp>
          <p:nvSpPr>
            <p:cNvPr id="10" name="object 10"/>
            <p:cNvSpPr/>
            <p:nvPr/>
          </p:nvSpPr>
          <p:spPr>
            <a:xfrm>
              <a:off x="1627377" y="2970022"/>
              <a:ext cx="470534" cy="2516505"/>
            </a:xfrm>
            <a:custGeom>
              <a:avLst/>
              <a:gdLst/>
              <a:ahLst/>
              <a:cxnLst/>
              <a:rect l="l" t="t" r="r" b="b"/>
              <a:pathLst>
                <a:path w="470535" h="2516504">
                  <a:moveTo>
                    <a:pt x="367665" y="2414397"/>
                  </a:moveTo>
                  <a:lnTo>
                    <a:pt x="362966" y="2418206"/>
                  </a:lnTo>
                  <a:lnTo>
                    <a:pt x="358267" y="2422143"/>
                  </a:lnTo>
                  <a:lnTo>
                    <a:pt x="357505" y="2429255"/>
                  </a:lnTo>
                  <a:lnTo>
                    <a:pt x="430022" y="2516378"/>
                  </a:lnTo>
                  <a:lnTo>
                    <a:pt x="437555" y="2496566"/>
                  </a:lnTo>
                  <a:lnTo>
                    <a:pt x="415417" y="2496566"/>
                  </a:lnTo>
                  <a:lnTo>
                    <a:pt x="408635" y="2455870"/>
                  </a:lnTo>
                  <a:lnTo>
                    <a:pt x="374650" y="2415031"/>
                  </a:lnTo>
                  <a:lnTo>
                    <a:pt x="367665" y="2414397"/>
                  </a:lnTo>
                  <a:close/>
                </a:path>
                <a:path w="470535" h="2516504">
                  <a:moveTo>
                    <a:pt x="408635" y="2455870"/>
                  </a:moveTo>
                  <a:lnTo>
                    <a:pt x="415417" y="2496566"/>
                  </a:lnTo>
                  <a:lnTo>
                    <a:pt x="437388" y="2492883"/>
                  </a:lnTo>
                  <a:lnTo>
                    <a:pt x="437028" y="2490724"/>
                  </a:lnTo>
                  <a:lnTo>
                    <a:pt x="416052" y="2490724"/>
                  </a:lnTo>
                  <a:lnTo>
                    <a:pt x="422803" y="2472910"/>
                  </a:lnTo>
                  <a:lnTo>
                    <a:pt x="408635" y="2455870"/>
                  </a:lnTo>
                  <a:close/>
                </a:path>
                <a:path w="470535" h="2516504">
                  <a:moveTo>
                    <a:pt x="455930" y="2399665"/>
                  </a:moveTo>
                  <a:lnTo>
                    <a:pt x="449453" y="2402459"/>
                  </a:lnTo>
                  <a:lnTo>
                    <a:pt x="447294" y="2408301"/>
                  </a:lnTo>
                  <a:lnTo>
                    <a:pt x="430621" y="2452287"/>
                  </a:lnTo>
                  <a:lnTo>
                    <a:pt x="437388" y="2492883"/>
                  </a:lnTo>
                  <a:lnTo>
                    <a:pt x="415417" y="2496566"/>
                  </a:lnTo>
                  <a:lnTo>
                    <a:pt x="437555" y="2496566"/>
                  </a:lnTo>
                  <a:lnTo>
                    <a:pt x="470281" y="2410460"/>
                  </a:lnTo>
                  <a:lnTo>
                    <a:pt x="467360" y="2403983"/>
                  </a:lnTo>
                  <a:lnTo>
                    <a:pt x="455930" y="2399665"/>
                  </a:lnTo>
                  <a:close/>
                </a:path>
                <a:path w="470535" h="2516504">
                  <a:moveTo>
                    <a:pt x="422803" y="2472910"/>
                  </a:moveTo>
                  <a:lnTo>
                    <a:pt x="416052" y="2490724"/>
                  </a:lnTo>
                  <a:lnTo>
                    <a:pt x="434975" y="2487549"/>
                  </a:lnTo>
                  <a:lnTo>
                    <a:pt x="422803" y="2472910"/>
                  </a:lnTo>
                  <a:close/>
                </a:path>
                <a:path w="470535" h="2516504">
                  <a:moveTo>
                    <a:pt x="430621" y="2452287"/>
                  </a:moveTo>
                  <a:lnTo>
                    <a:pt x="422803" y="2472910"/>
                  </a:lnTo>
                  <a:lnTo>
                    <a:pt x="434975" y="2487549"/>
                  </a:lnTo>
                  <a:lnTo>
                    <a:pt x="416052" y="2490724"/>
                  </a:lnTo>
                  <a:lnTo>
                    <a:pt x="437028" y="2490724"/>
                  </a:lnTo>
                  <a:lnTo>
                    <a:pt x="430621" y="2452287"/>
                  </a:lnTo>
                  <a:close/>
                </a:path>
                <a:path w="470535" h="2516504">
                  <a:moveTo>
                    <a:pt x="21844" y="0"/>
                  </a:moveTo>
                  <a:lnTo>
                    <a:pt x="0" y="3555"/>
                  </a:lnTo>
                  <a:lnTo>
                    <a:pt x="408635" y="2455870"/>
                  </a:lnTo>
                  <a:lnTo>
                    <a:pt x="422803" y="2472910"/>
                  </a:lnTo>
                  <a:lnTo>
                    <a:pt x="430621" y="2452287"/>
                  </a:lnTo>
                  <a:lnTo>
                    <a:pt x="21844" y="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15866" y="464642"/>
            <a:ext cx="1118235" cy="695325"/>
          </a:xfrm>
          <a:prstGeom prst="rect">
            <a:avLst/>
          </a:prstGeom>
        </p:spPr>
        <p:txBody>
          <a:bodyPr vert="horz" wrap="square" lIns="0" tIns="12065" rIns="0" bIns="0" rtlCol="0">
            <a:spAutoFit/>
          </a:bodyPr>
          <a:lstStyle/>
          <a:p>
            <a:pPr marL="12700">
              <a:lnSpc>
                <a:spcPct val="100000"/>
              </a:lnSpc>
              <a:spcBef>
                <a:spcPts val="95"/>
              </a:spcBef>
            </a:pPr>
            <a:r>
              <a:rPr sz="4400" b="1" spc="-25" dirty="0">
                <a:solidFill>
                  <a:srgbClr val="FF0000"/>
                </a:solidFill>
                <a:latin typeface="Calibri"/>
                <a:cs typeface="Calibri"/>
              </a:rPr>
              <a:t>MEG</a:t>
            </a:r>
            <a:endParaRPr sz="4400" b="1" dirty="0">
              <a:solidFill>
                <a:srgbClr val="FF0000"/>
              </a:solidFill>
              <a:latin typeface="Calibri"/>
              <a:cs typeface="Calibri"/>
            </a:endParaRPr>
          </a:p>
        </p:txBody>
      </p:sp>
      <p:pic>
        <p:nvPicPr>
          <p:cNvPr id="3" name="object 3"/>
          <p:cNvPicPr/>
          <p:nvPr/>
        </p:nvPicPr>
        <p:blipFill>
          <a:blip r:embed="rId2" cstate="print"/>
          <a:stretch>
            <a:fillRect/>
          </a:stretch>
        </p:blipFill>
        <p:spPr>
          <a:xfrm>
            <a:off x="1143000" y="1447906"/>
            <a:ext cx="6629223" cy="4800389"/>
          </a:xfrm>
          <a:prstGeom prst="rect">
            <a:avLst/>
          </a:prstGeom>
        </p:spPr>
      </p:pic>
      <p:sp>
        <p:nvSpPr>
          <p:cNvPr id="4" name="object 4"/>
          <p:cNvSpPr txBox="1"/>
          <p:nvPr/>
        </p:nvSpPr>
        <p:spPr>
          <a:xfrm>
            <a:off x="7015353" y="6421323"/>
            <a:ext cx="15989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Bailett</a:t>
            </a:r>
            <a:r>
              <a:rPr sz="1800" spc="-25" dirty="0">
                <a:latin typeface="Calibri"/>
                <a:cs typeface="Calibri"/>
              </a:rPr>
              <a:t> </a:t>
            </a:r>
            <a:r>
              <a:rPr sz="1800" dirty="0">
                <a:latin typeface="Calibri"/>
                <a:cs typeface="Calibri"/>
              </a:rPr>
              <a:t>et</a:t>
            </a:r>
            <a:r>
              <a:rPr sz="1800" spc="-25" dirty="0">
                <a:latin typeface="Calibri"/>
                <a:cs typeface="Calibri"/>
              </a:rPr>
              <a:t> </a:t>
            </a:r>
            <a:r>
              <a:rPr sz="1800" dirty="0">
                <a:latin typeface="Calibri"/>
                <a:cs typeface="Calibri"/>
              </a:rPr>
              <a:t>al </a:t>
            </a:r>
            <a:r>
              <a:rPr sz="1800" spc="-20" dirty="0">
                <a:latin typeface="Calibri"/>
                <a:cs typeface="Calibri"/>
              </a:rPr>
              <a:t>2001</a:t>
            </a:r>
            <a:endParaRPr sz="180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470676"/>
            <a:ext cx="1628901" cy="689291"/>
          </a:xfrm>
          <a:prstGeom prst="rect">
            <a:avLst/>
          </a:prstGeom>
        </p:spPr>
        <p:txBody>
          <a:bodyPr vert="horz" wrap="square" lIns="0" tIns="12065" rIns="0" bIns="0" rtlCol="0">
            <a:spAutoFit/>
          </a:bodyPr>
          <a:lstStyle/>
          <a:p>
            <a:pPr marL="12700">
              <a:lnSpc>
                <a:spcPct val="100000"/>
              </a:lnSpc>
              <a:spcBef>
                <a:spcPts val="95"/>
              </a:spcBef>
            </a:pPr>
            <a:r>
              <a:rPr sz="4400" spc="-25" dirty="0">
                <a:solidFill>
                  <a:srgbClr val="FF0000"/>
                </a:solidFill>
              </a:rPr>
              <a:t>MEG</a:t>
            </a:r>
            <a:endParaRPr sz="4400" dirty="0">
              <a:solidFill>
                <a:srgbClr val="FF0000"/>
              </a:solidFill>
            </a:endParaRPr>
          </a:p>
        </p:txBody>
      </p:sp>
      <p:pic>
        <p:nvPicPr>
          <p:cNvPr id="3" name="object 3"/>
          <p:cNvPicPr/>
          <p:nvPr/>
        </p:nvPicPr>
        <p:blipFill>
          <a:blip r:embed="rId2" cstate="print"/>
          <a:stretch>
            <a:fillRect/>
          </a:stretch>
        </p:blipFill>
        <p:spPr>
          <a:xfrm>
            <a:off x="1143000" y="994645"/>
            <a:ext cx="6730975" cy="4868710"/>
          </a:xfrm>
          <a:prstGeom prst="rect">
            <a:avLst/>
          </a:prstGeom>
        </p:spPr>
      </p:pic>
      <p:sp>
        <p:nvSpPr>
          <p:cNvPr id="4" name="object 4"/>
          <p:cNvSpPr txBox="1"/>
          <p:nvPr/>
        </p:nvSpPr>
        <p:spPr>
          <a:xfrm>
            <a:off x="6100698" y="6432905"/>
            <a:ext cx="278511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Sutherling,</a:t>
            </a:r>
            <a:r>
              <a:rPr sz="1800" spc="20" dirty="0">
                <a:latin typeface="Calibri"/>
                <a:cs typeface="Calibri"/>
              </a:rPr>
              <a:t> </a:t>
            </a:r>
            <a:r>
              <a:rPr sz="1800" dirty="0">
                <a:latin typeface="Calibri"/>
                <a:cs typeface="Calibri"/>
              </a:rPr>
              <a:t>Akhtari,</a:t>
            </a:r>
            <a:r>
              <a:rPr sz="1800" spc="-20" dirty="0">
                <a:latin typeface="Calibri"/>
                <a:cs typeface="Calibri"/>
              </a:rPr>
              <a:t> </a:t>
            </a:r>
            <a:r>
              <a:rPr sz="1800" dirty="0">
                <a:latin typeface="Calibri"/>
                <a:cs typeface="Calibri"/>
              </a:rPr>
              <a:t>et</a:t>
            </a:r>
            <a:r>
              <a:rPr sz="1800" spc="-30" dirty="0">
                <a:latin typeface="Calibri"/>
                <a:cs typeface="Calibri"/>
              </a:rPr>
              <a:t> </a:t>
            </a:r>
            <a:r>
              <a:rPr sz="1800" dirty="0">
                <a:latin typeface="Calibri"/>
                <a:cs typeface="Calibri"/>
              </a:rPr>
              <a:t>al</a:t>
            </a:r>
            <a:r>
              <a:rPr sz="1800" spc="-45" dirty="0">
                <a:latin typeface="Calibri"/>
                <a:cs typeface="Calibri"/>
              </a:rPr>
              <a:t> </a:t>
            </a:r>
            <a:r>
              <a:rPr sz="1800" spc="-20" dirty="0">
                <a:latin typeface="Calibri"/>
                <a:cs typeface="Calibri"/>
              </a:rPr>
              <a:t>2001</a:t>
            </a:r>
            <a:endParaRPr sz="18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0" y="464642"/>
            <a:ext cx="1476501" cy="695325"/>
          </a:xfrm>
          <a:prstGeom prst="rect">
            <a:avLst/>
          </a:prstGeom>
        </p:spPr>
        <p:txBody>
          <a:bodyPr vert="horz" wrap="square" lIns="0" tIns="12065" rIns="0" bIns="0" rtlCol="0">
            <a:spAutoFit/>
          </a:bodyPr>
          <a:lstStyle/>
          <a:p>
            <a:pPr marL="12700">
              <a:lnSpc>
                <a:spcPct val="100000"/>
              </a:lnSpc>
              <a:spcBef>
                <a:spcPts val="95"/>
              </a:spcBef>
            </a:pPr>
            <a:r>
              <a:rPr sz="4400" spc="-25" dirty="0">
                <a:solidFill>
                  <a:srgbClr val="FF0000"/>
                </a:solidFill>
              </a:rPr>
              <a:t>MEG</a:t>
            </a:r>
            <a:endParaRPr sz="4400" dirty="0">
              <a:solidFill>
                <a:srgbClr val="FF0000"/>
              </a:solidFill>
            </a:endParaRPr>
          </a:p>
        </p:txBody>
      </p:sp>
      <p:pic>
        <p:nvPicPr>
          <p:cNvPr id="3" name="object 3"/>
          <p:cNvPicPr/>
          <p:nvPr/>
        </p:nvPicPr>
        <p:blipFill>
          <a:blip r:embed="rId2" cstate="print"/>
          <a:stretch>
            <a:fillRect/>
          </a:stretch>
        </p:blipFill>
        <p:spPr>
          <a:xfrm>
            <a:off x="990600" y="1295355"/>
            <a:ext cx="7348645" cy="4876844"/>
          </a:xfrm>
          <a:prstGeom prst="rect">
            <a:avLst/>
          </a:prstGeom>
        </p:spPr>
      </p:pic>
      <p:sp>
        <p:nvSpPr>
          <p:cNvPr id="4" name="object 4"/>
          <p:cNvSpPr txBox="1"/>
          <p:nvPr/>
        </p:nvSpPr>
        <p:spPr>
          <a:xfrm>
            <a:off x="6176898" y="6312814"/>
            <a:ext cx="2783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Sutherling,</a:t>
            </a:r>
            <a:r>
              <a:rPr sz="1800" spc="25" dirty="0">
                <a:latin typeface="Calibri"/>
                <a:cs typeface="Calibri"/>
              </a:rPr>
              <a:t> </a:t>
            </a:r>
            <a:r>
              <a:rPr sz="1800" dirty="0">
                <a:latin typeface="Calibri"/>
                <a:cs typeface="Calibri"/>
              </a:rPr>
              <a:t>Akhtari,</a:t>
            </a:r>
            <a:r>
              <a:rPr sz="1800" spc="-15" dirty="0">
                <a:latin typeface="Calibri"/>
                <a:cs typeface="Calibri"/>
              </a:rPr>
              <a:t> </a:t>
            </a:r>
            <a:r>
              <a:rPr sz="1800" dirty="0">
                <a:latin typeface="Calibri"/>
                <a:cs typeface="Calibri"/>
              </a:rPr>
              <a:t>et</a:t>
            </a:r>
            <a:r>
              <a:rPr sz="1800" spc="-30" dirty="0">
                <a:latin typeface="Calibri"/>
                <a:cs typeface="Calibri"/>
              </a:rPr>
              <a:t> </a:t>
            </a:r>
            <a:r>
              <a:rPr sz="1800" dirty="0">
                <a:latin typeface="Calibri"/>
                <a:cs typeface="Calibri"/>
              </a:rPr>
              <a:t>al</a:t>
            </a:r>
            <a:r>
              <a:rPr sz="1800" spc="-35" dirty="0">
                <a:latin typeface="Calibri"/>
                <a:cs typeface="Calibri"/>
              </a:rPr>
              <a:t> </a:t>
            </a:r>
            <a:r>
              <a:rPr sz="1800" spc="-20" dirty="0">
                <a:latin typeface="Calibri"/>
                <a:cs typeface="Calibri"/>
              </a:rPr>
              <a:t>2001</a:t>
            </a:r>
            <a:endParaRPr sz="1800">
              <a:latin typeface="Calibri"/>
              <a:cs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109" y="5459654"/>
            <a:ext cx="8183880" cy="1051560"/>
          </a:xfrm>
          <a:prstGeom prst="rect">
            <a:avLst/>
          </a:prstGeom>
        </p:spPr>
        <p:txBody>
          <a:bodyPr vert="horz" wrap="square" lIns="0" tIns="133985" rIns="0" bIns="0" rtlCol="0">
            <a:spAutoFit/>
          </a:bodyPr>
          <a:lstStyle/>
          <a:p>
            <a:pPr marL="2512695">
              <a:lnSpc>
                <a:spcPct val="100000"/>
              </a:lnSpc>
              <a:spcBef>
                <a:spcPts val="95"/>
              </a:spcBef>
            </a:pPr>
            <a:r>
              <a:rPr sz="4400" dirty="0">
                <a:solidFill>
                  <a:srgbClr val="000000"/>
                </a:solidFill>
              </a:rPr>
              <a:t>SQUID</a:t>
            </a:r>
            <a:r>
              <a:rPr sz="4400" spc="-85" dirty="0">
                <a:solidFill>
                  <a:srgbClr val="000000"/>
                </a:solidFill>
              </a:rPr>
              <a:t> </a:t>
            </a:r>
            <a:r>
              <a:rPr sz="4400" spc="-25" dirty="0">
                <a:solidFill>
                  <a:srgbClr val="000000"/>
                </a:solidFill>
              </a:rPr>
              <a:t>MRI</a:t>
            </a:r>
            <a:endParaRPr sz="4400" dirty="0"/>
          </a:p>
        </p:txBody>
      </p:sp>
      <p:pic>
        <p:nvPicPr>
          <p:cNvPr id="3" name="object 3"/>
          <p:cNvPicPr/>
          <p:nvPr/>
        </p:nvPicPr>
        <p:blipFill>
          <a:blip r:embed="rId2" cstate="print"/>
          <a:stretch>
            <a:fillRect/>
          </a:stretch>
        </p:blipFill>
        <p:spPr>
          <a:xfrm>
            <a:off x="1965325" y="457200"/>
            <a:ext cx="5667448" cy="5452115"/>
          </a:xfrm>
          <a:prstGeom prst="rect">
            <a:avLst/>
          </a:prstGeom>
        </p:spPr>
      </p:pic>
      <p:sp>
        <p:nvSpPr>
          <p:cNvPr id="4" name="object 4"/>
          <p:cNvSpPr txBox="1"/>
          <p:nvPr/>
        </p:nvSpPr>
        <p:spPr>
          <a:xfrm>
            <a:off x="433674" y="5411394"/>
            <a:ext cx="146240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a:cs typeface="Calibri"/>
              </a:rPr>
              <a:t>Matlachov</a:t>
            </a:r>
            <a:r>
              <a:rPr sz="1800" spc="-25" dirty="0">
                <a:latin typeface="Calibri"/>
                <a:cs typeface="Calibri"/>
              </a:rPr>
              <a:t> </a:t>
            </a:r>
            <a:r>
              <a:rPr sz="1800" dirty="0">
                <a:latin typeface="Calibri"/>
                <a:cs typeface="Calibri"/>
              </a:rPr>
              <a:t>et</a:t>
            </a:r>
            <a:r>
              <a:rPr sz="1800" spc="-25" dirty="0">
                <a:latin typeface="Calibri"/>
                <a:cs typeface="Calibri"/>
              </a:rPr>
              <a:t> al </a:t>
            </a:r>
            <a:r>
              <a:rPr sz="1800" spc="-20" dirty="0">
                <a:latin typeface="Calibri"/>
                <a:cs typeface="Calibri"/>
              </a:rPr>
              <a:t>2008</a:t>
            </a:r>
            <a:endParaRPr sz="1800">
              <a:latin typeface="Calibri"/>
              <a:cs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52400"/>
            <a:ext cx="8183880" cy="1051560"/>
          </a:xfrm>
          <a:prstGeom prst="rect">
            <a:avLst/>
          </a:prstGeom>
        </p:spPr>
        <p:txBody>
          <a:bodyPr vert="horz" wrap="square" lIns="0" tIns="13970" rIns="0" bIns="0" rtlCol="0">
            <a:spAutoFit/>
          </a:bodyPr>
          <a:lstStyle/>
          <a:p>
            <a:pPr marL="2289810">
              <a:lnSpc>
                <a:spcPct val="100000"/>
              </a:lnSpc>
              <a:spcBef>
                <a:spcPts val="110"/>
              </a:spcBef>
            </a:pPr>
            <a:r>
              <a:rPr sz="4000" dirty="0">
                <a:solidFill>
                  <a:srgbClr val="000000"/>
                </a:solidFill>
              </a:rPr>
              <a:t>Healthy</a:t>
            </a:r>
            <a:r>
              <a:rPr sz="4000" spc="-155" dirty="0">
                <a:solidFill>
                  <a:srgbClr val="000000"/>
                </a:solidFill>
              </a:rPr>
              <a:t> </a:t>
            </a:r>
            <a:r>
              <a:rPr sz="4000" spc="-10" dirty="0">
                <a:solidFill>
                  <a:srgbClr val="000000"/>
                </a:solidFill>
              </a:rPr>
              <a:t>person</a:t>
            </a:r>
            <a:endParaRPr sz="4000" dirty="0"/>
          </a:p>
        </p:txBody>
      </p:sp>
      <p:grpSp>
        <p:nvGrpSpPr>
          <p:cNvPr id="3" name="object 3"/>
          <p:cNvGrpSpPr/>
          <p:nvPr/>
        </p:nvGrpSpPr>
        <p:grpSpPr>
          <a:xfrm>
            <a:off x="1295400" y="1203960"/>
            <a:ext cx="6553200" cy="4633943"/>
            <a:chOff x="0" y="912812"/>
            <a:chExt cx="7924800" cy="5943600"/>
          </a:xfrm>
        </p:grpSpPr>
        <p:pic>
          <p:nvPicPr>
            <p:cNvPr id="4" name="object 4"/>
            <p:cNvPicPr/>
            <p:nvPr/>
          </p:nvPicPr>
          <p:blipFill>
            <a:blip r:embed="rId2" cstate="print"/>
            <a:stretch>
              <a:fillRect/>
            </a:stretch>
          </p:blipFill>
          <p:spPr>
            <a:xfrm>
              <a:off x="0" y="912812"/>
              <a:ext cx="7924800" cy="5943600"/>
            </a:xfrm>
            <a:prstGeom prst="rect">
              <a:avLst/>
            </a:prstGeom>
          </p:spPr>
        </p:pic>
        <p:pic>
          <p:nvPicPr>
            <p:cNvPr id="5" name="object 5"/>
            <p:cNvPicPr/>
            <p:nvPr/>
          </p:nvPicPr>
          <p:blipFill>
            <a:blip r:embed="rId3" cstate="print"/>
            <a:stretch>
              <a:fillRect/>
            </a:stretch>
          </p:blipFill>
          <p:spPr>
            <a:xfrm>
              <a:off x="9525" y="5181536"/>
              <a:ext cx="1819275" cy="1674876"/>
            </a:xfrm>
            <a:prstGeom prst="rect">
              <a:avLst/>
            </a:prstGeom>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086" y="633293"/>
            <a:ext cx="7421151" cy="565626"/>
          </a:xfrm>
          <a:prstGeom prst="rect">
            <a:avLst/>
          </a:prstGeom>
        </p:spPr>
        <p:txBody>
          <a:bodyPr vert="horz" wrap="square" lIns="0" tIns="11516" rIns="0" bIns="0" rtlCol="0" anchor="b">
            <a:spAutoFit/>
          </a:bodyPr>
          <a:lstStyle/>
          <a:p>
            <a:pPr marL="2265268">
              <a:spcBef>
                <a:spcPts val="91"/>
              </a:spcBef>
            </a:pPr>
            <a:r>
              <a:rPr spc="-9" dirty="0">
                <a:solidFill>
                  <a:srgbClr val="FF0000"/>
                </a:solidFill>
              </a:rPr>
              <a:t>Conclusions</a:t>
            </a:r>
          </a:p>
        </p:txBody>
      </p:sp>
      <p:sp>
        <p:nvSpPr>
          <p:cNvPr id="3" name="object 3"/>
          <p:cNvSpPr txBox="1"/>
          <p:nvPr/>
        </p:nvSpPr>
        <p:spPr>
          <a:xfrm>
            <a:off x="757777" y="1985999"/>
            <a:ext cx="148561" cy="212829"/>
          </a:xfrm>
          <a:prstGeom prst="rect">
            <a:avLst/>
          </a:prstGeom>
        </p:spPr>
        <p:txBody>
          <a:bodyPr vert="horz" wrap="square" lIns="0" tIns="10365" rIns="0" bIns="0" rtlCol="0">
            <a:spAutoFit/>
          </a:bodyPr>
          <a:lstStyle/>
          <a:p>
            <a:pPr marL="11516">
              <a:spcBef>
                <a:spcPts val="82"/>
              </a:spcBef>
            </a:pPr>
            <a:r>
              <a:rPr sz="1315" spc="190" dirty="0">
                <a:latin typeface="Calibri"/>
                <a:cs typeface="Calibri"/>
              </a:rPr>
              <a:t>●</a:t>
            </a:r>
            <a:endParaRPr sz="1315">
              <a:latin typeface="Calibri"/>
              <a:cs typeface="Calibri"/>
            </a:endParaRPr>
          </a:p>
        </p:txBody>
      </p:sp>
      <p:sp>
        <p:nvSpPr>
          <p:cNvPr id="4" name="object 4"/>
          <p:cNvSpPr txBox="1">
            <a:spLocks noGrp="1"/>
          </p:cNvSpPr>
          <p:nvPr>
            <p:ph type="body" idx="1"/>
          </p:nvPr>
        </p:nvSpPr>
        <p:spPr>
          <a:xfrm>
            <a:off x="483086" y="1649821"/>
            <a:ext cx="8203714" cy="1779179"/>
          </a:xfrm>
          <a:prstGeom prst="rect">
            <a:avLst/>
          </a:prstGeom>
        </p:spPr>
        <p:txBody>
          <a:bodyPr vert="horz" wrap="square" lIns="0" tIns="174472" rIns="0" bIns="0" rtlCol="0">
            <a:spAutoFit/>
          </a:bodyPr>
          <a:lstStyle/>
          <a:p>
            <a:pPr marL="34549" marR="4607" algn="just">
              <a:lnSpc>
                <a:spcPct val="92500"/>
              </a:lnSpc>
              <a:spcBef>
                <a:spcPts val="349"/>
              </a:spcBef>
            </a:pPr>
            <a:r>
              <a:rPr dirty="0"/>
              <a:t>SQUIDs are</a:t>
            </a:r>
            <a:r>
              <a:rPr spc="18" dirty="0"/>
              <a:t> </a:t>
            </a:r>
            <a:r>
              <a:rPr dirty="0"/>
              <a:t>likely</a:t>
            </a:r>
            <a:r>
              <a:rPr spc="36" dirty="0"/>
              <a:t> </a:t>
            </a:r>
            <a:r>
              <a:rPr dirty="0"/>
              <a:t>to</a:t>
            </a:r>
            <a:r>
              <a:rPr spc="14" dirty="0"/>
              <a:t> </a:t>
            </a:r>
            <a:r>
              <a:rPr dirty="0"/>
              <a:t>be</a:t>
            </a:r>
            <a:r>
              <a:rPr spc="5" dirty="0"/>
              <a:t> </a:t>
            </a:r>
            <a:r>
              <a:rPr dirty="0"/>
              <a:t>used</a:t>
            </a:r>
            <a:r>
              <a:rPr spc="14" dirty="0"/>
              <a:t> </a:t>
            </a:r>
            <a:r>
              <a:rPr dirty="0"/>
              <a:t>increasingly</a:t>
            </a:r>
            <a:r>
              <a:rPr spc="36" dirty="0"/>
              <a:t> </a:t>
            </a:r>
            <a:r>
              <a:rPr dirty="0"/>
              <a:t>in</a:t>
            </a:r>
            <a:r>
              <a:rPr spc="14" dirty="0"/>
              <a:t> </a:t>
            </a:r>
            <a:r>
              <a:rPr spc="-23" dirty="0"/>
              <a:t>the </a:t>
            </a:r>
            <a:r>
              <a:rPr dirty="0"/>
              <a:t>future</a:t>
            </a:r>
            <a:r>
              <a:rPr spc="5" dirty="0"/>
              <a:t> </a:t>
            </a:r>
            <a:r>
              <a:rPr dirty="0"/>
              <a:t>as</a:t>
            </a:r>
            <a:r>
              <a:rPr spc="5" dirty="0"/>
              <a:t> </a:t>
            </a:r>
            <a:r>
              <a:rPr dirty="0"/>
              <a:t>they</a:t>
            </a:r>
            <a:r>
              <a:rPr spc="23" dirty="0"/>
              <a:t> </a:t>
            </a:r>
            <a:r>
              <a:rPr dirty="0"/>
              <a:t>become</a:t>
            </a:r>
            <a:r>
              <a:rPr spc="14" dirty="0"/>
              <a:t> </a:t>
            </a:r>
            <a:r>
              <a:rPr dirty="0"/>
              <a:t>cheaper</a:t>
            </a:r>
            <a:r>
              <a:rPr spc="5" dirty="0"/>
              <a:t> </a:t>
            </a:r>
            <a:r>
              <a:rPr dirty="0"/>
              <a:t>and</a:t>
            </a:r>
            <a:r>
              <a:rPr spc="23" dirty="0"/>
              <a:t> </a:t>
            </a:r>
            <a:r>
              <a:rPr dirty="0"/>
              <a:t>more</a:t>
            </a:r>
            <a:r>
              <a:rPr spc="18" dirty="0"/>
              <a:t> </a:t>
            </a:r>
            <a:r>
              <a:rPr spc="-9" dirty="0"/>
              <a:t>versatile </a:t>
            </a:r>
            <a:r>
              <a:rPr dirty="0"/>
              <a:t>due</a:t>
            </a:r>
            <a:r>
              <a:rPr spc="9" dirty="0"/>
              <a:t> </a:t>
            </a:r>
            <a:r>
              <a:rPr dirty="0"/>
              <a:t>to</a:t>
            </a:r>
            <a:r>
              <a:rPr spc="23" dirty="0"/>
              <a:t> </a:t>
            </a:r>
            <a:r>
              <a:rPr dirty="0"/>
              <a:t>the</a:t>
            </a:r>
            <a:r>
              <a:rPr spc="18" dirty="0"/>
              <a:t> </a:t>
            </a:r>
            <a:r>
              <a:rPr dirty="0"/>
              <a:t>development</a:t>
            </a:r>
            <a:r>
              <a:rPr spc="23" dirty="0"/>
              <a:t> </a:t>
            </a:r>
            <a:r>
              <a:rPr dirty="0"/>
              <a:t>of</a:t>
            </a:r>
            <a:r>
              <a:rPr spc="5" dirty="0"/>
              <a:t> </a:t>
            </a:r>
            <a:r>
              <a:rPr dirty="0"/>
              <a:t>high-</a:t>
            </a:r>
            <a:r>
              <a:rPr spc="-9" dirty="0"/>
              <a:t>temperature </a:t>
            </a:r>
            <a:r>
              <a:rPr dirty="0"/>
              <a:t>superconductors</a:t>
            </a:r>
            <a:r>
              <a:rPr spc="23" dirty="0"/>
              <a:t> </a:t>
            </a:r>
            <a:r>
              <a:rPr dirty="0"/>
              <a:t>and</a:t>
            </a:r>
            <a:r>
              <a:rPr spc="36" dirty="0"/>
              <a:t> </a:t>
            </a:r>
            <a:r>
              <a:rPr dirty="0"/>
              <a:t>better</a:t>
            </a:r>
            <a:r>
              <a:rPr spc="27" dirty="0"/>
              <a:t> </a:t>
            </a:r>
            <a:r>
              <a:rPr dirty="0"/>
              <a:t>cooling</a:t>
            </a:r>
            <a:r>
              <a:rPr spc="36" dirty="0"/>
              <a:t> </a:t>
            </a:r>
            <a:r>
              <a:rPr spc="-9" dirty="0"/>
              <a:t>systems.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2857-0836-95A3-3C74-42AC7F8339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407001-80DC-6C49-D1D2-5EB080DA2DF4}"/>
              </a:ext>
            </a:extLst>
          </p:cNvPr>
          <p:cNvSpPr txBox="1"/>
          <p:nvPr/>
        </p:nvSpPr>
        <p:spPr>
          <a:xfrm>
            <a:off x="3429000" y="685800"/>
            <a:ext cx="2514600" cy="646331"/>
          </a:xfrm>
          <a:prstGeom prst="rect">
            <a:avLst/>
          </a:prstGeom>
          <a:noFill/>
        </p:spPr>
        <p:txBody>
          <a:bodyPr wrap="square">
            <a:spAutoFit/>
          </a:bodyPr>
          <a:lstStyle/>
          <a:p>
            <a:r>
              <a:rPr lang="en-IN" sz="3600" b="1" spc="-9" dirty="0">
                <a:solidFill>
                  <a:srgbClr val="FF0000"/>
                </a:solidFill>
              </a:rPr>
              <a:t>Bio-Sensor</a:t>
            </a:r>
            <a:endParaRPr lang="en-IN" sz="3600" b="1" dirty="0"/>
          </a:p>
        </p:txBody>
      </p:sp>
      <p:sp>
        <p:nvSpPr>
          <p:cNvPr id="10" name="TextBox 9">
            <a:extLst>
              <a:ext uri="{FF2B5EF4-FFF2-40B4-BE49-F238E27FC236}">
                <a16:creationId xmlns:a16="http://schemas.microsoft.com/office/drawing/2014/main" id="{FD108604-AE41-9995-7314-595ABDB2F67E}"/>
              </a:ext>
            </a:extLst>
          </p:cNvPr>
          <p:cNvSpPr txBox="1"/>
          <p:nvPr/>
        </p:nvSpPr>
        <p:spPr>
          <a:xfrm>
            <a:off x="533400" y="1600200"/>
            <a:ext cx="8305800" cy="3539430"/>
          </a:xfrm>
          <a:prstGeom prst="rect">
            <a:avLst/>
          </a:prstGeom>
          <a:noFill/>
        </p:spPr>
        <p:txBody>
          <a:bodyPr wrap="square">
            <a:spAutoFit/>
          </a:bodyPr>
          <a:lstStyle/>
          <a:p>
            <a:pPr marL="457200" indent="-457200" algn="just">
              <a:buFont typeface="Arial" panose="020B0604020202020204" pitchFamily="34" charset="0"/>
              <a:buChar char="•"/>
            </a:pPr>
            <a:r>
              <a:rPr lang="en-US" sz="2800" dirty="0"/>
              <a:t>Modern day technological advances ensure analysis of almost </a:t>
            </a:r>
            <a:r>
              <a:rPr lang="en-US" sz="2800" dirty="0">
                <a:solidFill>
                  <a:srgbClr val="FF0000"/>
                </a:solidFill>
              </a:rPr>
              <a:t>every type of </a:t>
            </a:r>
            <a:r>
              <a:rPr lang="en-US" sz="2800" dirty="0" err="1">
                <a:solidFill>
                  <a:srgbClr val="FF0000"/>
                </a:solidFill>
              </a:rPr>
              <a:t>Biosecretion</a:t>
            </a:r>
            <a:r>
              <a:rPr lang="en-US" sz="2800" dirty="0">
                <a:solidFill>
                  <a:srgbClr val="FF0000"/>
                </a:solidFill>
              </a:rPr>
              <a:t> like enzymes, blood glucose, other biocatalysts, crude cell extract, viable plant cells</a:t>
            </a:r>
            <a:r>
              <a:rPr lang="en-US" sz="2800" dirty="0"/>
              <a:t> etc. with the help of properly designed </a:t>
            </a:r>
            <a:r>
              <a:rPr lang="en-US" sz="2800" dirty="0" err="1"/>
              <a:t>biprobe</a:t>
            </a:r>
            <a:r>
              <a:rPr lang="en-US" sz="2800" dirty="0"/>
              <a:t> or nanoprobe. </a:t>
            </a:r>
          </a:p>
          <a:p>
            <a:pPr marL="457200" indent="-457200" algn="just">
              <a:buFont typeface="Arial" panose="020B0604020202020204" pitchFamily="34" charset="0"/>
              <a:buChar char="•"/>
            </a:pPr>
            <a:r>
              <a:rPr lang="en-US" sz="2800" dirty="0"/>
              <a:t>Measurement of </a:t>
            </a:r>
            <a:r>
              <a:rPr lang="en-US" sz="2800" b="1" dirty="0">
                <a:solidFill>
                  <a:srgbClr val="FF0000"/>
                </a:solidFill>
              </a:rPr>
              <a:t>nonviable microbial cells or micro organisms or viable microbial cells </a:t>
            </a:r>
            <a:r>
              <a:rPr lang="en-US" sz="2800" dirty="0"/>
              <a:t>is also possible with these types of biosensors.</a:t>
            </a:r>
            <a:endParaRPr lang="en-IN" sz="2800" dirty="0"/>
          </a:p>
        </p:txBody>
      </p:sp>
    </p:spTree>
    <p:extLst>
      <p:ext uri="{BB962C8B-B14F-4D97-AF65-F5344CB8AC3E}">
        <p14:creationId xmlns:p14="http://schemas.microsoft.com/office/powerpoint/2010/main" val="25428012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C80E-0F7B-930B-3257-1A2CB8641B7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2B3AB3-178E-9C62-FA7C-465ED4DC5043}"/>
              </a:ext>
            </a:extLst>
          </p:cNvPr>
          <p:cNvSpPr txBox="1"/>
          <p:nvPr/>
        </p:nvSpPr>
        <p:spPr>
          <a:xfrm>
            <a:off x="3429000" y="685800"/>
            <a:ext cx="2514600" cy="646331"/>
          </a:xfrm>
          <a:prstGeom prst="rect">
            <a:avLst/>
          </a:prstGeom>
          <a:noFill/>
        </p:spPr>
        <p:txBody>
          <a:bodyPr wrap="square">
            <a:spAutoFit/>
          </a:bodyPr>
          <a:lstStyle/>
          <a:p>
            <a:r>
              <a:rPr lang="en-IN" sz="3600" b="1" spc="-9" dirty="0">
                <a:solidFill>
                  <a:srgbClr val="FF0000"/>
                </a:solidFill>
              </a:rPr>
              <a:t>Bio-Sensor</a:t>
            </a:r>
            <a:endParaRPr lang="en-IN" sz="3600" b="1" dirty="0"/>
          </a:p>
        </p:txBody>
      </p:sp>
      <p:sp>
        <p:nvSpPr>
          <p:cNvPr id="10" name="TextBox 9">
            <a:extLst>
              <a:ext uri="{FF2B5EF4-FFF2-40B4-BE49-F238E27FC236}">
                <a16:creationId xmlns:a16="http://schemas.microsoft.com/office/drawing/2014/main" id="{DAC20161-BC51-2301-98B8-E6D050D49D23}"/>
              </a:ext>
            </a:extLst>
          </p:cNvPr>
          <p:cNvSpPr txBox="1"/>
          <p:nvPr/>
        </p:nvSpPr>
        <p:spPr>
          <a:xfrm>
            <a:off x="609600" y="1143000"/>
            <a:ext cx="8305800" cy="4893647"/>
          </a:xfrm>
          <a:prstGeom prst="rect">
            <a:avLst/>
          </a:prstGeom>
          <a:noFill/>
        </p:spPr>
        <p:txBody>
          <a:bodyPr wrap="square">
            <a:spAutoFit/>
          </a:bodyPr>
          <a:lstStyle/>
          <a:p>
            <a:r>
              <a:rPr lang="en-US" b="1" dirty="0"/>
              <a:t>Biological Recognition Element</a:t>
            </a:r>
            <a:r>
              <a:rPr lang="en-US" dirty="0"/>
              <a:t> (Bioreceptor):</a:t>
            </a:r>
          </a:p>
          <a:p>
            <a:pPr>
              <a:buFont typeface="Arial" panose="020B0604020202020204" pitchFamily="34" charset="0"/>
              <a:buChar char="•"/>
            </a:pPr>
            <a:r>
              <a:rPr lang="en-US" dirty="0"/>
              <a:t>This is a biological material that interacts with the analyte to produce a measurable signal. The bioreceptor is specific to the substance being measured and can be:</a:t>
            </a:r>
          </a:p>
          <a:p>
            <a:pPr marL="742950" lvl="1" indent="-285750">
              <a:buFont typeface="Arial" panose="020B0604020202020204" pitchFamily="34" charset="0"/>
              <a:buChar char="•"/>
            </a:pPr>
            <a:r>
              <a:rPr lang="en-US" b="1" dirty="0"/>
              <a:t>Enzymes</a:t>
            </a:r>
            <a:r>
              <a:rPr lang="en-US" dirty="0"/>
              <a:t>: Catalyze a reaction with the analyte (e.g., glucose oxidase in glucose sensors).</a:t>
            </a:r>
          </a:p>
          <a:p>
            <a:pPr marL="742950" lvl="1" indent="-285750">
              <a:buFont typeface="Arial" panose="020B0604020202020204" pitchFamily="34" charset="0"/>
              <a:buChar char="•"/>
            </a:pPr>
            <a:r>
              <a:rPr lang="en-US" b="1" dirty="0"/>
              <a:t>Antibodies</a:t>
            </a:r>
            <a:r>
              <a:rPr lang="en-US" dirty="0"/>
              <a:t>: Bind to specific antigens (e.g., for immunosensors).</a:t>
            </a:r>
          </a:p>
          <a:p>
            <a:pPr marL="742950" lvl="1" indent="-285750">
              <a:buFont typeface="Arial" panose="020B0604020202020204" pitchFamily="34" charset="0"/>
              <a:buChar char="•"/>
            </a:pPr>
            <a:r>
              <a:rPr lang="en-US" b="1" dirty="0"/>
              <a:t>DNA/RNA</a:t>
            </a:r>
            <a:r>
              <a:rPr lang="en-US" dirty="0"/>
              <a:t>: Detect complementary nucleic acid sequences (e.g., for gene detection).</a:t>
            </a:r>
          </a:p>
          <a:p>
            <a:pPr marL="742950" lvl="1" indent="-285750">
              <a:buFont typeface="Arial" panose="020B0604020202020204" pitchFamily="34" charset="0"/>
              <a:buChar char="•"/>
            </a:pPr>
            <a:r>
              <a:rPr lang="en-US" b="1" dirty="0"/>
              <a:t>Cells</a:t>
            </a:r>
            <a:r>
              <a:rPr lang="en-US" dirty="0"/>
              <a:t>: Used for detecting cell response or metabolic changes.</a:t>
            </a:r>
          </a:p>
          <a:p>
            <a:pPr marL="742950" lvl="1" indent="-285750">
              <a:buFont typeface="Arial" panose="020B0604020202020204" pitchFamily="34" charset="0"/>
              <a:buChar char="•"/>
            </a:pPr>
            <a:r>
              <a:rPr lang="en-US" b="1" dirty="0"/>
              <a:t>Tissues or Organelles</a:t>
            </a:r>
            <a:r>
              <a:rPr lang="en-US" dirty="0"/>
              <a:t>: Can also be used for detection.</a:t>
            </a:r>
          </a:p>
        </p:txBody>
      </p:sp>
    </p:spTree>
    <p:extLst>
      <p:ext uri="{BB962C8B-B14F-4D97-AF65-F5344CB8AC3E}">
        <p14:creationId xmlns:p14="http://schemas.microsoft.com/office/powerpoint/2010/main" val="45983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spDef>
      <a:spPr/>
      <a:bodyPr wrap="square">
        <a:spAutoFit/>
      </a:bodyPr>
      <a:lstStyle>
        <a:defPPr algn="just">
          <a:defRPr sz="2000" dirty="0" smtClean="0"/>
        </a:defPPr>
      </a:lst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12" ma:contentTypeDescription="Create a new document." ma:contentTypeScope="" ma:versionID="216f2672dfce6dbe1d1afb2429bac517">
  <xsd:schema xmlns:xsd="http://www.w3.org/2001/XMLSchema" xmlns:xs="http://www.w3.org/2001/XMLSchema" xmlns:p="http://schemas.microsoft.com/office/2006/metadata/properties" xmlns:ns2="f8b3528e-c29d-4111-b526-c93a7a094c4f" xmlns:ns3="6562e32e-0032-41c3-8e5b-5171b9e2853b" targetNamespace="http://schemas.microsoft.com/office/2006/metadata/properties" ma:root="true" ma:fieldsID="5f52127f2fff5fb3e26a432dde7a99c6" ns2:_="" ns3:_="">
    <xsd:import namespace="f8b3528e-c29d-4111-b526-c93a7a094c4f"/>
    <xsd:import namespace="6562e32e-0032-41c3-8e5b-5171b9e2853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62e32e-0032-41c3-8e5b-5171b9e2853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00aa54-3d3d-448f-b84a-e36aa217c4db}" ma:internalName="TaxCatchAll" ma:showField="CatchAllData" ma:web="6562e32e-0032-41c3-8e5b-5171b9e285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8b3528e-c29d-4111-b526-c93a7a094c4f">
      <Terms xmlns="http://schemas.microsoft.com/office/infopath/2007/PartnerControls"/>
    </lcf76f155ced4ddcb4097134ff3c332f>
    <TaxCatchAll xmlns="6562e32e-0032-41c3-8e5b-5171b9e2853b" xsi:nil="true"/>
  </documentManagement>
</p:properties>
</file>

<file path=customXml/itemProps1.xml><?xml version="1.0" encoding="utf-8"?>
<ds:datastoreItem xmlns:ds="http://schemas.openxmlformats.org/officeDocument/2006/customXml" ds:itemID="{8FF6657B-F170-42C2-9848-0F1C32CDB229}"/>
</file>

<file path=customXml/itemProps2.xml><?xml version="1.0" encoding="utf-8"?>
<ds:datastoreItem xmlns:ds="http://schemas.openxmlformats.org/officeDocument/2006/customXml" ds:itemID="{1EB37C55-4F16-47DE-97ED-94981C8EFECB}"/>
</file>

<file path=customXml/itemProps3.xml><?xml version="1.0" encoding="utf-8"?>
<ds:datastoreItem xmlns:ds="http://schemas.openxmlformats.org/officeDocument/2006/customXml" ds:itemID="{A9B8616D-F8A9-4AAA-A71D-96AF89EDCBC4}"/>
</file>

<file path=docProps/app.xml><?xml version="1.0" encoding="utf-8"?>
<Properties xmlns="http://schemas.openxmlformats.org/officeDocument/2006/extended-properties" xmlns:vt="http://schemas.openxmlformats.org/officeDocument/2006/docPropsVTypes">
  <Template/>
  <TotalTime>43332</TotalTime>
  <Words>6485</Words>
  <Application>Microsoft Office PowerPoint</Application>
  <PresentationFormat>On-screen Show (4:3)</PresentationFormat>
  <Paragraphs>570</Paragraphs>
  <Slides>115</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115</vt:i4>
      </vt:variant>
    </vt:vector>
  </HeadingPairs>
  <TitlesOfParts>
    <vt:vector size="133" baseType="lpstr">
      <vt:lpstr>Arial</vt:lpstr>
      <vt:lpstr>Arial MT</vt:lpstr>
      <vt:lpstr>Arial-BoldMT</vt:lpstr>
      <vt:lpstr>ArialMT</vt:lpstr>
      <vt:lpstr>Calibri</vt:lpstr>
      <vt:lpstr>Cambria Math</vt:lpstr>
      <vt:lpstr>Century Gothic</vt:lpstr>
      <vt:lpstr>Segoe UI Symbol</vt:lpstr>
      <vt:lpstr>Symbol</vt:lpstr>
      <vt:lpstr>Times New Roman</vt:lpstr>
      <vt:lpstr>TimesNewRomanPS-BoldItalicMT</vt:lpstr>
      <vt:lpstr>TimesNewRomanPS-ItalicMT</vt:lpstr>
      <vt:lpstr>TimesNewRomanPSMT</vt:lpstr>
      <vt:lpstr>Trebuchet MS</vt:lpstr>
      <vt:lpstr>Verdana</vt:lpstr>
      <vt:lpstr>Wingdings</vt:lpstr>
      <vt:lpstr>Wingdings 2</vt:lpstr>
      <vt:lpstr>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Resistance:Temperature Sensitivity:</vt:lpstr>
      <vt:lpstr>Temperature Sensors:</vt:lpstr>
      <vt:lpstr>PowerPoint Presentation</vt:lpstr>
      <vt:lpstr>Pyroelectric Effect:</vt:lpstr>
      <vt:lpstr>PowerPoint Presentation</vt:lpstr>
      <vt:lpstr>The pyroelectric sensor output signal is either charge (current) or voltage, depending on the application. Being a capacitor, the pyroelectric device is discharged when connected to a resistor (Rb). Electric current through the resistor and voltage across the resistor represent the heat flow induced charge. It can be characterized by two pyroelectric coefficients</vt:lpstr>
      <vt:lpstr>PowerPoint Presentation</vt:lpstr>
      <vt:lpstr>PowerPoint Presentation</vt:lpstr>
      <vt:lpstr>PowerPoint Presentation</vt:lpstr>
      <vt:lpstr>PowerPoint Presentation</vt:lpstr>
      <vt:lpstr>PowerPoint Presentation</vt:lpstr>
      <vt:lpstr> Photo Diodes</vt:lpstr>
      <vt:lpstr>Photo diodes</vt:lpstr>
      <vt:lpstr>PowerPoint Presentation</vt:lpstr>
      <vt:lpstr>PowerPoint Presentation</vt:lpstr>
      <vt:lpstr>Equivalent circuit of Photodiode</vt:lpstr>
      <vt:lpstr>PowerPoint Presentation</vt:lpstr>
      <vt:lpstr>Signal Conditioners for photodiode</vt:lpstr>
      <vt:lpstr>PowerPoint Presentation</vt:lpstr>
      <vt:lpstr>Why Use Photodiodes?</vt:lpstr>
      <vt:lpstr>Applications of Photodiodes</vt:lpstr>
      <vt:lpstr>Photodiode Applications</vt:lpstr>
      <vt:lpstr>PowerPoint Presentation</vt:lpstr>
      <vt:lpstr>Photo Transistor</vt:lpstr>
      <vt:lpstr>PowerPoint Presentation</vt:lpstr>
      <vt:lpstr>Photo Transistor</vt:lpstr>
      <vt:lpstr>Characteristics of Photo Transistor</vt:lpstr>
      <vt:lpstr>Advantages, Applications</vt:lpstr>
      <vt:lpstr>Ultrasonics Sensor  Measurement of distance and displacement </vt:lpstr>
      <vt:lpstr>ULTRASONIC RADAR</vt:lpstr>
      <vt:lpstr>PowerPoint Presentation</vt:lpstr>
      <vt:lpstr>PowerPoint Presentation</vt:lpstr>
      <vt:lpstr>How Does an Ultrasonic Sensor Work?</vt:lpstr>
      <vt:lpstr>Ultra-high frequency sound waves being reflected from an object’s surface</vt:lpstr>
      <vt:lpstr>HC-SR04 Ultrasonic Proximity Sensor</vt:lpstr>
      <vt:lpstr>Principle of Operation</vt:lpstr>
      <vt:lpstr>Characteristics of ultrasonic</vt:lpstr>
      <vt:lpstr>Directivity</vt:lpstr>
      <vt:lpstr>Directivity</vt:lpstr>
      <vt:lpstr>False Reading</vt:lpstr>
      <vt:lpstr>Applications</vt:lpstr>
      <vt:lpstr>SQUID – Superconducting QUantum Interference Device</vt:lpstr>
      <vt:lpstr>Introduction</vt:lpstr>
      <vt:lpstr>History</vt:lpstr>
      <vt:lpstr>Operation – Josephson effect</vt:lpstr>
      <vt:lpstr>Operation – Josephson junctions</vt:lpstr>
      <vt:lpstr>Operation – Superconducting loop</vt:lpstr>
      <vt:lpstr>Topics</vt:lpstr>
      <vt:lpstr>Superconductivity</vt:lpstr>
      <vt:lpstr>Superconductivity</vt:lpstr>
      <vt:lpstr>Cooper pairs</vt:lpstr>
      <vt:lpstr>Magnetic flux</vt:lpstr>
      <vt:lpstr>Quantum of Flux</vt:lpstr>
      <vt:lpstr>Quantum Mechanical Tunneling</vt:lpstr>
      <vt:lpstr>Quantum Mechanical Tunneling</vt:lpstr>
      <vt:lpstr>Measuring Magnetic Flux</vt:lpstr>
      <vt:lpstr>Measuring Small Magnetic Flux</vt:lpstr>
      <vt:lpstr>Measuring Small Magnetic Flux</vt:lpstr>
      <vt:lpstr>Measuring Small Magnetic Flux</vt:lpstr>
      <vt:lpstr>Measuring Small Magnetic Flux</vt:lpstr>
      <vt:lpstr>SQUID Gradiometer</vt:lpstr>
      <vt:lpstr>Magnetic Fields of the Brain</vt:lpstr>
      <vt:lpstr>Operation – DC SQUID</vt:lpstr>
      <vt:lpstr>Operation – DC SQUID</vt:lpstr>
      <vt:lpstr>Operation – RF SQUID</vt:lpstr>
      <vt:lpstr>Operation – Interference</vt:lpstr>
      <vt:lpstr>Applications</vt:lpstr>
      <vt:lpstr>Applications – Biomagnetism</vt:lpstr>
      <vt:lpstr>Applications – Biomagnetism</vt:lpstr>
      <vt:lpstr>Applications – Biomagnetism</vt:lpstr>
      <vt:lpstr>Applications – Scanning SQUID microscopy</vt:lpstr>
      <vt:lpstr>Applications - Geophysics</vt:lpstr>
      <vt:lpstr>Magnetoencephalography (MEG)</vt:lpstr>
      <vt:lpstr>PowerPoint Presentation</vt:lpstr>
      <vt:lpstr>MEG</vt:lpstr>
      <vt:lpstr>MEG</vt:lpstr>
      <vt:lpstr>SQUID MRI</vt:lpstr>
      <vt:lpstr>Healthy person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leos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mems</dc:creator>
  <cp:lastModifiedBy>Manigandan Muniraj</cp:lastModifiedBy>
  <cp:revision>1568</cp:revision>
  <dcterms:created xsi:type="dcterms:W3CDTF">2008-07-21T09:33:30Z</dcterms:created>
  <dcterms:modified xsi:type="dcterms:W3CDTF">2024-11-06T03:28:31Z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0x0101000C30828B62F68548B536606B169F73C7</vt:lpwstr>
  </property>
</Properties>
</file>